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 id="2147483670" r:id="rId2"/>
    <p:sldMasterId id="2147483678" r:id="rId3"/>
    <p:sldMasterId id="2147483686" r:id="rId4"/>
    <p:sldMasterId id="2147483700" r:id="rId5"/>
  </p:sldMasterIdLst>
  <p:notesMasterIdLst>
    <p:notesMasterId r:id="rId47"/>
  </p:notesMasterIdLst>
  <p:handoutMasterIdLst>
    <p:handoutMasterId r:id="rId48"/>
  </p:handoutMasterIdLst>
  <p:sldIdLst>
    <p:sldId id="355" r:id="rId6"/>
    <p:sldId id="357" r:id="rId7"/>
    <p:sldId id="358" r:id="rId8"/>
    <p:sldId id="359" r:id="rId9"/>
    <p:sldId id="352" r:id="rId10"/>
    <p:sldId id="353" r:id="rId11"/>
    <p:sldId id="374" r:id="rId12"/>
    <p:sldId id="375" r:id="rId13"/>
    <p:sldId id="376" r:id="rId14"/>
    <p:sldId id="377" r:id="rId15"/>
    <p:sldId id="378" r:id="rId16"/>
    <p:sldId id="318" r:id="rId17"/>
    <p:sldId id="361" r:id="rId18"/>
    <p:sldId id="360" r:id="rId19"/>
    <p:sldId id="321" r:id="rId20"/>
    <p:sldId id="323" r:id="rId21"/>
    <p:sldId id="324" r:id="rId22"/>
    <p:sldId id="325" r:id="rId23"/>
    <p:sldId id="327" r:id="rId24"/>
    <p:sldId id="319" r:id="rId25"/>
    <p:sldId id="362" r:id="rId26"/>
    <p:sldId id="329" r:id="rId27"/>
    <p:sldId id="331" r:id="rId28"/>
    <p:sldId id="330" r:id="rId29"/>
    <p:sldId id="343" r:id="rId30"/>
    <p:sldId id="365" r:id="rId31"/>
    <p:sldId id="366" r:id="rId32"/>
    <p:sldId id="368" r:id="rId33"/>
    <p:sldId id="369" r:id="rId34"/>
    <p:sldId id="370" r:id="rId35"/>
    <p:sldId id="371" r:id="rId36"/>
    <p:sldId id="347" r:id="rId37"/>
    <p:sldId id="372" r:id="rId38"/>
    <p:sldId id="373" r:id="rId39"/>
    <p:sldId id="379" r:id="rId40"/>
    <p:sldId id="380" r:id="rId41"/>
    <p:sldId id="381" r:id="rId42"/>
    <p:sldId id="350" r:id="rId43"/>
    <p:sldId id="351" r:id="rId44"/>
    <p:sldId id="367" r:id="rId45"/>
    <p:sldId id="364" r:id="rId46"/>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63">
          <p15:clr>
            <a:srgbClr val="A4A3A4"/>
          </p15:clr>
        </p15:guide>
        <p15:guide id="2" pos="5602">
          <p15:clr>
            <a:srgbClr val="A4A3A4"/>
          </p15:clr>
        </p15:guide>
        <p15:guide id="3" pos="11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B2B"/>
    <a:srgbClr val="FFFFFF"/>
    <a:srgbClr val="00B0F0"/>
    <a:srgbClr val="015CDA"/>
    <a:srgbClr val="0093FF"/>
    <a:srgbClr val="323434"/>
    <a:srgbClr val="D83B01"/>
    <a:srgbClr val="A53911"/>
    <a:srgbClr val="FFB900"/>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5" autoAdjust="0"/>
    <p:restoredTop sz="94614" autoAdjust="0"/>
  </p:normalViewPr>
  <p:slideViewPr>
    <p:cSldViewPr showGuides="1">
      <p:cViewPr varScale="1">
        <p:scale>
          <a:sx n="152" d="100"/>
          <a:sy n="152" d="100"/>
        </p:scale>
        <p:origin x="192" y="132"/>
      </p:cViewPr>
      <p:guideLst>
        <p:guide orient="horz" pos="2663"/>
        <p:guide pos="5602"/>
        <p:guide pos="118"/>
      </p:guideLst>
    </p:cSldViewPr>
  </p:slideViewPr>
  <p:outlineViewPr>
    <p:cViewPr>
      <p:scale>
        <a:sx n="33" d="100"/>
        <a:sy n="33" d="100"/>
      </p:scale>
      <p:origin x="0" y="0"/>
    </p:cViewPr>
  </p:outlineViewPr>
  <p:notesTextViewPr>
    <p:cViewPr>
      <p:scale>
        <a:sx n="3" d="2"/>
        <a:sy n="3" d="2"/>
      </p:scale>
      <p:origin x="0" y="0"/>
    </p:cViewPr>
  </p:notesTextViewPr>
  <p:sorterViewPr>
    <p:cViewPr>
      <p:scale>
        <a:sx n="142" d="100"/>
        <a:sy n="142" d="100"/>
      </p:scale>
      <p:origin x="0" y="-846"/>
    </p:cViewPr>
  </p:sorterViewPr>
  <p:notesViewPr>
    <p:cSldViewPr>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573D2E-4D44-4579-98E6-F087BEE069D2}" type="datetimeFigureOut">
              <a:rPr lang="fr-FR" smtClean="0"/>
              <a:t>26/04/19</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CD63C1-1175-47E5-8DFF-BD0B314118C5}" type="slidenum">
              <a:rPr lang="fr-FR" smtClean="0"/>
              <a:t>‹N°›</a:t>
            </a:fld>
            <a:endParaRPr lang="fr-FR" dirty="0"/>
          </a:p>
        </p:txBody>
      </p:sp>
    </p:spTree>
    <p:extLst>
      <p:ext uri="{BB962C8B-B14F-4D97-AF65-F5344CB8AC3E}">
        <p14:creationId xmlns:p14="http://schemas.microsoft.com/office/powerpoint/2010/main" val="15104321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EBD966-2401-4CC2-8FDE-FDEE90AE40FD}" type="datetimeFigureOut">
              <a:rPr lang="fr-FR" smtClean="0"/>
              <a:t>26/04/19</a:t>
            </a:fld>
            <a:endParaRPr lang="fr-FR" dirty="0"/>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B3A46B-AB78-47B0-BFF0-C2CA10D7B45C}" type="slidenum">
              <a:rPr lang="fr-FR" smtClean="0"/>
              <a:t>‹N°›</a:t>
            </a:fld>
            <a:endParaRPr lang="fr-FR" dirty="0"/>
          </a:p>
        </p:txBody>
      </p:sp>
    </p:spTree>
    <p:extLst>
      <p:ext uri="{BB962C8B-B14F-4D97-AF65-F5344CB8AC3E}">
        <p14:creationId xmlns:p14="http://schemas.microsoft.com/office/powerpoint/2010/main" val="1879713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6A1D164-B33D-4403-8B09-EB3C0309BC7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0</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65117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6A1D164-B33D-4403-8B09-EB3C0309BC7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4/26/2019</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83524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000" i="1" dirty="0">
              <a:solidFill>
                <a:srgbClr val="00B0F0"/>
              </a:solidFill>
            </a:endParaRPr>
          </a:p>
        </p:txBody>
      </p:sp>
      <p:sp>
        <p:nvSpPr>
          <p:cNvPr id="4" name="Espace réservé du numéro de diapositive 3"/>
          <p:cNvSpPr>
            <a:spLocks noGrp="1"/>
          </p:cNvSpPr>
          <p:nvPr>
            <p:ph type="sldNum" sz="quarter" idx="10"/>
          </p:nvPr>
        </p:nvSpPr>
        <p:spPr/>
        <p:txBody>
          <a:bodyPr/>
          <a:lstStyle/>
          <a:p>
            <a:fld id="{66B3A46B-AB78-47B0-BFF0-C2CA10D7B45C}" type="slidenum">
              <a:rPr lang="fr-FR" smtClean="0"/>
              <a:t>1</a:t>
            </a:fld>
            <a:endParaRPr lang="fr-FR"/>
          </a:p>
        </p:txBody>
      </p:sp>
    </p:spTree>
    <p:extLst>
      <p:ext uri="{BB962C8B-B14F-4D97-AF65-F5344CB8AC3E}">
        <p14:creationId xmlns:p14="http://schemas.microsoft.com/office/powerpoint/2010/main" val="1570388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100" dirty="0">
              <a:solidFill>
                <a:srgbClr val="8D1055"/>
              </a:solidFill>
            </a:endParaRPr>
          </a:p>
        </p:txBody>
      </p:sp>
      <p:sp>
        <p:nvSpPr>
          <p:cNvPr id="4" name="Espace réservé du numéro de diapositive 3"/>
          <p:cNvSpPr>
            <a:spLocks noGrp="1"/>
          </p:cNvSpPr>
          <p:nvPr>
            <p:ph type="sldNum" sz="quarter" idx="10"/>
          </p:nvPr>
        </p:nvSpPr>
        <p:spPr/>
        <p:txBody>
          <a:bodyPr/>
          <a:lstStyle/>
          <a:p>
            <a:fld id="{66B3A46B-AB78-47B0-BFF0-C2CA10D7B45C}" type="slidenum">
              <a:rPr lang="fr-FR" smtClean="0"/>
              <a:t>2</a:t>
            </a:fld>
            <a:endParaRPr lang="fr-FR"/>
          </a:p>
        </p:txBody>
      </p:sp>
    </p:spTree>
    <p:extLst>
      <p:ext uri="{BB962C8B-B14F-4D97-AF65-F5344CB8AC3E}">
        <p14:creationId xmlns:p14="http://schemas.microsoft.com/office/powerpoint/2010/main" val="107770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7674" indent="-177674">
              <a:buFont typeface="Arial" panose="020B0604020202020204" pitchFamily="34" charset="0"/>
              <a:buChar char="•"/>
            </a:pPr>
            <a:endParaRPr lang="fr-FR" b="0" baseline="0" dirty="0"/>
          </a:p>
        </p:txBody>
      </p:sp>
      <p:sp>
        <p:nvSpPr>
          <p:cNvPr id="4" name="Espace réservé du numéro de diapositive 3"/>
          <p:cNvSpPr>
            <a:spLocks noGrp="1"/>
          </p:cNvSpPr>
          <p:nvPr>
            <p:ph type="sldNum" sz="quarter" idx="10"/>
          </p:nvPr>
        </p:nvSpPr>
        <p:spPr/>
        <p:txBody>
          <a:bodyPr/>
          <a:lstStyle/>
          <a:p>
            <a:fld id="{66B3A46B-AB78-47B0-BFF0-C2CA10D7B45C}" type="slidenum">
              <a:rPr lang="fr-FR" smtClean="0"/>
              <a:t>3</a:t>
            </a:fld>
            <a:endParaRPr lang="fr-FR"/>
          </a:p>
        </p:txBody>
      </p:sp>
    </p:spTree>
    <p:extLst>
      <p:ext uri="{BB962C8B-B14F-4D97-AF65-F5344CB8AC3E}">
        <p14:creationId xmlns:p14="http://schemas.microsoft.com/office/powerpoint/2010/main" val="141932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0F98BF-B56D-44E1-90C6-5592288D38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800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4/26/2019 8:51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8408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dirty="0"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t>4/27/2019 12:56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52836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6B3A46B-AB78-47B0-BFF0-C2CA10D7B45C}" type="slidenum">
              <a:rPr lang="fr-FR" smtClean="0"/>
              <a:t>9</a:t>
            </a:fld>
            <a:endParaRPr lang="fr-FR" dirty="0"/>
          </a:p>
        </p:txBody>
      </p:sp>
    </p:spTree>
    <p:extLst>
      <p:ext uri="{BB962C8B-B14F-4D97-AF65-F5344CB8AC3E}">
        <p14:creationId xmlns:p14="http://schemas.microsoft.com/office/powerpoint/2010/main" val="333768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6B3A46B-AB78-47B0-BFF0-C2CA10D7B45C}" type="slidenum">
              <a:rPr lang="fr-FR" smtClean="0"/>
              <a:t>10</a:t>
            </a:fld>
            <a:endParaRPr lang="fr-FR" dirty="0"/>
          </a:p>
        </p:txBody>
      </p:sp>
    </p:spTree>
    <p:extLst>
      <p:ext uri="{BB962C8B-B14F-4D97-AF65-F5344CB8AC3E}">
        <p14:creationId xmlns:p14="http://schemas.microsoft.com/office/powerpoint/2010/main" val="7691592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tiff"/><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21.jpe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0" name="Rectangle 9"/>
          <p:cNvSpPr/>
          <p:nvPr userDrawn="1"/>
        </p:nvSpPr>
        <p:spPr>
          <a:xfrm>
            <a:off x="7493895" y="3416746"/>
            <a:ext cx="1540737" cy="1465950"/>
          </a:xfrm>
          <a:prstGeom prst="rect">
            <a:avLst/>
          </a:prstGeom>
          <a:solidFill>
            <a:srgbClr val="D89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p:cNvSpPr/>
          <p:nvPr userDrawn="1"/>
        </p:nvSpPr>
        <p:spPr>
          <a:xfrm>
            <a:off x="113362" y="697140"/>
            <a:ext cx="8785225" cy="3174586"/>
          </a:xfrm>
          <a:prstGeom prst="rect">
            <a:avLst/>
          </a:prstGeom>
          <a:solidFill>
            <a:srgbClr val="CDC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p:cNvSpPr/>
          <p:nvPr userDrawn="1"/>
        </p:nvSpPr>
        <p:spPr>
          <a:xfrm>
            <a:off x="7977196" y="810554"/>
            <a:ext cx="914400" cy="374872"/>
          </a:xfrm>
          <a:prstGeom prst="rect">
            <a:avLst/>
          </a:prstGeom>
          <a:solidFill>
            <a:srgbClr val="D89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Arrondir un rectangle avec un coin diagonal 20"/>
          <p:cNvSpPr/>
          <p:nvPr userDrawn="1"/>
        </p:nvSpPr>
        <p:spPr>
          <a:xfrm>
            <a:off x="683569" y="1185426"/>
            <a:ext cx="8351462" cy="3226359"/>
          </a:xfrm>
          <a:prstGeom prst="round2DiagRect">
            <a:avLst/>
          </a:prstGeom>
          <a:solidFill>
            <a:srgbClr val="B51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Rectangle 21"/>
          <p:cNvSpPr/>
          <p:nvPr userDrawn="1"/>
        </p:nvSpPr>
        <p:spPr>
          <a:xfrm>
            <a:off x="7494924" y="697139"/>
            <a:ext cx="1540106" cy="488287"/>
          </a:xfrm>
          <a:prstGeom prst="rect">
            <a:avLst/>
          </a:prstGeom>
          <a:solidFill>
            <a:srgbClr val="D89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3" name="Groupe 22"/>
          <p:cNvGrpSpPr/>
          <p:nvPr userDrawn="1"/>
        </p:nvGrpSpPr>
        <p:grpSpPr>
          <a:xfrm>
            <a:off x="127370" y="843558"/>
            <a:ext cx="7367554" cy="230832"/>
            <a:chOff x="446175" y="821040"/>
            <a:chExt cx="7367554" cy="230832"/>
          </a:xfrm>
        </p:grpSpPr>
        <p:sp>
          <p:nvSpPr>
            <p:cNvPr id="24" name="ZoneTexte 23"/>
            <p:cNvSpPr txBox="1"/>
            <p:nvPr userDrawn="1"/>
          </p:nvSpPr>
          <p:spPr>
            <a:xfrm>
              <a:off x="446175" y="821040"/>
              <a:ext cx="1511952" cy="230832"/>
            </a:xfrm>
            <a:prstGeom prst="rect">
              <a:avLst/>
            </a:prstGeom>
            <a:noFill/>
          </p:spPr>
          <p:txBody>
            <a:bodyPr wrap="none" rtlCol="0">
              <a:spAutoFit/>
            </a:bodyPr>
            <a:lstStyle/>
            <a:p>
              <a:r>
                <a:rPr lang="fr-FR" sz="900" b="1" dirty="0">
                  <a:solidFill>
                    <a:srgbClr val="B51F6E"/>
                  </a:solidFill>
                  <a:latin typeface="Arial" panose="020B0604020202020204" pitchFamily="34" charset="0"/>
                  <a:cs typeface="Arial" panose="020B0604020202020204" pitchFamily="34" charset="0"/>
                </a:rPr>
                <a:t>CONSEIL &amp; INGÉNIERIE</a:t>
              </a:r>
            </a:p>
          </p:txBody>
        </p:sp>
        <p:sp>
          <p:nvSpPr>
            <p:cNvPr id="25" name="ZoneTexte 24"/>
            <p:cNvSpPr txBox="1"/>
            <p:nvPr userDrawn="1"/>
          </p:nvSpPr>
          <p:spPr>
            <a:xfrm>
              <a:off x="2051794" y="821040"/>
              <a:ext cx="1588897" cy="230832"/>
            </a:xfrm>
            <a:prstGeom prst="rect">
              <a:avLst/>
            </a:prstGeom>
            <a:noFill/>
          </p:spPr>
          <p:txBody>
            <a:bodyPr wrap="none" rtlCol="0">
              <a:spAutoFit/>
            </a:bodyPr>
            <a:lstStyle/>
            <a:p>
              <a:r>
                <a:rPr lang="fr-FR" sz="900" b="1" dirty="0">
                  <a:solidFill>
                    <a:srgbClr val="B51F6E"/>
                  </a:solidFill>
                  <a:latin typeface="Arial" panose="020B0604020202020204" pitchFamily="34" charset="0"/>
                  <a:cs typeface="Arial" panose="020B0604020202020204" pitchFamily="34" charset="0"/>
                </a:rPr>
                <a:t>PROJET</a:t>
              </a:r>
              <a:r>
                <a:rPr lang="fr-FR" sz="900" b="1" baseline="0" dirty="0">
                  <a:solidFill>
                    <a:srgbClr val="B51F6E"/>
                  </a:solidFill>
                  <a:latin typeface="Arial" panose="020B0604020202020204" pitchFamily="34" charset="0"/>
                  <a:cs typeface="Arial" panose="020B0604020202020204" pitchFamily="34" charset="0"/>
                </a:rPr>
                <a:t> &amp; INTÉGRATION</a:t>
              </a:r>
              <a:endParaRPr lang="fr-FR" sz="900" b="1" dirty="0">
                <a:solidFill>
                  <a:srgbClr val="B51F6E"/>
                </a:solidFill>
                <a:latin typeface="Arial" panose="020B0604020202020204" pitchFamily="34" charset="0"/>
                <a:cs typeface="Arial" panose="020B0604020202020204" pitchFamily="34" charset="0"/>
              </a:endParaRPr>
            </a:p>
          </p:txBody>
        </p:sp>
        <p:sp>
          <p:nvSpPr>
            <p:cNvPr id="26" name="ZoneTexte 25"/>
            <p:cNvSpPr txBox="1"/>
            <p:nvPr userDrawn="1"/>
          </p:nvSpPr>
          <p:spPr>
            <a:xfrm>
              <a:off x="3734358" y="821040"/>
              <a:ext cx="2037737" cy="230832"/>
            </a:xfrm>
            <a:prstGeom prst="rect">
              <a:avLst/>
            </a:prstGeom>
            <a:noFill/>
          </p:spPr>
          <p:txBody>
            <a:bodyPr wrap="none" rtlCol="0">
              <a:spAutoFit/>
            </a:bodyPr>
            <a:lstStyle/>
            <a:p>
              <a:r>
                <a:rPr lang="fr-FR" sz="900" b="1" dirty="0">
                  <a:solidFill>
                    <a:srgbClr val="B51F6E"/>
                  </a:solidFill>
                  <a:latin typeface="Arial" panose="020B0604020202020204" pitchFamily="34" charset="0"/>
                  <a:cs typeface="Arial" panose="020B0604020202020204" pitchFamily="34" charset="0"/>
                </a:rPr>
                <a:t>INFOG</a:t>
              </a:r>
              <a:r>
                <a:rPr lang="fr-FR" sz="900" b="1" baseline="0" dirty="0">
                  <a:solidFill>
                    <a:srgbClr val="B51F6E"/>
                  </a:solidFill>
                  <a:latin typeface="Arial" panose="020B0604020202020204" pitchFamily="34" charset="0"/>
                  <a:cs typeface="Arial" panose="020B0604020202020204" pitchFamily="34" charset="0"/>
                </a:rPr>
                <a:t>ÉRANCE &amp; MAINTENANCE</a:t>
              </a:r>
              <a:endParaRPr lang="fr-FR" sz="900" b="1" dirty="0">
                <a:solidFill>
                  <a:srgbClr val="B51F6E"/>
                </a:solidFill>
                <a:latin typeface="Arial" panose="020B0604020202020204" pitchFamily="34" charset="0"/>
                <a:cs typeface="Arial" panose="020B0604020202020204" pitchFamily="34" charset="0"/>
              </a:endParaRPr>
            </a:p>
          </p:txBody>
        </p:sp>
        <p:sp>
          <p:nvSpPr>
            <p:cNvPr id="27" name="ZoneTexte 26"/>
            <p:cNvSpPr txBox="1"/>
            <p:nvPr userDrawn="1"/>
          </p:nvSpPr>
          <p:spPr>
            <a:xfrm>
              <a:off x="5865760" y="821040"/>
              <a:ext cx="1947969" cy="230832"/>
            </a:xfrm>
            <a:prstGeom prst="rect">
              <a:avLst/>
            </a:prstGeom>
            <a:noFill/>
          </p:spPr>
          <p:txBody>
            <a:bodyPr wrap="none" rtlCol="0">
              <a:spAutoFit/>
            </a:bodyPr>
            <a:lstStyle/>
            <a:p>
              <a:r>
                <a:rPr lang="fr-FR" sz="900" b="1" dirty="0">
                  <a:solidFill>
                    <a:srgbClr val="B51F6E"/>
                  </a:solidFill>
                  <a:latin typeface="Arial" panose="020B0604020202020204" pitchFamily="34" charset="0"/>
                  <a:cs typeface="Arial" panose="020B0604020202020204" pitchFamily="34" charset="0"/>
                </a:rPr>
                <a:t>CLOUD &amp; SERVICES MANAG</a:t>
              </a:r>
              <a:r>
                <a:rPr lang="fr-FR" sz="900" b="1" baseline="0" dirty="0">
                  <a:solidFill>
                    <a:srgbClr val="B51F6E"/>
                  </a:solidFill>
                  <a:latin typeface="Arial" panose="020B0604020202020204" pitchFamily="34" charset="0"/>
                  <a:cs typeface="Arial" panose="020B0604020202020204" pitchFamily="34" charset="0"/>
                </a:rPr>
                <a:t>ÉS</a:t>
              </a:r>
              <a:endParaRPr lang="fr-FR" sz="900" b="1" dirty="0">
                <a:solidFill>
                  <a:srgbClr val="B51F6E"/>
                </a:solidFill>
                <a:latin typeface="Arial" panose="020B0604020202020204" pitchFamily="34" charset="0"/>
                <a:cs typeface="Arial" panose="020B0604020202020204" pitchFamily="34" charset="0"/>
              </a:endParaRPr>
            </a:p>
          </p:txBody>
        </p:sp>
        <p:sp>
          <p:nvSpPr>
            <p:cNvPr id="28" name="Ellipse 27"/>
            <p:cNvSpPr/>
            <p:nvPr userDrawn="1"/>
          </p:nvSpPr>
          <p:spPr>
            <a:xfrm>
              <a:off x="1982101" y="915566"/>
              <a:ext cx="45719" cy="45719"/>
            </a:xfrm>
            <a:prstGeom prst="ellipse">
              <a:avLst/>
            </a:prstGeom>
            <a:solidFill>
              <a:srgbClr val="B51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Ellipse 28"/>
            <p:cNvSpPr/>
            <p:nvPr userDrawn="1"/>
          </p:nvSpPr>
          <p:spPr>
            <a:xfrm>
              <a:off x="3664665" y="913596"/>
              <a:ext cx="45719" cy="45719"/>
            </a:xfrm>
            <a:prstGeom prst="ellipse">
              <a:avLst/>
            </a:prstGeom>
            <a:solidFill>
              <a:srgbClr val="B51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Ellipse 29"/>
            <p:cNvSpPr/>
            <p:nvPr userDrawn="1"/>
          </p:nvSpPr>
          <p:spPr>
            <a:xfrm>
              <a:off x="5796069" y="919207"/>
              <a:ext cx="45719" cy="45719"/>
            </a:xfrm>
            <a:prstGeom prst="ellipse">
              <a:avLst/>
            </a:prstGeom>
            <a:solidFill>
              <a:srgbClr val="B51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31" name="Rectangle 30"/>
          <p:cNvSpPr/>
          <p:nvPr userDrawn="1"/>
        </p:nvSpPr>
        <p:spPr>
          <a:xfrm>
            <a:off x="107950" y="4875959"/>
            <a:ext cx="8926683" cy="206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3" name="Image 3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7950" y="1185333"/>
            <a:ext cx="7698603" cy="3697363"/>
          </a:xfrm>
          <a:prstGeom prst="round2DiagRect">
            <a:avLst/>
          </a:prstGeom>
          <a:ln>
            <a:noFill/>
          </a:ln>
        </p:spPr>
      </p:pic>
      <p:sp>
        <p:nvSpPr>
          <p:cNvPr id="34" name="Rectangle 33"/>
          <p:cNvSpPr/>
          <p:nvPr userDrawn="1"/>
        </p:nvSpPr>
        <p:spPr>
          <a:xfrm>
            <a:off x="113363" y="4405068"/>
            <a:ext cx="7380532" cy="470891"/>
          </a:xfrm>
          <a:prstGeom prst="rect">
            <a:avLst/>
          </a:prstGeom>
          <a:solidFill>
            <a:srgbClr val="CDCD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1" name="Rectangle 140"/>
          <p:cNvSpPr/>
          <p:nvPr userDrawn="1"/>
        </p:nvSpPr>
        <p:spPr>
          <a:xfrm>
            <a:off x="7494925" y="1185428"/>
            <a:ext cx="443798" cy="3225986"/>
          </a:xfrm>
          <a:prstGeom prst="rect">
            <a:avLst/>
          </a:prstGeom>
          <a:solidFill>
            <a:srgbClr val="B51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2" name="Rectangle 141"/>
          <p:cNvSpPr/>
          <p:nvPr userDrawn="1"/>
        </p:nvSpPr>
        <p:spPr>
          <a:xfrm>
            <a:off x="7495416" y="4411414"/>
            <a:ext cx="907103" cy="462174"/>
          </a:xfrm>
          <a:prstGeom prst="rect">
            <a:avLst/>
          </a:prstGeom>
          <a:solidFill>
            <a:srgbClr val="D89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3" name="Ellipse 142"/>
          <p:cNvSpPr/>
          <p:nvPr userDrawn="1"/>
        </p:nvSpPr>
        <p:spPr>
          <a:xfrm>
            <a:off x="5958616" y="1475949"/>
            <a:ext cx="2627308" cy="2627308"/>
          </a:xfrm>
          <a:prstGeom prst="ellipse">
            <a:avLst/>
          </a:prstGeom>
          <a:solidFill>
            <a:srgbClr val="141313">
              <a:alpha val="70000"/>
            </a:srgbClr>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44" name="Titre 1"/>
          <p:cNvSpPr>
            <a:spLocks noGrp="1"/>
          </p:cNvSpPr>
          <p:nvPr userDrawn="1">
            <p:ph type="ctrTitle"/>
          </p:nvPr>
        </p:nvSpPr>
        <p:spPr>
          <a:xfrm>
            <a:off x="5958616" y="1713881"/>
            <a:ext cx="2627308" cy="1430860"/>
          </a:xfrm>
          <a:prstGeom prst="rect">
            <a:avLst/>
          </a:prstGeom>
        </p:spPr>
        <p:txBody>
          <a:bodyPr>
            <a:normAutofit/>
          </a:bodyPr>
          <a:lstStyle>
            <a:lvl1pPr algn="ctr">
              <a:defRPr sz="2800">
                <a:solidFill>
                  <a:schemeClr val="bg1"/>
                </a:solidFill>
              </a:defRPr>
            </a:lvl1pPr>
          </a:lstStyle>
          <a:p>
            <a:r>
              <a:rPr lang="fr-FR" dirty="0"/>
              <a:t>Cliquez et modifiez le titre</a:t>
            </a:r>
          </a:p>
        </p:txBody>
      </p:sp>
      <p:sp>
        <p:nvSpPr>
          <p:cNvPr id="145" name="Sous-titre 2"/>
          <p:cNvSpPr>
            <a:spLocks noGrp="1"/>
          </p:cNvSpPr>
          <p:nvPr userDrawn="1">
            <p:ph type="subTitle" idx="1"/>
          </p:nvPr>
        </p:nvSpPr>
        <p:spPr>
          <a:xfrm>
            <a:off x="5958616" y="3209272"/>
            <a:ext cx="2680545" cy="829454"/>
          </a:xfrm>
          <a:prstGeom prst="rect">
            <a:avLst/>
          </a:prstGeom>
        </p:spPr>
        <p:txBody>
          <a:bodyPr>
            <a:normAutofit/>
          </a:bodyPr>
          <a:lstStyle>
            <a:lvl1pPr marL="0" indent="0" algn="ctr">
              <a:buNone/>
              <a:defRPr sz="16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p>
        </p:txBody>
      </p:sp>
      <p:sp>
        <p:nvSpPr>
          <p:cNvPr id="2" name="Rectangle 1"/>
          <p:cNvSpPr/>
          <p:nvPr userDrawn="1"/>
        </p:nvSpPr>
        <p:spPr>
          <a:xfrm>
            <a:off x="122940" y="123478"/>
            <a:ext cx="7854256" cy="573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2" name="Groupe 41"/>
          <p:cNvGrpSpPr/>
          <p:nvPr userDrawn="1"/>
        </p:nvGrpSpPr>
        <p:grpSpPr>
          <a:xfrm>
            <a:off x="115970" y="4189933"/>
            <a:ext cx="5166068" cy="684570"/>
            <a:chOff x="180858" y="5615300"/>
            <a:chExt cx="5526765" cy="732365"/>
          </a:xfrm>
        </p:grpSpPr>
        <p:cxnSp>
          <p:nvCxnSpPr>
            <p:cNvPr id="44" name="Connecteur droit 43"/>
            <p:cNvCxnSpPr/>
            <p:nvPr userDrawn="1"/>
          </p:nvCxnSpPr>
          <p:spPr>
            <a:xfrm>
              <a:off x="180858" y="5841534"/>
              <a:ext cx="4998258" cy="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ZoneTexte 44"/>
            <p:cNvSpPr txBox="1"/>
            <p:nvPr userDrawn="1"/>
          </p:nvSpPr>
          <p:spPr>
            <a:xfrm>
              <a:off x="1798750" y="6051331"/>
              <a:ext cx="814941" cy="230486"/>
            </a:xfrm>
            <a:prstGeom prst="rect">
              <a:avLst/>
            </a:prstGeom>
            <a:noFill/>
          </p:spPr>
          <p:txBody>
            <a:bodyPr wrap="square" rtlCol="0">
              <a:spAutoFit/>
            </a:bodyPr>
            <a:lstStyle/>
            <a:p>
              <a:pPr algn="ctr"/>
              <a:r>
                <a:rPr lang="fr-FR" sz="400" b="1" dirty="0">
                  <a:solidFill>
                    <a:schemeClr val="tx2"/>
                  </a:solidFill>
                  <a:latin typeface="Arial" pitchFamily="34" charset="0"/>
                  <a:cs typeface="Arial" pitchFamily="34" charset="0"/>
                </a:rPr>
                <a:t>INTERNET</a:t>
              </a:r>
              <a:br>
                <a:rPr lang="fr-FR" sz="400" b="1" dirty="0">
                  <a:solidFill>
                    <a:schemeClr val="tx2"/>
                  </a:solidFill>
                  <a:latin typeface="Arial" pitchFamily="34" charset="0"/>
                  <a:cs typeface="Arial" pitchFamily="34" charset="0"/>
                </a:rPr>
              </a:br>
              <a:r>
                <a:rPr lang="fr-FR" sz="400" b="1" dirty="0">
                  <a:solidFill>
                    <a:schemeClr val="tx2"/>
                  </a:solidFill>
                  <a:latin typeface="Arial" pitchFamily="34" charset="0"/>
                  <a:cs typeface="Arial" pitchFamily="34" charset="0"/>
                </a:rPr>
                <a:t>DES</a:t>
              </a:r>
              <a:r>
                <a:rPr lang="fr-FR" sz="400" b="1" baseline="0" dirty="0">
                  <a:solidFill>
                    <a:schemeClr val="tx2"/>
                  </a:solidFill>
                  <a:latin typeface="Arial" pitchFamily="34" charset="0"/>
                  <a:cs typeface="Arial" pitchFamily="34" charset="0"/>
                </a:rPr>
                <a:t> OBJETS</a:t>
              </a:r>
              <a:endParaRPr lang="fr-FR" sz="400" b="1" dirty="0">
                <a:solidFill>
                  <a:schemeClr val="tx2"/>
                </a:solidFill>
                <a:latin typeface="Arial" pitchFamily="34" charset="0"/>
                <a:cs typeface="Arial" pitchFamily="34" charset="0"/>
              </a:endParaRPr>
            </a:p>
          </p:txBody>
        </p:sp>
        <p:sp>
          <p:nvSpPr>
            <p:cNvPr id="46" name="ZoneTexte 45"/>
            <p:cNvSpPr txBox="1"/>
            <p:nvPr userDrawn="1"/>
          </p:nvSpPr>
          <p:spPr>
            <a:xfrm>
              <a:off x="689818" y="6051331"/>
              <a:ext cx="1052682" cy="230486"/>
            </a:xfrm>
            <a:prstGeom prst="rect">
              <a:avLst/>
            </a:prstGeom>
            <a:noFill/>
          </p:spPr>
          <p:txBody>
            <a:bodyPr wrap="square" rtlCol="0">
              <a:spAutoFit/>
            </a:bodyPr>
            <a:lstStyle/>
            <a:p>
              <a:pPr algn="ctr"/>
              <a:r>
                <a:rPr lang="fr-FR" sz="400" b="1" dirty="0">
                  <a:solidFill>
                    <a:schemeClr val="tx2"/>
                  </a:solidFill>
                  <a:latin typeface="Arial" pitchFamily="34" charset="0"/>
                  <a:cs typeface="Arial" pitchFamily="34" charset="0"/>
                </a:rPr>
                <a:t>ENVIRONNEMENT</a:t>
              </a:r>
              <a:br>
                <a:rPr lang="fr-FR" sz="400" b="1" dirty="0">
                  <a:solidFill>
                    <a:schemeClr val="tx2"/>
                  </a:solidFill>
                  <a:latin typeface="Arial" pitchFamily="34" charset="0"/>
                  <a:cs typeface="Arial" pitchFamily="34" charset="0"/>
                </a:rPr>
              </a:br>
              <a:r>
                <a:rPr lang="fr-FR" sz="400" b="1" dirty="0">
                  <a:solidFill>
                    <a:schemeClr val="tx2"/>
                  </a:solidFill>
                  <a:latin typeface="Arial" pitchFamily="34" charset="0"/>
                  <a:cs typeface="Arial" pitchFamily="34" charset="0"/>
                </a:rPr>
                <a:t>UTILISATEURS</a:t>
              </a:r>
            </a:p>
          </p:txBody>
        </p:sp>
        <p:sp>
          <p:nvSpPr>
            <p:cNvPr id="47" name="ZoneTexte 46"/>
            <p:cNvSpPr txBox="1"/>
            <p:nvPr userDrawn="1"/>
          </p:nvSpPr>
          <p:spPr>
            <a:xfrm>
              <a:off x="2690294" y="6051327"/>
              <a:ext cx="1114376" cy="296338"/>
            </a:xfrm>
            <a:prstGeom prst="rect">
              <a:avLst/>
            </a:prstGeom>
            <a:noFill/>
          </p:spPr>
          <p:txBody>
            <a:bodyPr wrap="square" rtlCol="0">
              <a:spAutoFit/>
            </a:bodyPr>
            <a:lstStyle/>
            <a:p>
              <a:pPr algn="ctr"/>
              <a:r>
                <a:rPr lang="fr-FR" sz="400" b="1" dirty="0">
                  <a:solidFill>
                    <a:schemeClr val="tx2"/>
                  </a:solidFill>
                  <a:latin typeface="Arial" pitchFamily="34" charset="0"/>
                  <a:cs typeface="Arial" pitchFamily="34" charset="0"/>
                </a:rPr>
                <a:t>COMMUNICATIONS</a:t>
              </a:r>
              <a:r>
                <a:rPr lang="fr-FR" sz="400" b="1" baseline="0" dirty="0">
                  <a:solidFill>
                    <a:schemeClr val="tx2"/>
                  </a:solidFill>
                  <a:latin typeface="Arial" pitchFamily="34" charset="0"/>
                  <a:cs typeface="Arial" pitchFamily="34" charset="0"/>
                </a:rPr>
                <a:t/>
              </a:r>
              <a:br>
                <a:rPr lang="fr-FR" sz="400" b="1" baseline="0" dirty="0">
                  <a:solidFill>
                    <a:schemeClr val="tx2"/>
                  </a:solidFill>
                  <a:latin typeface="Arial" pitchFamily="34" charset="0"/>
                  <a:cs typeface="Arial" pitchFamily="34" charset="0"/>
                </a:rPr>
              </a:br>
              <a:r>
                <a:rPr lang="fr-FR" sz="400" b="1" dirty="0">
                  <a:solidFill>
                    <a:schemeClr val="tx2"/>
                  </a:solidFill>
                  <a:latin typeface="Arial" pitchFamily="34" charset="0"/>
                  <a:cs typeface="Arial" pitchFamily="34" charset="0"/>
                </a:rPr>
                <a:t>UNIFIÉES</a:t>
              </a:r>
              <a:r>
                <a:rPr lang="fr-FR" sz="400" b="1" baseline="0" dirty="0">
                  <a:solidFill>
                    <a:schemeClr val="tx2"/>
                  </a:solidFill>
                  <a:latin typeface="Arial" pitchFamily="34" charset="0"/>
                  <a:cs typeface="Arial" pitchFamily="34" charset="0"/>
                </a:rPr>
                <a:t> &amp;</a:t>
              </a:r>
              <a:br>
                <a:rPr lang="fr-FR" sz="400" b="1" baseline="0" dirty="0">
                  <a:solidFill>
                    <a:schemeClr val="tx2"/>
                  </a:solidFill>
                  <a:latin typeface="Arial" pitchFamily="34" charset="0"/>
                  <a:cs typeface="Arial" pitchFamily="34" charset="0"/>
                </a:rPr>
              </a:br>
              <a:r>
                <a:rPr lang="fr-FR" sz="400" b="1" baseline="0" dirty="0">
                  <a:solidFill>
                    <a:schemeClr val="tx2"/>
                  </a:solidFill>
                  <a:latin typeface="Arial" pitchFamily="34" charset="0"/>
                  <a:cs typeface="Arial" pitchFamily="34" charset="0"/>
                </a:rPr>
                <a:t>COLLABORATION</a:t>
              </a:r>
              <a:endParaRPr lang="fr-FR" sz="400" b="1" dirty="0">
                <a:solidFill>
                  <a:schemeClr val="tx2"/>
                </a:solidFill>
                <a:latin typeface="Arial" pitchFamily="34" charset="0"/>
                <a:cs typeface="Arial" pitchFamily="34" charset="0"/>
              </a:endParaRPr>
            </a:p>
          </p:txBody>
        </p:sp>
        <p:sp>
          <p:nvSpPr>
            <p:cNvPr id="48" name="ZoneTexte 47"/>
            <p:cNvSpPr txBox="1"/>
            <p:nvPr userDrawn="1"/>
          </p:nvSpPr>
          <p:spPr>
            <a:xfrm>
              <a:off x="4808344" y="6051328"/>
              <a:ext cx="899279" cy="164632"/>
            </a:xfrm>
            <a:prstGeom prst="rect">
              <a:avLst/>
            </a:prstGeom>
            <a:noFill/>
          </p:spPr>
          <p:txBody>
            <a:bodyPr wrap="square" rtlCol="0">
              <a:spAutoFit/>
            </a:bodyPr>
            <a:lstStyle/>
            <a:p>
              <a:pPr algn="ctr"/>
              <a:r>
                <a:rPr lang="fr-FR" sz="400" b="1" dirty="0">
                  <a:solidFill>
                    <a:schemeClr val="tx2"/>
                  </a:solidFill>
                  <a:latin typeface="Arial" pitchFamily="34" charset="0"/>
                  <a:cs typeface="Arial" pitchFamily="34" charset="0"/>
                </a:rPr>
                <a:t>DATA CENTER</a:t>
              </a:r>
            </a:p>
          </p:txBody>
        </p:sp>
        <p:sp>
          <p:nvSpPr>
            <p:cNvPr id="49" name="ZoneTexte 48"/>
            <p:cNvSpPr txBox="1"/>
            <p:nvPr userDrawn="1"/>
          </p:nvSpPr>
          <p:spPr>
            <a:xfrm>
              <a:off x="3693311" y="6051326"/>
              <a:ext cx="1140993" cy="230486"/>
            </a:xfrm>
            <a:prstGeom prst="rect">
              <a:avLst/>
            </a:prstGeom>
            <a:noFill/>
          </p:spPr>
          <p:txBody>
            <a:bodyPr wrap="square" rtlCol="0">
              <a:spAutoFit/>
            </a:bodyPr>
            <a:lstStyle/>
            <a:p>
              <a:pPr algn="ctr"/>
              <a:r>
                <a:rPr lang="fr-FR" sz="400" b="1" dirty="0">
                  <a:solidFill>
                    <a:schemeClr val="tx2"/>
                  </a:solidFill>
                  <a:latin typeface="Arial" pitchFamily="34" charset="0"/>
                  <a:cs typeface="Arial" pitchFamily="34" charset="0"/>
                </a:rPr>
                <a:t>INFRASTRUCTURES IP</a:t>
              </a:r>
              <a:r>
                <a:rPr lang="fr-FR" sz="400" b="1" baseline="0" dirty="0">
                  <a:solidFill>
                    <a:schemeClr val="tx2"/>
                  </a:solidFill>
                  <a:latin typeface="Arial" pitchFamily="34" charset="0"/>
                  <a:cs typeface="Arial" pitchFamily="34" charset="0"/>
                </a:rPr>
                <a:t/>
              </a:r>
              <a:br>
                <a:rPr lang="fr-FR" sz="400" b="1" baseline="0" dirty="0">
                  <a:solidFill>
                    <a:schemeClr val="tx2"/>
                  </a:solidFill>
                  <a:latin typeface="Arial" pitchFamily="34" charset="0"/>
                  <a:cs typeface="Arial" pitchFamily="34" charset="0"/>
                </a:rPr>
              </a:br>
              <a:r>
                <a:rPr lang="fr-FR" sz="400" b="1" dirty="0">
                  <a:solidFill>
                    <a:schemeClr val="tx2"/>
                  </a:solidFill>
                  <a:latin typeface="Arial" pitchFamily="34" charset="0"/>
                  <a:cs typeface="Arial" pitchFamily="34" charset="0"/>
                </a:rPr>
                <a:t>&amp;</a:t>
              </a:r>
              <a:r>
                <a:rPr lang="fr-FR" sz="400" b="1" baseline="0" dirty="0">
                  <a:solidFill>
                    <a:schemeClr val="tx2"/>
                  </a:solidFill>
                  <a:latin typeface="Arial" pitchFamily="34" charset="0"/>
                  <a:cs typeface="Arial" pitchFamily="34" charset="0"/>
                </a:rPr>
                <a:t> </a:t>
              </a:r>
              <a:r>
                <a:rPr lang="fr-FR" sz="400" b="1" dirty="0">
                  <a:solidFill>
                    <a:schemeClr val="tx2"/>
                  </a:solidFill>
                  <a:latin typeface="Arial" pitchFamily="34" charset="0"/>
                  <a:cs typeface="Arial" pitchFamily="34" charset="0"/>
                </a:rPr>
                <a:t>SÉCURITÉ</a:t>
              </a:r>
            </a:p>
          </p:txBody>
        </p:sp>
        <p:pic>
          <p:nvPicPr>
            <p:cNvPr id="50" name="Picture 4" descr="C:\Users\Vanina\Desktop\FREELANCE-2015\Constellaction-SPIE\SPIE_062016\data\PICTOS\FR\P-INT-N-02.pn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1973676" y="5615300"/>
              <a:ext cx="501320" cy="448287"/>
            </a:xfrm>
            <a:prstGeom prst="ellipse">
              <a:avLst/>
            </a:prstGeom>
            <a:noFill/>
            <a:extLst>
              <a:ext uri="{909E8E84-426E-40DD-AFC4-6F175D3DCCD1}">
                <a14:hiddenFill xmlns:a14="http://schemas.microsoft.com/office/drawing/2010/main">
                  <a:solidFill>
                    <a:srgbClr val="FFFFFF"/>
                  </a:solidFill>
                </a14:hiddenFill>
              </a:ext>
            </a:extLst>
          </p:spPr>
        </p:pic>
        <p:pic>
          <p:nvPicPr>
            <p:cNvPr id="51" name="Picture 7" descr="C:\Users\Vanina\Desktop\FREELANCE-2015\Constellaction-SPIE\SPIE_062016\data\PICTOS\FR\P-ENV-N-02.png"/>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962801" y="5615304"/>
              <a:ext cx="519881" cy="450137"/>
            </a:xfrm>
            <a:prstGeom prst="ellipse">
              <a:avLst/>
            </a:prstGeom>
            <a:noFill/>
            <a:extLst>
              <a:ext uri="{909E8E84-426E-40DD-AFC4-6F175D3DCCD1}">
                <a14:hiddenFill xmlns:a14="http://schemas.microsoft.com/office/drawing/2010/main">
                  <a:solidFill>
                    <a:srgbClr val="FFFFFF"/>
                  </a:solidFill>
                </a14:hiddenFill>
              </a:ext>
            </a:extLst>
          </p:spPr>
        </p:pic>
        <p:pic>
          <p:nvPicPr>
            <p:cNvPr id="52" name="Picture 5" descr="C:\Users\Vanina\Desktop\FREELANCE-2015\Constellaction-SPIE\SPIE_062016\data\PICTOS\FR\P-COM-N-02.png"/>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2965989" y="5615308"/>
              <a:ext cx="518056" cy="450137"/>
            </a:xfrm>
            <a:prstGeom prst="ellipse">
              <a:avLst/>
            </a:prstGeom>
            <a:noFill/>
            <a:extLst>
              <a:ext uri="{909E8E84-426E-40DD-AFC4-6F175D3DCCD1}">
                <a14:hiddenFill xmlns:a14="http://schemas.microsoft.com/office/drawing/2010/main">
                  <a:solidFill>
                    <a:srgbClr val="FFFFFF"/>
                  </a:solidFill>
                </a14:hiddenFill>
              </a:ext>
            </a:extLst>
          </p:spPr>
        </p:pic>
        <p:pic>
          <p:nvPicPr>
            <p:cNvPr id="53" name="Picture 6" descr="C:\Users\Vanina\Desktop\FREELANCE-2015\Constellaction-SPIE\SPIE_062016\data\PICTOS\FR\P-DAT-N-02.png"/>
            <p:cNvPicPr>
              <a:picLocks noChangeAspect="1" noChangeArrowheads="1"/>
            </p:cNvPicPr>
            <p:nvPr userDrawn="1"/>
          </p:nvPicPr>
          <p:blipFill rotWithShape="1">
            <a:blip r:embed="rId6" cstate="screen">
              <a:extLst>
                <a:ext uri="{28A0092B-C50C-407E-A947-70E740481C1C}">
                  <a14:useLocalDpi xmlns:a14="http://schemas.microsoft.com/office/drawing/2010/main"/>
                </a:ext>
              </a:extLst>
            </a:blip>
            <a:srcRect/>
            <a:stretch/>
          </p:blipFill>
          <p:spPr bwMode="auto">
            <a:xfrm>
              <a:off x="5027184" y="5615312"/>
              <a:ext cx="461604" cy="450137"/>
            </a:xfrm>
            <a:prstGeom prst="ellipse">
              <a:avLst/>
            </a:prstGeom>
            <a:noFill/>
            <a:extLst>
              <a:ext uri="{909E8E84-426E-40DD-AFC4-6F175D3DCCD1}">
                <a14:hiddenFill xmlns:a14="http://schemas.microsoft.com/office/drawing/2010/main">
                  <a:solidFill>
                    <a:srgbClr val="FFFFFF"/>
                  </a:solidFill>
                </a14:hiddenFill>
              </a:ext>
            </a:extLst>
          </p:spPr>
        </p:pic>
        <p:pic>
          <p:nvPicPr>
            <p:cNvPr id="54" name="Picture 8" descr="C:\Users\Vanina\Desktop\FREELANCE-2015\Constellaction-SPIE\SPIE_062016\data\PICTOS\FR\P-INF-N-02.png"/>
            <p:cNvPicPr>
              <a:picLocks noChangeAspect="1" noChangeArrowheads="1"/>
            </p:cNvPicPr>
            <p:nvPr userDrawn="1"/>
          </p:nvPicPr>
          <p:blipFill rotWithShape="1">
            <a:blip r:embed="rId7" cstate="screen">
              <a:extLst>
                <a:ext uri="{28A0092B-C50C-407E-A947-70E740481C1C}">
                  <a14:useLocalDpi xmlns:a14="http://schemas.microsoft.com/office/drawing/2010/main"/>
                </a:ext>
              </a:extLst>
            </a:blip>
            <a:srcRect/>
            <a:stretch/>
          </p:blipFill>
          <p:spPr bwMode="auto">
            <a:xfrm>
              <a:off x="3975039" y="5615316"/>
              <a:ext cx="561152" cy="450901"/>
            </a:xfrm>
            <a:prstGeom prst="ellipse">
              <a:avLst/>
            </a:prstGeom>
            <a:noFill/>
            <a:extLst>
              <a:ext uri="{909E8E84-426E-40DD-AFC4-6F175D3DCCD1}">
                <a14:hiddenFill xmlns:a14="http://schemas.microsoft.com/office/drawing/2010/main">
                  <a:solidFill>
                    <a:srgbClr val="FFFFFF"/>
                  </a:solidFill>
                </a14:hiddenFill>
              </a:ext>
            </a:extLst>
          </p:spPr>
        </p:pic>
      </p:grpSp>
      <p:sp>
        <p:nvSpPr>
          <p:cNvPr id="55" name="Titre 1"/>
          <p:cNvSpPr txBox="1">
            <a:spLocks/>
          </p:cNvSpPr>
          <p:nvPr userDrawn="1"/>
        </p:nvSpPr>
        <p:spPr bwMode="auto">
          <a:xfrm>
            <a:off x="6308407" y="4835726"/>
            <a:ext cx="2738752" cy="246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ct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r" eaLnBrk="1" hangingPunct="1"/>
            <a:r>
              <a:rPr lang="fr-FR" sz="1000" dirty="0">
                <a:solidFill>
                  <a:schemeClr val="bg1"/>
                </a:solidFill>
                <a:latin typeface="Arial" charset="0"/>
                <a:cs typeface="Arial" charset="0"/>
              </a:rPr>
              <a:t>SPIE, l’ambition partagée</a:t>
            </a:r>
          </a:p>
        </p:txBody>
      </p:sp>
    </p:spTree>
    <p:extLst>
      <p:ext uri="{BB962C8B-B14F-4D97-AF65-F5344CB8AC3E}">
        <p14:creationId xmlns:p14="http://schemas.microsoft.com/office/powerpoint/2010/main" val="313883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 y="-1"/>
            <a:ext cx="9142704" cy="5143501"/>
          </a:xfrm>
          <a:prstGeom prst="rect">
            <a:avLst/>
          </a:prstGeom>
        </p:spPr>
      </p:pic>
      <p:sp>
        <p:nvSpPr>
          <p:cNvPr id="12" name="Rectangle 11"/>
          <p:cNvSpPr/>
          <p:nvPr userDrawn="1"/>
        </p:nvSpPr>
        <p:spPr bwMode="gray">
          <a:xfrm>
            <a:off x="-326" y="1348220"/>
            <a:ext cx="7097412" cy="2689646"/>
          </a:xfrm>
          <a:prstGeom prst="rect">
            <a:avLst/>
          </a:prstGeom>
          <a:solidFill>
            <a:schemeClr val="bg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fr-FR" sz="1765" noProof="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ltGray">
          <a:xfrm>
            <a:off x="201930" y="1563130"/>
            <a:ext cx="5378549" cy="1344828"/>
          </a:xfrm>
          <a:noFill/>
        </p:spPr>
        <p:txBody>
          <a:bodyPr lIns="146304" tIns="91440" rIns="146304" bIns="91440" anchor="t" anchorCtr="0"/>
          <a:lstStyle>
            <a:lvl1pPr>
              <a:defRPr sz="4412" spc="-74" baseline="0">
                <a:gradFill>
                  <a:gsLst>
                    <a:gs pos="0">
                      <a:srgbClr val="FFFFFF"/>
                    </a:gs>
                    <a:gs pos="100000">
                      <a:srgbClr val="FFFFFF"/>
                    </a:gs>
                  </a:gsLst>
                  <a:lin ang="5400000" scaled="0"/>
                </a:gradFill>
              </a:defRPr>
            </a:lvl1pPr>
          </a:lstStyle>
          <a:p>
            <a:r>
              <a:rPr lang="fr-FR" noProof="0" dirty="0"/>
              <a:t>Clés Business</a:t>
            </a:r>
            <a:br>
              <a:rPr lang="fr-FR" noProof="0" dirty="0"/>
            </a:br>
            <a:r>
              <a:rPr lang="fr-FR" noProof="0" dirty="0"/>
              <a:t>Tendances marché </a:t>
            </a:r>
            <a:br>
              <a:rPr lang="fr-FR" noProof="0" dirty="0"/>
            </a:br>
            <a:r>
              <a:rPr lang="fr-FR" noProof="0" dirty="0"/>
              <a:t>REXP</a:t>
            </a:r>
          </a:p>
        </p:txBody>
      </p:sp>
      <p:sp>
        <p:nvSpPr>
          <p:cNvPr id="14" name="Text Placeholder 4"/>
          <p:cNvSpPr>
            <a:spLocks noGrp="1"/>
          </p:cNvSpPr>
          <p:nvPr>
            <p:ph type="body" sz="quarter" idx="12" hasCustomPrompt="1"/>
          </p:nvPr>
        </p:nvSpPr>
        <p:spPr bwMode="ltGray">
          <a:xfrm>
            <a:off x="369872" y="3649740"/>
            <a:ext cx="5378549" cy="1345996"/>
          </a:xfrm>
          <a:noFill/>
        </p:spPr>
        <p:txBody>
          <a:bodyPr lIns="146304" tIns="109728" rIns="146304" bIns="109728">
            <a:noAutofit/>
          </a:bodyPr>
          <a:lstStyle>
            <a:lvl1pPr marL="0" indent="0">
              <a:spcBef>
                <a:spcPts val="0"/>
              </a:spcBef>
              <a:buNone/>
              <a:defRPr sz="2353" spc="0" baseline="0">
                <a:gradFill>
                  <a:gsLst>
                    <a:gs pos="1250">
                      <a:srgbClr val="FFFFFF"/>
                    </a:gs>
                    <a:gs pos="99000">
                      <a:srgbClr val="FFFFFF"/>
                    </a:gs>
                  </a:gsLst>
                  <a:lin ang="5400000" scaled="0"/>
                </a:gradFill>
                <a:latin typeface="+mj-lt"/>
              </a:defRPr>
            </a:lvl1pPr>
          </a:lstStyle>
          <a:p>
            <a:pPr lvl="0"/>
            <a:r>
              <a:rPr lang="fr-FR" noProof="0" dirty="0" smtClean="0"/>
              <a:t>Speaker Name</a:t>
            </a:r>
            <a:endParaRPr lang="fr-FR" noProof="0" dirty="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802918" y="4539668"/>
            <a:ext cx="1141803" cy="244625"/>
          </a:xfrm>
          <a:prstGeom prst="rect">
            <a:avLst/>
          </a:prstGeom>
        </p:spPr>
      </p:pic>
      <p:sp>
        <p:nvSpPr>
          <p:cNvPr id="19" name="TextBox 18"/>
          <p:cNvSpPr txBox="1"/>
          <p:nvPr userDrawn="1"/>
        </p:nvSpPr>
        <p:spPr bwMode="white">
          <a:xfrm>
            <a:off x="-326" y="563079"/>
            <a:ext cx="4305302" cy="785132"/>
          </a:xfrm>
          <a:prstGeom prst="rect">
            <a:avLst/>
          </a:prstGeom>
          <a:solidFill>
            <a:schemeClr val="tx2"/>
          </a:solidFill>
        </p:spPr>
        <p:txBody>
          <a:bodyPr wrap="square" lIns="134464" tIns="107571" rIns="134464" bIns="107571" rtlCol="0">
            <a:noAutofit/>
          </a:bodyPr>
          <a:lstStyle/>
          <a:p>
            <a:pPr defTabSz="685775">
              <a:lnSpc>
                <a:spcPct val="90000"/>
              </a:lnSpc>
            </a:pPr>
            <a:endParaRPr lang="fr-FR" sz="2059" noProof="0" dirty="0">
              <a:gradFill>
                <a:gsLst>
                  <a:gs pos="6250">
                    <a:srgbClr val="FFFFFF"/>
                  </a:gs>
                  <a:gs pos="18000">
                    <a:srgbClr val="FFFFFF"/>
                  </a:gs>
                </a:gsLst>
                <a:lin ang="5400000" scaled="0"/>
              </a:gradFill>
            </a:endParaRPr>
          </a:p>
        </p:txBody>
      </p:sp>
      <p:sp>
        <p:nvSpPr>
          <p:cNvPr id="2" name="Rectangle 1">
            <a:extLst>
              <a:ext uri="{FF2B5EF4-FFF2-40B4-BE49-F238E27FC236}">
                <a16:creationId xmlns:a16="http://schemas.microsoft.com/office/drawing/2014/main" id="{CDFD0C4E-55A5-46BD-9A0B-2954D341E200}"/>
              </a:ext>
            </a:extLst>
          </p:cNvPr>
          <p:cNvSpPr/>
          <p:nvPr userDrawn="1"/>
        </p:nvSpPr>
        <p:spPr bwMode="auto">
          <a:xfrm>
            <a:off x="0" y="1"/>
            <a:ext cx="9144000" cy="56307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fr-FR" sz="1800" noProof="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7840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2" name="Rectangle 21"/>
          <p:cNvSpPr/>
          <p:nvPr userDrawn="1"/>
        </p:nvSpPr>
        <p:spPr>
          <a:xfrm>
            <a:off x="122940" y="123478"/>
            <a:ext cx="9021060"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p:cNvSpPr/>
          <p:nvPr userDrawn="1"/>
        </p:nvSpPr>
        <p:spPr>
          <a:xfrm>
            <a:off x="195173" y="850511"/>
            <a:ext cx="8697307" cy="3751531"/>
          </a:xfrm>
          <a:prstGeom prst="rect">
            <a:avLst/>
          </a:prstGeom>
          <a:solidFill>
            <a:srgbClr val="CFE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Arrondir un rectangle avec un coin diagonal 11"/>
          <p:cNvSpPr/>
          <p:nvPr userDrawn="1"/>
        </p:nvSpPr>
        <p:spPr>
          <a:xfrm>
            <a:off x="3203848" y="1172022"/>
            <a:ext cx="5688632" cy="3117586"/>
          </a:xfrm>
          <a:prstGeom prst="round2DiagRect">
            <a:avLst/>
          </a:prstGeom>
          <a:solidFill>
            <a:srgbClr val="94C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5" name="Image 1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5170" y="849146"/>
            <a:ext cx="3872773" cy="1727688"/>
          </a:xfrm>
          <a:prstGeom prst="rect">
            <a:avLst/>
          </a:prstGeom>
        </p:spPr>
      </p:pic>
      <p:sp>
        <p:nvSpPr>
          <p:cNvPr id="16" name="Rectangle 15"/>
          <p:cNvSpPr/>
          <p:nvPr userDrawn="1"/>
        </p:nvSpPr>
        <p:spPr>
          <a:xfrm>
            <a:off x="195169" y="849145"/>
            <a:ext cx="3872776" cy="797965"/>
          </a:xfrm>
          <a:prstGeom prst="rect">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7" name="Image 16"/>
          <p:cNvPicPr>
            <a:picLocks noChangeAspect="1"/>
          </p:cNvPicPr>
          <p:nvPr userDrawn="1"/>
        </p:nvPicPr>
        <p:blipFill rotWithShape="1">
          <a:blip r:embed="rId3" cstate="screen">
            <a:extLst>
              <a:ext uri="{28A0092B-C50C-407E-A947-70E740481C1C}">
                <a14:useLocalDpi xmlns:a14="http://schemas.microsoft.com/office/drawing/2010/main"/>
              </a:ext>
            </a:extLst>
          </a:blip>
          <a:srcRect r="-20689"/>
          <a:stretch/>
        </p:blipFill>
        <p:spPr>
          <a:xfrm>
            <a:off x="199690" y="1172633"/>
            <a:ext cx="4668498" cy="3116976"/>
          </a:xfrm>
          <a:prstGeom prst="round2DiagRect">
            <a:avLst/>
          </a:prstGeom>
        </p:spPr>
      </p:pic>
      <p:sp>
        <p:nvSpPr>
          <p:cNvPr id="18" name="Ellipse 17"/>
          <p:cNvSpPr/>
          <p:nvPr userDrawn="1"/>
        </p:nvSpPr>
        <p:spPr>
          <a:xfrm>
            <a:off x="5151930" y="1419622"/>
            <a:ext cx="2624176" cy="2624176"/>
          </a:xfrm>
          <a:prstGeom prst="ellipse">
            <a:avLst/>
          </a:prstGeom>
          <a:solidFill>
            <a:srgbClr val="141313">
              <a:alpha val="70000"/>
            </a:srgbClr>
          </a:solidFill>
          <a:ln w="38100" cmpd="sng">
            <a:solidFill>
              <a:srgbClr val="8EB62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9" name="Titre 1"/>
          <p:cNvSpPr>
            <a:spLocks noGrp="1"/>
          </p:cNvSpPr>
          <p:nvPr>
            <p:ph type="title"/>
          </p:nvPr>
        </p:nvSpPr>
        <p:spPr>
          <a:xfrm>
            <a:off x="5201779" y="1828221"/>
            <a:ext cx="2624178" cy="743025"/>
          </a:xfrm>
          <a:prstGeom prst="rect">
            <a:avLst/>
          </a:prstGeom>
        </p:spPr>
        <p:txBody>
          <a:bodyPr anchor="ctr">
            <a:noAutofit/>
          </a:bodyPr>
          <a:lstStyle>
            <a:lvl1pPr algn="ctr">
              <a:defRPr sz="2000" b="0" cap="none">
                <a:solidFill>
                  <a:srgbClr val="FFFFFE"/>
                </a:solidFill>
              </a:defRPr>
            </a:lvl1pPr>
          </a:lstStyle>
          <a:p>
            <a:r>
              <a:rPr lang="fr-FR" dirty="0"/>
              <a:t>Cliquez et modifiez le titre</a:t>
            </a:r>
          </a:p>
        </p:txBody>
      </p:sp>
      <p:sp>
        <p:nvSpPr>
          <p:cNvPr id="20" name="Espace réservé du texte 2"/>
          <p:cNvSpPr>
            <a:spLocks noGrp="1"/>
          </p:cNvSpPr>
          <p:nvPr>
            <p:ph type="body" idx="1"/>
          </p:nvPr>
        </p:nvSpPr>
        <p:spPr>
          <a:xfrm>
            <a:off x="5158439" y="2924855"/>
            <a:ext cx="2710858" cy="606101"/>
          </a:xfrm>
          <a:prstGeom prst="rect">
            <a:avLst/>
          </a:prstGeom>
        </p:spPr>
        <p:txBody>
          <a:bodyPr anchor="ctr">
            <a:normAutofit/>
          </a:bodyPr>
          <a:lstStyle>
            <a:lvl1pPr marL="0" indent="0" algn="ctr">
              <a:buNone/>
              <a:defRPr sz="1800">
                <a:solidFill>
                  <a:srgbClr val="FFFFFE"/>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Cliquez pour modifier les styles du texte du masque</a:t>
            </a:r>
          </a:p>
        </p:txBody>
      </p:sp>
      <p:sp>
        <p:nvSpPr>
          <p:cNvPr id="2" name="Espace réservé de la date 1"/>
          <p:cNvSpPr>
            <a:spLocks noGrp="1"/>
          </p:cNvSpPr>
          <p:nvPr>
            <p:ph type="dt" sz="half" idx="10"/>
          </p:nvPr>
        </p:nvSpPr>
        <p:spPr/>
        <p:txBody>
          <a:bodyPr/>
          <a:lstStyle/>
          <a:p>
            <a:fld id="{9F9DDB4D-742F-4EF1-B0EF-86FF06D751C3}" type="datetime1">
              <a:rPr lang="fr-FR" smtClean="0"/>
              <a:t>26/04/19</a:t>
            </a:fld>
            <a:endParaRPr lang="fr-FR" dirty="0"/>
          </a:p>
        </p:txBody>
      </p:sp>
      <p:sp>
        <p:nvSpPr>
          <p:cNvPr id="3" name="Espace réservé du pied de page 2"/>
          <p:cNvSpPr>
            <a:spLocks noGrp="1"/>
          </p:cNvSpPr>
          <p:nvPr>
            <p:ph type="ftr" sz="quarter" idx="11"/>
          </p:nvPr>
        </p:nvSpPr>
        <p:spPr/>
        <p:txBody>
          <a:bodyPr/>
          <a:lstStyle/>
          <a:p>
            <a:r>
              <a:rPr lang="fr-FR" dirty="0"/>
              <a:t>SPIE, l’ambition partagée</a:t>
            </a:r>
          </a:p>
        </p:txBody>
      </p:sp>
      <p:pic>
        <p:nvPicPr>
          <p:cNvPr id="24" name="Picture 114" descr="Logo_Spie"/>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8028384" y="136655"/>
            <a:ext cx="868256" cy="378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2999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a:t>Cliquez et modifiez le style du titre</a:t>
            </a:r>
          </a:p>
        </p:txBody>
      </p:sp>
      <p:sp>
        <p:nvSpPr>
          <p:cNvPr id="3" name="Espace réservé du contenu 2"/>
          <p:cNvSpPr>
            <a:spLocks noGrp="1"/>
          </p:cNvSpPr>
          <p:nvPr>
            <p:ph idx="1"/>
          </p:nvPr>
        </p:nvSpPr>
        <p:spPr>
          <a:xfrm>
            <a:off x="323528" y="1113589"/>
            <a:ext cx="8229600" cy="3394472"/>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B511EC6C-90EA-492F-BCD2-46702F1BA22C}" type="datetime1">
              <a:rPr lang="fr-FR" smtClean="0"/>
              <a:t>26/04/19</a:t>
            </a:fld>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6" name="Espace réservé du numéro de diapositive 5"/>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191493546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a:t>Cliquez et modifiez le style du titre</a:t>
            </a:r>
          </a:p>
        </p:txBody>
      </p:sp>
      <p:sp>
        <p:nvSpPr>
          <p:cNvPr id="3" name="Espace réservé de la date 2"/>
          <p:cNvSpPr>
            <a:spLocks noGrp="1"/>
          </p:cNvSpPr>
          <p:nvPr>
            <p:ph type="dt" sz="half" idx="10"/>
          </p:nvPr>
        </p:nvSpPr>
        <p:spPr/>
        <p:txBody>
          <a:bodyPr/>
          <a:lstStyle/>
          <a:p>
            <a:fld id="{E48978CA-9287-4A02-A858-1C5A9291CFB3}" type="datetime1">
              <a:rPr lang="fr-FR" smtClean="0"/>
              <a:t>26/04/19</a:t>
            </a:fld>
            <a:endParaRPr lang="fr-FR" dirty="0"/>
          </a:p>
        </p:txBody>
      </p:sp>
      <p:sp>
        <p:nvSpPr>
          <p:cNvPr id="4" name="Espace réservé du pied de page 3"/>
          <p:cNvSpPr>
            <a:spLocks noGrp="1"/>
          </p:cNvSpPr>
          <p:nvPr>
            <p:ph type="ftr" sz="quarter" idx="11"/>
          </p:nvPr>
        </p:nvSpPr>
        <p:spPr/>
        <p:txBody>
          <a:bodyPr/>
          <a:lstStyle/>
          <a:p>
            <a:r>
              <a:rPr lang="fr-FR" dirty="0"/>
              <a:t>SPIE, l’ambition partagée</a:t>
            </a:r>
          </a:p>
        </p:txBody>
      </p:sp>
      <p:sp>
        <p:nvSpPr>
          <p:cNvPr id="5" name="Espace réservé du numéro de diapositive 4"/>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1031480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a:t>Cliquez et modifiez le style du titre</a:t>
            </a:r>
          </a:p>
        </p:txBody>
      </p:sp>
      <p:sp>
        <p:nvSpPr>
          <p:cNvPr id="3" name="Espace réservé du contenu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A29A1C4B-79DE-4A9C-A145-F80802F9954F}" type="datetime1">
              <a:rPr lang="fr-FR" smtClean="0"/>
              <a:t>26/04/19</a:t>
            </a:fld>
            <a:endParaRPr lang="fr-FR" dirty="0"/>
          </a:p>
        </p:txBody>
      </p:sp>
      <p:sp>
        <p:nvSpPr>
          <p:cNvPr id="6" name="Espace réservé du pied de page 5"/>
          <p:cNvSpPr>
            <a:spLocks noGrp="1"/>
          </p:cNvSpPr>
          <p:nvPr>
            <p:ph type="ftr" sz="quarter" idx="11"/>
          </p:nvPr>
        </p:nvSpPr>
        <p:spPr/>
        <p:txBody>
          <a:bodyPr/>
          <a:lstStyle/>
          <a:p>
            <a:r>
              <a:rPr lang="fr-FR" dirty="0"/>
              <a:t>SPIE, l’ambition partagée</a:t>
            </a:r>
          </a:p>
        </p:txBody>
      </p:sp>
      <p:sp>
        <p:nvSpPr>
          <p:cNvPr id="7" name="Espace réservé du numéro de diapositive 6"/>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4141484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0"/>
            <a:ext cx="5486400" cy="425054"/>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4C3C781E-7EEB-448F-A69D-6F97D0690154}" type="datetime1">
              <a:rPr lang="fr-FR" smtClean="0"/>
              <a:t>26/04/19</a:t>
            </a:fld>
            <a:endParaRPr lang="fr-FR" dirty="0"/>
          </a:p>
        </p:txBody>
      </p:sp>
      <p:sp>
        <p:nvSpPr>
          <p:cNvPr id="6" name="Espace réservé du pied de page 5"/>
          <p:cNvSpPr>
            <a:spLocks noGrp="1"/>
          </p:cNvSpPr>
          <p:nvPr>
            <p:ph type="ftr" sz="quarter" idx="11"/>
          </p:nvPr>
        </p:nvSpPr>
        <p:spPr/>
        <p:txBody>
          <a:bodyPr/>
          <a:lstStyle/>
          <a:p>
            <a:r>
              <a:rPr lang="fr-FR" dirty="0"/>
              <a:t>SPIE, l’ambition partagée</a:t>
            </a:r>
          </a:p>
        </p:txBody>
      </p:sp>
      <p:sp>
        <p:nvSpPr>
          <p:cNvPr id="7" name="Espace réservé du numéro de diapositive 6"/>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1079654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A08208B-CDAA-421A-A818-BA2570683FBF}" type="datetime1">
              <a:rPr lang="fr-FR" smtClean="0"/>
              <a:t>26/04/19</a:t>
            </a:fld>
            <a:endParaRPr lang="fr-FR" dirty="0"/>
          </a:p>
        </p:txBody>
      </p:sp>
      <p:sp>
        <p:nvSpPr>
          <p:cNvPr id="4" name="Espace réservé du pied de page 3"/>
          <p:cNvSpPr>
            <a:spLocks noGrp="1"/>
          </p:cNvSpPr>
          <p:nvPr>
            <p:ph type="ftr" sz="quarter" idx="11"/>
          </p:nvPr>
        </p:nvSpPr>
        <p:spPr/>
        <p:txBody>
          <a:bodyPr/>
          <a:lstStyle/>
          <a:p>
            <a:r>
              <a:rPr lang="fr-FR" dirty="0"/>
              <a:t>SPIE, l’ambition partagée</a:t>
            </a:r>
          </a:p>
        </p:txBody>
      </p:sp>
      <p:sp>
        <p:nvSpPr>
          <p:cNvPr id="5" name="Espace réservé du numéro de diapositive 4"/>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11976572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C9F45F4-A149-40B2-A7C8-577E46A474EB}" type="datetime1">
              <a:rPr lang="fr-FR" smtClean="0"/>
              <a:t>26/04/19</a:t>
            </a:fld>
            <a:endParaRPr lang="fr-FR" dirty="0"/>
          </a:p>
        </p:txBody>
      </p:sp>
      <p:sp>
        <p:nvSpPr>
          <p:cNvPr id="4" name="Espace réservé du pied de page 3"/>
          <p:cNvSpPr>
            <a:spLocks noGrp="1"/>
          </p:cNvSpPr>
          <p:nvPr>
            <p:ph type="ftr" sz="quarter" idx="11"/>
          </p:nvPr>
        </p:nvSpPr>
        <p:spPr/>
        <p:txBody>
          <a:bodyPr/>
          <a:lstStyle/>
          <a:p>
            <a:r>
              <a:rPr lang="fr-FR" dirty="0"/>
              <a:t>SPIE, l’ambition partagée</a:t>
            </a:r>
          </a:p>
        </p:txBody>
      </p:sp>
      <p:sp>
        <p:nvSpPr>
          <p:cNvPr id="5" name="Espace réservé du numéro de diapositive 4"/>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41771969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dirty="0"/>
              <a:t>SPIE, l’ambition partagée</a:t>
            </a:r>
          </a:p>
        </p:txBody>
      </p:sp>
      <p:sp>
        <p:nvSpPr>
          <p:cNvPr id="23" name="Rectangle 22"/>
          <p:cNvSpPr/>
          <p:nvPr userDrawn="1"/>
        </p:nvSpPr>
        <p:spPr>
          <a:xfrm>
            <a:off x="122940" y="123478"/>
            <a:ext cx="9021060"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4" name="Picture 114" descr="Logo_Spie"/>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028384" y="136655"/>
            <a:ext cx="868256" cy="378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p:nvPr userDrawn="1"/>
        </p:nvSpPr>
        <p:spPr>
          <a:xfrm>
            <a:off x="195173" y="850511"/>
            <a:ext cx="8697307" cy="3751531"/>
          </a:xfrm>
          <a:prstGeom prst="rect">
            <a:avLst/>
          </a:prstGeom>
          <a:solidFill>
            <a:srgbClr val="FDC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Arrondir un rectangle avec un coin diagonal 25"/>
          <p:cNvSpPr/>
          <p:nvPr userDrawn="1"/>
        </p:nvSpPr>
        <p:spPr>
          <a:xfrm>
            <a:off x="3203848" y="1172022"/>
            <a:ext cx="5688632" cy="3117586"/>
          </a:xfrm>
          <a:prstGeom prst="round2DiagRect">
            <a:avLst/>
          </a:prstGeom>
          <a:solidFill>
            <a:srgbClr val="F29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7" name="Image 2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95167" y="850511"/>
            <a:ext cx="3872778" cy="2441319"/>
          </a:xfrm>
          <a:prstGeom prst="rect">
            <a:avLst/>
          </a:prstGeom>
        </p:spPr>
      </p:pic>
      <p:sp>
        <p:nvSpPr>
          <p:cNvPr id="28" name="Rectangle 27"/>
          <p:cNvSpPr/>
          <p:nvPr userDrawn="1"/>
        </p:nvSpPr>
        <p:spPr>
          <a:xfrm>
            <a:off x="195165" y="847084"/>
            <a:ext cx="3872776" cy="797965"/>
          </a:xfrm>
          <a:prstGeom prst="rect">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Ellipse 28"/>
          <p:cNvSpPr/>
          <p:nvPr userDrawn="1"/>
        </p:nvSpPr>
        <p:spPr>
          <a:xfrm>
            <a:off x="5151930" y="1419622"/>
            <a:ext cx="2624176" cy="2624176"/>
          </a:xfrm>
          <a:prstGeom prst="ellipse">
            <a:avLst/>
          </a:prstGeom>
          <a:solidFill>
            <a:srgbClr val="141313">
              <a:alpha val="70000"/>
            </a:srgbClr>
          </a:solidFill>
          <a:ln w="38100" cmpd="sng">
            <a:solidFill>
              <a:srgbClr val="E57C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0" name="Titre 1"/>
          <p:cNvSpPr>
            <a:spLocks noGrp="1"/>
          </p:cNvSpPr>
          <p:nvPr>
            <p:ph type="title"/>
          </p:nvPr>
        </p:nvSpPr>
        <p:spPr>
          <a:xfrm>
            <a:off x="5201779" y="1828221"/>
            <a:ext cx="2624178" cy="743025"/>
          </a:xfrm>
          <a:prstGeom prst="rect">
            <a:avLst/>
          </a:prstGeom>
        </p:spPr>
        <p:txBody>
          <a:bodyPr anchor="ctr">
            <a:noAutofit/>
          </a:bodyPr>
          <a:lstStyle>
            <a:lvl1pPr algn="ctr">
              <a:defRPr sz="2000" b="0" cap="none">
                <a:solidFill>
                  <a:srgbClr val="FFFFFE"/>
                </a:solidFill>
              </a:defRPr>
            </a:lvl1pPr>
          </a:lstStyle>
          <a:p>
            <a:r>
              <a:rPr lang="fr-FR" dirty="0"/>
              <a:t>Cliquez et modifiez le titre</a:t>
            </a:r>
          </a:p>
        </p:txBody>
      </p:sp>
      <p:sp>
        <p:nvSpPr>
          <p:cNvPr id="31" name="Espace réservé du texte 2"/>
          <p:cNvSpPr>
            <a:spLocks noGrp="1"/>
          </p:cNvSpPr>
          <p:nvPr>
            <p:ph type="body" idx="1"/>
          </p:nvPr>
        </p:nvSpPr>
        <p:spPr>
          <a:xfrm>
            <a:off x="5158439" y="2924855"/>
            <a:ext cx="2710858" cy="606101"/>
          </a:xfrm>
          <a:prstGeom prst="rect">
            <a:avLst/>
          </a:prstGeom>
        </p:spPr>
        <p:txBody>
          <a:bodyPr anchor="ctr">
            <a:normAutofit/>
          </a:bodyPr>
          <a:lstStyle>
            <a:lvl1pPr marL="0" indent="0" algn="ctr">
              <a:buNone/>
              <a:defRPr sz="1800">
                <a:solidFill>
                  <a:srgbClr val="FFFFFE"/>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Cliquez pour modifier les styles du texte du masque</a:t>
            </a:r>
          </a:p>
        </p:txBody>
      </p:sp>
      <p:pic>
        <p:nvPicPr>
          <p:cNvPr id="32" name="Picture 2" descr="E:\SPIE_VISUEL_12202005_FR_1015V2.jpg"/>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r="-28073"/>
          <a:stretch/>
        </p:blipFill>
        <p:spPr bwMode="auto">
          <a:xfrm>
            <a:off x="195165" y="1172632"/>
            <a:ext cx="4956765" cy="3116975"/>
          </a:xfrm>
          <a:prstGeom prst="round2Diag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122940" y="4838425"/>
            <a:ext cx="1496732"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858755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a:t>Cliquez et modifiez le style du titre</a:t>
            </a:r>
          </a:p>
        </p:txBody>
      </p:sp>
      <p:sp>
        <p:nvSpPr>
          <p:cNvPr id="3" name="Espace réservé du contenu 2"/>
          <p:cNvSpPr>
            <a:spLocks noGrp="1"/>
          </p:cNvSpPr>
          <p:nvPr>
            <p:ph idx="1"/>
          </p:nvPr>
        </p:nvSpPr>
        <p:spPr>
          <a:xfrm>
            <a:off x="323528" y="1113589"/>
            <a:ext cx="8229600" cy="3394472"/>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7" name="Rectangle 6"/>
          <p:cNvSpPr/>
          <p:nvPr userDrawn="1"/>
        </p:nvSpPr>
        <p:spPr>
          <a:xfrm>
            <a:off x="107504" y="4838425"/>
            <a:ext cx="1368152"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p:cNvSpPr/>
          <p:nvPr userDrawn="1"/>
        </p:nvSpPr>
        <p:spPr>
          <a:xfrm>
            <a:off x="8028384" y="0"/>
            <a:ext cx="1115616" cy="69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2" descr="https://global.azurebootcamp.net/wp-content/uploads/2018/09/logo-2019-500x44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71726" y="0"/>
            <a:ext cx="720080" cy="6408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7188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Rectangle 1"/>
          <p:cNvSpPr/>
          <p:nvPr userDrawn="1"/>
        </p:nvSpPr>
        <p:spPr>
          <a:xfrm>
            <a:off x="115970" y="4874503"/>
            <a:ext cx="1287678" cy="217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 name="Groupe 3"/>
          <p:cNvGrpSpPr/>
          <p:nvPr userDrawn="1"/>
        </p:nvGrpSpPr>
        <p:grpSpPr>
          <a:xfrm>
            <a:off x="95030" y="123479"/>
            <a:ext cx="8939603" cy="4958776"/>
            <a:chOff x="95030" y="123478"/>
            <a:chExt cx="8939603" cy="4926823"/>
          </a:xfrm>
        </p:grpSpPr>
        <p:grpSp>
          <p:nvGrpSpPr>
            <p:cNvPr id="3" name="Groupe 2"/>
            <p:cNvGrpSpPr/>
            <p:nvPr userDrawn="1"/>
          </p:nvGrpSpPr>
          <p:grpSpPr>
            <a:xfrm>
              <a:off x="95030" y="123478"/>
              <a:ext cx="8939011" cy="4775897"/>
              <a:chOff x="95030" y="123478"/>
              <a:chExt cx="8939011" cy="4775897"/>
            </a:xfrm>
          </p:grpSpPr>
          <p:sp>
            <p:nvSpPr>
              <p:cNvPr id="37" name="Rectangle 36"/>
              <p:cNvSpPr/>
              <p:nvPr userDrawn="1"/>
            </p:nvSpPr>
            <p:spPr>
              <a:xfrm>
                <a:off x="7499455" y="3433425"/>
                <a:ext cx="1534585" cy="1465950"/>
              </a:xfrm>
              <a:prstGeom prst="rect">
                <a:avLst/>
              </a:prstGeom>
              <a:solidFill>
                <a:srgbClr val="D89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Rectangle 37"/>
              <p:cNvSpPr/>
              <p:nvPr userDrawn="1"/>
            </p:nvSpPr>
            <p:spPr>
              <a:xfrm>
                <a:off x="113362" y="697140"/>
                <a:ext cx="8785225" cy="3174586"/>
              </a:xfrm>
              <a:prstGeom prst="rect">
                <a:avLst/>
              </a:prstGeom>
              <a:solidFill>
                <a:srgbClr val="CDC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9" name="Arrondir un rectangle avec un coin diagonal 13"/>
              <p:cNvSpPr/>
              <p:nvPr userDrawn="1"/>
            </p:nvSpPr>
            <p:spPr>
              <a:xfrm>
                <a:off x="693950" y="1181275"/>
                <a:ext cx="8340091" cy="3224185"/>
              </a:xfrm>
              <a:prstGeom prst="round2DiagRect">
                <a:avLst/>
              </a:prstGeom>
              <a:solidFill>
                <a:srgbClr val="B51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1" name="Arrondir un rectangle avec un coin diagonal 25"/>
              <p:cNvSpPr/>
              <p:nvPr userDrawn="1"/>
            </p:nvSpPr>
            <p:spPr>
              <a:xfrm>
                <a:off x="115970" y="1181275"/>
                <a:ext cx="8031034" cy="3687947"/>
              </a:xfrm>
              <a:prstGeom prst="round2DiagRect">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2" name="Rectangle 61"/>
              <p:cNvSpPr/>
              <p:nvPr userDrawn="1"/>
            </p:nvSpPr>
            <p:spPr>
              <a:xfrm>
                <a:off x="95030" y="4405068"/>
                <a:ext cx="7398865" cy="470891"/>
              </a:xfrm>
              <a:prstGeom prst="rect">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3" name="Rectangle 62"/>
              <p:cNvSpPr/>
              <p:nvPr userDrawn="1"/>
            </p:nvSpPr>
            <p:spPr>
              <a:xfrm>
                <a:off x="7494924" y="1168030"/>
                <a:ext cx="652080" cy="3241013"/>
              </a:xfrm>
              <a:prstGeom prst="rect">
                <a:avLst/>
              </a:prstGeom>
              <a:solidFill>
                <a:srgbClr val="B51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4" name="Rectangle 63"/>
              <p:cNvSpPr/>
              <p:nvPr userDrawn="1"/>
            </p:nvSpPr>
            <p:spPr>
              <a:xfrm>
                <a:off x="7495417" y="4405460"/>
                <a:ext cx="896828" cy="470499"/>
              </a:xfrm>
              <a:prstGeom prst="rect">
                <a:avLst/>
              </a:prstGeom>
              <a:solidFill>
                <a:srgbClr val="D89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0" name="Rectangle 69"/>
              <p:cNvSpPr/>
              <p:nvPr userDrawn="1"/>
            </p:nvSpPr>
            <p:spPr>
              <a:xfrm>
                <a:off x="122940" y="123478"/>
                <a:ext cx="7854256" cy="573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5" name="Rectangle 84"/>
              <p:cNvSpPr/>
              <p:nvPr userDrawn="1"/>
            </p:nvSpPr>
            <p:spPr>
              <a:xfrm>
                <a:off x="7493895" y="698024"/>
                <a:ext cx="1540146" cy="483251"/>
              </a:xfrm>
              <a:prstGeom prst="rect">
                <a:avLst/>
              </a:prstGeom>
              <a:solidFill>
                <a:srgbClr val="D89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48" name="Rectangle 47"/>
            <p:cNvSpPr/>
            <p:nvPr userDrawn="1"/>
          </p:nvSpPr>
          <p:spPr>
            <a:xfrm>
              <a:off x="107950" y="4875959"/>
              <a:ext cx="8926683" cy="1743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40" name="Groupe 39"/>
          <p:cNvGrpSpPr/>
          <p:nvPr userDrawn="1"/>
        </p:nvGrpSpPr>
        <p:grpSpPr>
          <a:xfrm>
            <a:off x="127370" y="843558"/>
            <a:ext cx="7367554" cy="230832"/>
            <a:chOff x="446175" y="821040"/>
            <a:chExt cx="7367554" cy="230832"/>
          </a:xfrm>
        </p:grpSpPr>
        <p:sp>
          <p:nvSpPr>
            <p:cNvPr id="41" name="ZoneTexte 40"/>
            <p:cNvSpPr txBox="1"/>
            <p:nvPr userDrawn="1"/>
          </p:nvSpPr>
          <p:spPr>
            <a:xfrm>
              <a:off x="446175" y="821040"/>
              <a:ext cx="1511952" cy="230832"/>
            </a:xfrm>
            <a:prstGeom prst="rect">
              <a:avLst/>
            </a:prstGeom>
            <a:noFill/>
          </p:spPr>
          <p:txBody>
            <a:bodyPr wrap="none" rtlCol="0">
              <a:spAutoFit/>
            </a:bodyPr>
            <a:lstStyle/>
            <a:p>
              <a:r>
                <a:rPr lang="fr-FR" sz="900" b="1" dirty="0">
                  <a:solidFill>
                    <a:srgbClr val="B51F6E"/>
                  </a:solidFill>
                  <a:latin typeface="Arial" panose="020B0604020202020204" pitchFamily="34" charset="0"/>
                  <a:cs typeface="Arial" panose="020B0604020202020204" pitchFamily="34" charset="0"/>
                </a:rPr>
                <a:t>CONSEIL &amp; INGÉNIERIE</a:t>
              </a:r>
            </a:p>
          </p:txBody>
        </p:sp>
        <p:sp>
          <p:nvSpPr>
            <p:cNvPr id="42" name="ZoneTexte 41"/>
            <p:cNvSpPr txBox="1"/>
            <p:nvPr userDrawn="1"/>
          </p:nvSpPr>
          <p:spPr>
            <a:xfrm>
              <a:off x="2051794" y="821040"/>
              <a:ext cx="1588897" cy="230832"/>
            </a:xfrm>
            <a:prstGeom prst="rect">
              <a:avLst/>
            </a:prstGeom>
            <a:noFill/>
          </p:spPr>
          <p:txBody>
            <a:bodyPr wrap="none" rtlCol="0">
              <a:spAutoFit/>
            </a:bodyPr>
            <a:lstStyle/>
            <a:p>
              <a:r>
                <a:rPr lang="fr-FR" sz="900" b="1" dirty="0">
                  <a:solidFill>
                    <a:srgbClr val="B51F6E"/>
                  </a:solidFill>
                  <a:latin typeface="Arial" panose="020B0604020202020204" pitchFamily="34" charset="0"/>
                  <a:cs typeface="Arial" panose="020B0604020202020204" pitchFamily="34" charset="0"/>
                </a:rPr>
                <a:t>PROJET</a:t>
              </a:r>
              <a:r>
                <a:rPr lang="fr-FR" sz="900" b="1" baseline="0" dirty="0">
                  <a:solidFill>
                    <a:srgbClr val="B51F6E"/>
                  </a:solidFill>
                  <a:latin typeface="Arial" panose="020B0604020202020204" pitchFamily="34" charset="0"/>
                  <a:cs typeface="Arial" panose="020B0604020202020204" pitchFamily="34" charset="0"/>
                </a:rPr>
                <a:t> &amp; INTÉGRATION</a:t>
              </a:r>
              <a:endParaRPr lang="fr-FR" sz="900" b="1" dirty="0">
                <a:solidFill>
                  <a:srgbClr val="B51F6E"/>
                </a:solidFill>
                <a:latin typeface="Arial" panose="020B0604020202020204" pitchFamily="34" charset="0"/>
                <a:cs typeface="Arial" panose="020B0604020202020204" pitchFamily="34" charset="0"/>
              </a:endParaRPr>
            </a:p>
          </p:txBody>
        </p:sp>
        <p:sp>
          <p:nvSpPr>
            <p:cNvPr id="43" name="ZoneTexte 42"/>
            <p:cNvSpPr txBox="1"/>
            <p:nvPr userDrawn="1"/>
          </p:nvSpPr>
          <p:spPr>
            <a:xfrm>
              <a:off x="3734358" y="821040"/>
              <a:ext cx="2037737" cy="230832"/>
            </a:xfrm>
            <a:prstGeom prst="rect">
              <a:avLst/>
            </a:prstGeom>
            <a:noFill/>
          </p:spPr>
          <p:txBody>
            <a:bodyPr wrap="none" rtlCol="0">
              <a:spAutoFit/>
            </a:bodyPr>
            <a:lstStyle/>
            <a:p>
              <a:r>
                <a:rPr lang="fr-FR" sz="900" b="1" dirty="0">
                  <a:solidFill>
                    <a:srgbClr val="B51F6E"/>
                  </a:solidFill>
                  <a:latin typeface="Arial" panose="020B0604020202020204" pitchFamily="34" charset="0"/>
                  <a:cs typeface="Arial" panose="020B0604020202020204" pitchFamily="34" charset="0"/>
                </a:rPr>
                <a:t>INFOG</a:t>
              </a:r>
              <a:r>
                <a:rPr lang="fr-FR" sz="900" b="1" baseline="0" dirty="0">
                  <a:solidFill>
                    <a:srgbClr val="B51F6E"/>
                  </a:solidFill>
                  <a:latin typeface="Arial" panose="020B0604020202020204" pitchFamily="34" charset="0"/>
                  <a:cs typeface="Arial" panose="020B0604020202020204" pitchFamily="34" charset="0"/>
                </a:rPr>
                <a:t>ÉRANCE &amp; MAINTENANCE</a:t>
              </a:r>
              <a:endParaRPr lang="fr-FR" sz="900" b="1" dirty="0">
                <a:solidFill>
                  <a:srgbClr val="B51F6E"/>
                </a:solidFill>
                <a:latin typeface="Arial" panose="020B0604020202020204" pitchFamily="34" charset="0"/>
                <a:cs typeface="Arial" panose="020B0604020202020204" pitchFamily="34" charset="0"/>
              </a:endParaRPr>
            </a:p>
          </p:txBody>
        </p:sp>
        <p:sp>
          <p:nvSpPr>
            <p:cNvPr id="44" name="ZoneTexte 43"/>
            <p:cNvSpPr txBox="1"/>
            <p:nvPr userDrawn="1"/>
          </p:nvSpPr>
          <p:spPr>
            <a:xfrm>
              <a:off x="5865760" y="821040"/>
              <a:ext cx="1947969" cy="230832"/>
            </a:xfrm>
            <a:prstGeom prst="rect">
              <a:avLst/>
            </a:prstGeom>
            <a:noFill/>
          </p:spPr>
          <p:txBody>
            <a:bodyPr wrap="none" rtlCol="0">
              <a:spAutoFit/>
            </a:bodyPr>
            <a:lstStyle/>
            <a:p>
              <a:r>
                <a:rPr lang="fr-FR" sz="900" b="1" dirty="0">
                  <a:solidFill>
                    <a:srgbClr val="B51F6E"/>
                  </a:solidFill>
                  <a:latin typeface="Arial" panose="020B0604020202020204" pitchFamily="34" charset="0"/>
                  <a:cs typeface="Arial" panose="020B0604020202020204" pitchFamily="34" charset="0"/>
                </a:rPr>
                <a:t>CLOUD &amp; SERVICES MANAG</a:t>
              </a:r>
              <a:r>
                <a:rPr lang="fr-FR" sz="900" b="1" baseline="0" dirty="0">
                  <a:solidFill>
                    <a:srgbClr val="B51F6E"/>
                  </a:solidFill>
                  <a:latin typeface="Arial" panose="020B0604020202020204" pitchFamily="34" charset="0"/>
                  <a:cs typeface="Arial" panose="020B0604020202020204" pitchFamily="34" charset="0"/>
                </a:rPr>
                <a:t>ÉS</a:t>
              </a:r>
              <a:endParaRPr lang="fr-FR" sz="900" b="1" dirty="0">
                <a:solidFill>
                  <a:srgbClr val="B51F6E"/>
                </a:solidFill>
                <a:latin typeface="Arial" panose="020B0604020202020204" pitchFamily="34" charset="0"/>
                <a:cs typeface="Arial" panose="020B0604020202020204" pitchFamily="34" charset="0"/>
              </a:endParaRPr>
            </a:p>
          </p:txBody>
        </p:sp>
        <p:sp>
          <p:nvSpPr>
            <p:cNvPr id="45" name="Ellipse 44"/>
            <p:cNvSpPr/>
            <p:nvPr userDrawn="1"/>
          </p:nvSpPr>
          <p:spPr>
            <a:xfrm>
              <a:off x="1982101" y="915566"/>
              <a:ext cx="45719" cy="45719"/>
            </a:xfrm>
            <a:prstGeom prst="ellipse">
              <a:avLst/>
            </a:prstGeom>
            <a:solidFill>
              <a:srgbClr val="B51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6" name="Ellipse 45"/>
            <p:cNvSpPr/>
            <p:nvPr userDrawn="1"/>
          </p:nvSpPr>
          <p:spPr>
            <a:xfrm>
              <a:off x="3664665" y="913596"/>
              <a:ext cx="45719" cy="45719"/>
            </a:xfrm>
            <a:prstGeom prst="ellipse">
              <a:avLst/>
            </a:prstGeom>
            <a:solidFill>
              <a:srgbClr val="B51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Ellipse 46"/>
            <p:cNvSpPr/>
            <p:nvPr userDrawn="1"/>
          </p:nvSpPr>
          <p:spPr>
            <a:xfrm>
              <a:off x="5796069" y="919207"/>
              <a:ext cx="45719" cy="45719"/>
            </a:xfrm>
            <a:prstGeom prst="ellipse">
              <a:avLst/>
            </a:prstGeom>
            <a:solidFill>
              <a:srgbClr val="B51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65" name="Ellipse 64"/>
          <p:cNvSpPr/>
          <p:nvPr userDrawn="1"/>
        </p:nvSpPr>
        <p:spPr>
          <a:xfrm>
            <a:off x="5958616" y="1475949"/>
            <a:ext cx="2627308" cy="2627308"/>
          </a:xfrm>
          <a:prstGeom prst="ellipse">
            <a:avLst/>
          </a:prstGeom>
          <a:solidFill>
            <a:srgbClr val="141313">
              <a:alpha val="70000"/>
            </a:srgbClr>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7000" dirty="0"/>
          </a:p>
        </p:txBody>
      </p:sp>
      <p:sp>
        <p:nvSpPr>
          <p:cNvPr id="66" name="Espace réservé du texte 5"/>
          <p:cNvSpPr>
            <a:spLocks noGrp="1"/>
          </p:cNvSpPr>
          <p:nvPr>
            <p:ph type="body" sz="quarter" idx="10"/>
          </p:nvPr>
        </p:nvSpPr>
        <p:spPr>
          <a:xfrm>
            <a:off x="200036" y="2051235"/>
            <a:ext cx="4443972" cy="1063582"/>
          </a:xfrm>
          <a:prstGeom prst="rect">
            <a:avLst/>
          </a:prstGeom>
        </p:spPr>
        <p:txBody>
          <a:bodyPr/>
          <a:lstStyle>
            <a:lvl1pPr marL="0" indent="0">
              <a:buNone/>
              <a:defRPr/>
            </a:lvl1pPr>
            <a:lvl2pPr marL="0" indent="0" algn="ctr">
              <a:buNone/>
              <a:defRPr sz="2500" b="1">
                <a:solidFill>
                  <a:schemeClr val="tx2"/>
                </a:solidFill>
              </a:defRPr>
            </a:lvl2pPr>
            <a:lvl3pPr marL="357188" indent="0">
              <a:buNone/>
              <a:defRPr/>
            </a:lvl3pPr>
            <a:lvl4pPr marL="534987" indent="0">
              <a:buNone/>
              <a:defRPr/>
            </a:lvl4pPr>
            <a:lvl5pPr marL="720725" indent="0">
              <a:buNone/>
              <a:defRPr/>
            </a:lvl5pPr>
          </a:lstStyle>
          <a:p>
            <a:pPr lvl="1"/>
            <a:endParaRPr lang="fr-FR" dirty="0"/>
          </a:p>
        </p:txBody>
      </p:sp>
      <p:sp>
        <p:nvSpPr>
          <p:cNvPr id="67" name="Espace réservé du texte 5"/>
          <p:cNvSpPr>
            <a:spLocks noGrp="1"/>
          </p:cNvSpPr>
          <p:nvPr>
            <p:ph type="body" sz="quarter" idx="11"/>
          </p:nvPr>
        </p:nvSpPr>
        <p:spPr>
          <a:xfrm>
            <a:off x="200036" y="2895785"/>
            <a:ext cx="4443972" cy="1332149"/>
          </a:xfrm>
          <a:prstGeom prst="rect">
            <a:avLst/>
          </a:prstGeom>
        </p:spPr>
        <p:txBody>
          <a:bodyPr/>
          <a:lstStyle>
            <a:lvl1pPr marL="0" indent="0">
              <a:buNone/>
              <a:defRPr/>
            </a:lvl1pPr>
            <a:lvl2pPr marL="0" indent="0" algn="ctr">
              <a:buNone/>
              <a:defRPr sz="2000" b="0">
                <a:solidFill>
                  <a:schemeClr val="tx2"/>
                </a:solidFill>
              </a:defRPr>
            </a:lvl2pPr>
            <a:lvl3pPr marL="357188" indent="0">
              <a:buNone/>
              <a:defRPr/>
            </a:lvl3pPr>
            <a:lvl4pPr marL="534987" indent="0">
              <a:buNone/>
              <a:defRPr/>
            </a:lvl4pPr>
            <a:lvl5pPr marL="720725" indent="0">
              <a:buNone/>
              <a:defRPr/>
            </a:lvl5pPr>
          </a:lstStyle>
          <a:p>
            <a:pPr lvl="1"/>
            <a:endParaRPr lang="fr-FR" dirty="0"/>
          </a:p>
        </p:txBody>
      </p:sp>
      <p:sp>
        <p:nvSpPr>
          <p:cNvPr id="69" name="Espace réservé du texte 2"/>
          <p:cNvSpPr>
            <a:spLocks noGrp="1"/>
          </p:cNvSpPr>
          <p:nvPr>
            <p:ph type="body" idx="1"/>
          </p:nvPr>
        </p:nvSpPr>
        <p:spPr>
          <a:xfrm>
            <a:off x="6011693" y="2769249"/>
            <a:ext cx="2567746" cy="606101"/>
          </a:xfrm>
          <a:prstGeom prst="rect">
            <a:avLst/>
          </a:prstGeom>
        </p:spPr>
        <p:txBody>
          <a:bodyPr anchor="ctr">
            <a:normAutofit/>
          </a:bodyPr>
          <a:lstStyle>
            <a:lvl1pPr marL="0" indent="0" algn="ctr">
              <a:buNone/>
              <a:defRPr sz="1500">
                <a:solidFill>
                  <a:srgbClr val="FFFFFE"/>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Cliquez pour modifier les styles du texte du masque</a:t>
            </a:r>
          </a:p>
        </p:txBody>
      </p:sp>
      <p:sp>
        <p:nvSpPr>
          <p:cNvPr id="68" name="Titre 1"/>
          <p:cNvSpPr>
            <a:spLocks noGrp="1"/>
          </p:cNvSpPr>
          <p:nvPr>
            <p:ph type="title"/>
          </p:nvPr>
        </p:nvSpPr>
        <p:spPr>
          <a:xfrm>
            <a:off x="6012160" y="2156791"/>
            <a:ext cx="2514619" cy="743025"/>
          </a:xfrm>
          <a:prstGeom prst="rect">
            <a:avLst/>
          </a:prstGeom>
        </p:spPr>
        <p:txBody>
          <a:bodyPr anchor="ctr">
            <a:noAutofit/>
          </a:bodyPr>
          <a:lstStyle>
            <a:lvl1pPr algn="ctr">
              <a:defRPr sz="1200" b="0" cap="none">
                <a:solidFill>
                  <a:srgbClr val="FFFFFE"/>
                </a:solidFill>
              </a:defRPr>
            </a:lvl1pPr>
          </a:lstStyle>
          <a:p>
            <a:endParaRPr lang="fr-FR" dirty="0"/>
          </a:p>
        </p:txBody>
      </p:sp>
      <p:sp>
        <p:nvSpPr>
          <p:cNvPr id="72" name="Titre 1"/>
          <p:cNvSpPr txBox="1">
            <a:spLocks/>
          </p:cNvSpPr>
          <p:nvPr userDrawn="1"/>
        </p:nvSpPr>
        <p:spPr bwMode="auto">
          <a:xfrm>
            <a:off x="6309364" y="4862923"/>
            <a:ext cx="2738752" cy="246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ct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r" eaLnBrk="1" hangingPunct="1"/>
            <a:r>
              <a:rPr lang="fr-FR" sz="1000" dirty="0">
                <a:solidFill>
                  <a:schemeClr val="bg1"/>
                </a:solidFill>
                <a:latin typeface="Arial" charset="0"/>
                <a:cs typeface="Arial" charset="0"/>
              </a:rPr>
              <a:t>SPIE, l’ambition partagée</a:t>
            </a:r>
          </a:p>
        </p:txBody>
      </p:sp>
      <p:grpSp>
        <p:nvGrpSpPr>
          <p:cNvPr id="73" name="Groupe 72"/>
          <p:cNvGrpSpPr/>
          <p:nvPr userDrawn="1"/>
        </p:nvGrpSpPr>
        <p:grpSpPr>
          <a:xfrm>
            <a:off x="115970" y="4189933"/>
            <a:ext cx="5166068" cy="684570"/>
            <a:chOff x="180858" y="5615300"/>
            <a:chExt cx="5526765" cy="732365"/>
          </a:xfrm>
        </p:grpSpPr>
        <p:cxnSp>
          <p:nvCxnSpPr>
            <p:cNvPr id="74" name="Connecteur droit 73"/>
            <p:cNvCxnSpPr/>
            <p:nvPr userDrawn="1"/>
          </p:nvCxnSpPr>
          <p:spPr>
            <a:xfrm>
              <a:off x="180858" y="5841534"/>
              <a:ext cx="4998258" cy="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ZoneTexte 74"/>
            <p:cNvSpPr txBox="1"/>
            <p:nvPr userDrawn="1"/>
          </p:nvSpPr>
          <p:spPr>
            <a:xfrm>
              <a:off x="1798750" y="6051331"/>
              <a:ext cx="814941" cy="230486"/>
            </a:xfrm>
            <a:prstGeom prst="rect">
              <a:avLst/>
            </a:prstGeom>
            <a:noFill/>
          </p:spPr>
          <p:txBody>
            <a:bodyPr wrap="square" rtlCol="0">
              <a:spAutoFit/>
            </a:bodyPr>
            <a:lstStyle/>
            <a:p>
              <a:pPr algn="ctr"/>
              <a:r>
                <a:rPr lang="fr-FR" sz="400" b="1" dirty="0">
                  <a:solidFill>
                    <a:schemeClr val="tx2"/>
                  </a:solidFill>
                  <a:latin typeface="Arial" pitchFamily="34" charset="0"/>
                  <a:cs typeface="Arial" pitchFamily="34" charset="0"/>
                </a:rPr>
                <a:t>INTERNET</a:t>
              </a:r>
              <a:br>
                <a:rPr lang="fr-FR" sz="400" b="1" dirty="0">
                  <a:solidFill>
                    <a:schemeClr val="tx2"/>
                  </a:solidFill>
                  <a:latin typeface="Arial" pitchFamily="34" charset="0"/>
                  <a:cs typeface="Arial" pitchFamily="34" charset="0"/>
                </a:rPr>
              </a:br>
              <a:r>
                <a:rPr lang="fr-FR" sz="400" b="1" dirty="0">
                  <a:solidFill>
                    <a:schemeClr val="tx2"/>
                  </a:solidFill>
                  <a:latin typeface="Arial" pitchFamily="34" charset="0"/>
                  <a:cs typeface="Arial" pitchFamily="34" charset="0"/>
                </a:rPr>
                <a:t>DES</a:t>
              </a:r>
              <a:r>
                <a:rPr lang="fr-FR" sz="400" b="1" baseline="0" dirty="0">
                  <a:solidFill>
                    <a:schemeClr val="tx2"/>
                  </a:solidFill>
                  <a:latin typeface="Arial" pitchFamily="34" charset="0"/>
                  <a:cs typeface="Arial" pitchFamily="34" charset="0"/>
                </a:rPr>
                <a:t> OBJETS</a:t>
              </a:r>
              <a:endParaRPr lang="fr-FR" sz="400" b="1" dirty="0">
                <a:solidFill>
                  <a:schemeClr val="tx2"/>
                </a:solidFill>
                <a:latin typeface="Arial" pitchFamily="34" charset="0"/>
                <a:cs typeface="Arial" pitchFamily="34" charset="0"/>
              </a:endParaRPr>
            </a:p>
          </p:txBody>
        </p:sp>
        <p:sp>
          <p:nvSpPr>
            <p:cNvPr id="76" name="ZoneTexte 75"/>
            <p:cNvSpPr txBox="1"/>
            <p:nvPr userDrawn="1"/>
          </p:nvSpPr>
          <p:spPr>
            <a:xfrm>
              <a:off x="689818" y="6051331"/>
              <a:ext cx="1052682" cy="230486"/>
            </a:xfrm>
            <a:prstGeom prst="rect">
              <a:avLst/>
            </a:prstGeom>
            <a:noFill/>
          </p:spPr>
          <p:txBody>
            <a:bodyPr wrap="square" rtlCol="0">
              <a:spAutoFit/>
            </a:bodyPr>
            <a:lstStyle/>
            <a:p>
              <a:pPr algn="ctr"/>
              <a:r>
                <a:rPr lang="fr-FR" sz="400" b="1" dirty="0">
                  <a:solidFill>
                    <a:schemeClr val="tx2"/>
                  </a:solidFill>
                  <a:latin typeface="Arial" pitchFamily="34" charset="0"/>
                  <a:cs typeface="Arial" pitchFamily="34" charset="0"/>
                </a:rPr>
                <a:t>ENVIRONNEMENT</a:t>
              </a:r>
              <a:br>
                <a:rPr lang="fr-FR" sz="400" b="1" dirty="0">
                  <a:solidFill>
                    <a:schemeClr val="tx2"/>
                  </a:solidFill>
                  <a:latin typeface="Arial" pitchFamily="34" charset="0"/>
                  <a:cs typeface="Arial" pitchFamily="34" charset="0"/>
                </a:rPr>
              </a:br>
              <a:r>
                <a:rPr lang="fr-FR" sz="400" b="1" dirty="0">
                  <a:solidFill>
                    <a:schemeClr val="tx2"/>
                  </a:solidFill>
                  <a:latin typeface="Arial" pitchFamily="34" charset="0"/>
                  <a:cs typeface="Arial" pitchFamily="34" charset="0"/>
                </a:rPr>
                <a:t>UTILISATEURS</a:t>
              </a:r>
            </a:p>
          </p:txBody>
        </p:sp>
        <p:sp>
          <p:nvSpPr>
            <p:cNvPr id="77" name="ZoneTexte 76"/>
            <p:cNvSpPr txBox="1"/>
            <p:nvPr userDrawn="1"/>
          </p:nvSpPr>
          <p:spPr>
            <a:xfrm>
              <a:off x="2690294" y="6051327"/>
              <a:ext cx="1114376" cy="296338"/>
            </a:xfrm>
            <a:prstGeom prst="rect">
              <a:avLst/>
            </a:prstGeom>
            <a:noFill/>
          </p:spPr>
          <p:txBody>
            <a:bodyPr wrap="square" rtlCol="0">
              <a:spAutoFit/>
            </a:bodyPr>
            <a:lstStyle/>
            <a:p>
              <a:pPr algn="ctr"/>
              <a:r>
                <a:rPr lang="fr-FR" sz="400" b="1" dirty="0">
                  <a:solidFill>
                    <a:schemeClr val="tx2"/>
                  </a:solidFill>
                  <a:latin typeface="Arial" pitchFamily="34" charset="0"/>
                  <a:cs typeface="Arial" pitchFamily="34" charset="0"/>
                </a:rPr>
                <a:t>COMMUNICATIONS</a:t>
              </a:r>
              <a:r>
                <a:rPr lang="fr-FR" sz="400" b="1" baseline="0" dirty="0">
                  <a:solidFill>
                    <a:schemeClr val="tx2"/>
                  </a:solidFill>
                  <a:latin typeface="Arial" pitchFamily="34" charset="0"/>
                  <a:cs typeface="Arial" pitchFamily="34" charset="0"/>
                </a:rPr>
                <a:t/>
              </a:r>
              <a:br>
                <a:rPr lang="fr-FR" sz="400" b="1" baseline="0" dirty="0">
                  <a:solidFill>
                    <a:schemeClr val="tx2"/>
                  </a:solidFill>
                  <a:latin typeface="Arial" pitchFamily="34" charset="0"/>
                  <a:cs typeface="Arial" pitchFamily="34" charset="0"/>
                </a:rPr>
              </a:br>
              <a:r>
                <a:rPr lang="fr-FR" sz="400" b="1" dirty="0">
                  <a:solidFill>
                    <a:schemeClr val="tx2"/>
                  </a:solidFill>
                  <a:latin typeface="Arial" pitchFamily="34" charset="0"/>
                  <a:cs typeface="Arial" pitchFamily="34" charset="0"/>
                </a:rPr>
                <a:t>UNIFIÉES</a:t>
              </a:r>
              <a:r>
                <a:rPr lang="fr-FR" sz="400" b="1" baseline="0" dirty="0">
                  <a:solidFill>
                    <a:schemeClr val="tx2"/>
                  </a:solidFill>
                  <a:latin typeface="Arial" pitchFamily="34" charset="0"/>
                  <a:cs typeface="Arial" pitchFamily="34" charset="0"/>
                </a:rPr>
                <a:t> &amp;</a:t>
              </a:r>
              <a:br>
                <a:rPr lang="fr-FR" sz="400" b="1" baseline="0" dirty="0">
                  <a:solidFill>
                    <a:schemeClr val="tx2"/>
                  </a:solidFill>
                  <a:latin typeface="Arial" pitchFamily="34" charset="0"/>
                  <a:cs typeface="Arial" pitchFamily="34" charset="0"/>
                </a:rPr>
              </a:br>
              <a:r>
                <a:rPr lang="fr-FR" sz="400" b="1" baseline="0" dirty="0">
                  <a:solidFill>
                    <a:schemeClr val="tx2"/>
                  </a:solidFill>
                  <a:latin typeface="Arial" pitchFamily="34" charset="0"/>
                  <a:cs typeface="Arial" pitchFamily="34" charset="0"/>
                </a:rPr>
                <a:t>COLLABORATION</a:t>
              </a:r>
              <a:endParaRPr lang="fr-FR" sz="400" b="1" dirty="0">
                <a:solidFill>
                  <a:schemeClr val="tx2"/>
                </a:solidFill>
                <a:latin typeface="Arial" pitchFamily="34" charset="0"/>
                <a:cs typeface="Arial" pitchFamily="34" charset="0"/>
              </a:endParaRPr>
            </a:p>
          </p:txBody>
        </p:sp>
        <p:sp>
          <p:nvSpPr>
            <p:cNvPr id="78" name="ZoneTexte 77"/>
            <p:cNvSpPr txBox="1"/>
            <p:nvPr userDrawn="1"/>
          </p:nvSpPr>
          <p:spPr>
            <a:xfrm>
              <a:off x="4808344" y="6051328"/>
              <a:ext cx="899279" cy="164632"/>
            </a:xfrm>
            <a:prstGeom prst="rect">
              <a:avLst/>
            </a:prstGeom>
            <a:noFill/>
          </p:spPr>
          <p:txBody>
            <a:bodyPr wrap="square" rtlCol="0">
              <a:spAutoFit/>
            </a:bodyPr>
            <a:lstStyle/>
            <a:p>
              <a:pPr algn="ctr"/>
              <a:r>
                <a:rPr lang="fr-FR" sz="400" b="1" dirty="0">
                  <a:solidFill>
                    <a:schemeClr val="tx2"/>
                  </a:solidFill>
                  <a:latin typeface="Arial" pitchFamily="34" charset="0"/>
                  <a:cs typeface="Arial" pitchFamily="34" charset="0"/>
                </a:rPr>
                <a:t>DATA CENTER</a:t>
              </a:r>
            </a:p>
          </p:txBody>
        </p:sp>
        <p:sp>
          <p:nvSpPr>
            <p:cNvPr id="79" name="ZoneTexte 78"/>
            <p:cNvSpPr txBox="1"/>
            <p:nvPr userDrawn="1"/>
          </p:nvSpPr>
          <p:spPr>
            <a:xfrm>
              <a:off x="3693311" y="6051326"/>
              <a:ext cx="1140993" cy="230486"/>
            </a:xfrm>
            <a:prstGeom prst="rect">
              <a:avLst/>
            </a:prstGeom>
            <a:noFill/>
          </p:spPr>
          <p:txBody>
            <a:bodyPr wrap="square" rtlCol="0">
              <a:spAutoFit/>
            </a:bodyPr>
            <a:lstStyle/>
            <a:p>
              <a:pPr algn="ctr"/>
              <a:r>
                <a:rPr lang="fr-FR" sz="400" b="1" dirty="0">
                  <a:solidFill>
                    <a:schemeClr val="tx2"/>
                  </a:solidFill>
                  <a:latin typeface="Arial" pitchFamily="34" charset="0"/>
                  <a:cs typeface="Arial" pitchFamily="34" charset="0"/>
                </a:rPr>
                <a:t>INFRASTRUCTURES IP</a:t>
              </a:r>
              <a:r>
                <a:rPr lang="fr-FR" sz="400" b="1" baseline="0" dirty="0">
                  <a:solidFill>
                    <a:schemeClr val="tx2"/>
                  </a:solidFill>
                  <a:latin typeface="Arial" pitchFamily="34" charset="0"/>
                  <a:cs typeface="Arial" pitchFamily="34" charset="0"/>
                </a:rPr>
                <a:t/>
              </a:r>
              <a:br>
                <a:rPr lang="fr-FR" sz="400" b="1" baseline="0" dirty="0">
                  <a:solidFill>
                    <a:schemeClr val="tx2"/>
                  </a:solidFill>
                  <a:latin typeface="Arial" pitchFamily="34" charset="0"/>
                  <a:cs typeface="Arial" pitchFamily="34" charset="0"/>
                </a:rPr>
              </a:br>
              <a:r>
                <a:rPr lang="fr-FR" sz="400" b="1" dirty="0">
                  <a:solidFill>
                    <a:schemeClr val="tx2"/>
                  </a:solidFill>
                  <a:latin typeface="Arial" pitchFamily="34" charset="0"/>
                  <a:cs typeface="Arial" pitchFamily="34" charset="0"/>
                </a:rPr>
                <a:t>&amp;</a:t>
              </a:r>
              <a:r>
                <a:rPr lang="fr-FR" sz="400" b="1" baseline="0" dirty="0">
                  <a:solidFill>
                    <a:schemeClr val="tx2"/>
                  </a:solidFill>
                  <a:latin typeface="Arial" pitchFamily="34" charset="0"/>
                  <a:cs typeface="Arial" pitchFamily="34" charset="0"/>
                </a:rPr>
                <a:t> </a:t>
              </a:r>
              <a:r>
                <a:rPr lang="fr-FR" sz="400" b="1" dirty="0">
                  <a:solidFill>
                    <a:schemeClr val="tx2"/>
                  </a:solidFill>
                  <a:latin typeface="Arial" pitchFamily="34" charset="0"/>
                  <a:cs typeface="Arial" pitchFamily="34" charset="0"/>
                </a:rPr>
                <a:t>SÉCURITÉ</a:t>
              </a:r>
            </a:p>
          </p:txBody>
        </p:sp>
        <p:pic>
          <p:nvPicPr>
            <p:cNvPr id="80" name="Picture 4" descr="C:\Users\Vanina\Desktop\FREELANCE-2015\Constellaction-SPIE\SPIE_062016\data\PICTOS\FR\P-INT-N-02.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973676" y="5615300"/>
              <a:ext cx="501320" cy="448287"/>
            </a:xfrm>
            <a:prstGeom prst="ellipse">
              <a:avLst/>
            </a:prstGeom>
            <a:noFill/>
            <a:extLst>
              <a:ext uri="{909E8E84-426E-40DD-AFC4-6F175D3DCCD1}">
                <a14:hiddenFill xmlns:a14="http://schemas.microsoft.com/office/drawing/2010/main">
                  <a:solidFill>
                    <a:srgbClr val="FFFFFF"/>
                  </a:solidFill>
                </a14:hiddenFill>
              </a:ext>
            </a:extLst>
          </p:spPr>
        </p:pic>
        <p:pic>
          <p:nvPicPr>
            <p:cNvPr id="81" name="Picture 7" descr="C:\Users\Vanina\Desktop\FREELANCE-2015\Constellaction-SPIE\SPIE_062016\data\PICTOS\FR\P-ENV-N-02.pn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962801" y="5615304"/>
              <a:ext cx="519881" cy="450137"/>
            </a:xfrm>
            <a:prstGeom prst="ellipse">
              <a:avLst/>
            </a:prstGeom>
            <a:noFill/>
            <a:extLst>
              <a:ext uri="{909E8E84-426E-40DD-AFC4-6F175D3DCCD1}">
                <a14:hiddenFill xmlns:a14="http://schemas.microsoft.com/office/drawing/2010/main">
                  <a:solidFill>
                    <a:srgbClr val="FFFFFF"/>
                  </a:solidFill>
                </a14:hiddenFill>
              </a:ext>
            </a:extLst>
          </p:spPr>
        </p:pic>
        <p:pic>
          <p:nvPicPr>
            <p:cNvPr id="82" name="Picture 5" descr="C:\Users\Vanina\Desktop\FREELANCE-2015\Constellaction-SPIE\SPIE_062016\data\PICTOS\FR\P-COM-N-02.png"/>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2965989" y="5615308"/>
              <a:ext cx="518056" cy="450137"/>
            </a:xfrm>
            <a:prstGeom prst="ellipse">
              <a:avLst/>
            </a:prstGeom>
            <a:noFill/>
            <a:extLst>
              <a:ext uri="{909E8E84-426E-40DD-AFC4-6F175D3DCCD1}">
                <a14:hiddenFill xmlns:a14="http://schemas.microsoft.com/office/drawing/2010/main">
                  <a:solidFill>
                    <a:srgbClr val="FFFFFF"/>
                  </a:solidFill>
                </a14:hiddenFill>
              </a:ext>
            </a:extLst>
          </p:spPr>
        </p:pic>
        <p:pic>
          <p:nvPicPr>
            <p:cNvPr id="83" name="Picture 6" descr="C:\Users\Vanina\Desktop\FREELANCE-2015\Constellaction-SPIE\SPIE_062016\data\PICTOS\FR\P-DAT-N-02.png"/>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5027184" y="5615312"/>
              <a:ext cx="461604" cy="450137"/>
            </a:xfrm>
            <a:prstGeom prst="ellipse">
              <a:avLst/>
            </a:prstGeom>
            <a:noFill/>
            <a:extLst>
              <a:ext uri="{909E8E84-426E-40DD-AFC4-6F175D3DCCD1}">
                <a14:hiddenFill xmlns:a14="http://schemas.microsoft.com/office/drawing/2010/main">
                  <a:solidFill>
                    <a:srgbClr val="FFFFFF"/>
                  </a:solidFill>
                </a14:hiddenFill>
              </a:ext>
            </a:extLst>
          </p:spPr>
        </p:pic>
        <p:pic>
          <p:nvPicPr>
            <p:cNvPr id="84" name="Picture 8" descr="C:\Users\Vanina\Desktop\FREELANCE-2015\Constellaction-SPIE\SPIE_062016\data\PICTOS\FR\P-INF-N-02.png"/>
            <p:cNvPicPr>
              <a:picLocks noChangeAspect="1" noChangeArrowheads="1"/>
            </p:cNvPicPr>
            <p:nvPr userDrawn="1"/>
          </p:nvPicPr>
          <p:blipFill rotWithShape="1">
            <a:blip r:embed="rId6" cstate="screen">
              <a:extLst>
                <a:ext uri="{28A0092B-C50C-407E-A947-70E740481C1C}">
                  <a14:useLocalDpi xmlns:a14="http://schemas.microsoft.com/office/drawing/2010/main"/>
                </a:ext>
              </a:extLst>
            </a:blip>
            <a:srcRect/>
            <a:stretch/>
          </p:blipFill>
          <p:spPr bwMode="auto">
            <a:xfrm>
              <a:off x="3975039" y="5615316"/>
              <a:ext cx="561152" cy="450901"/>
            </a:xfrm>
            <a:prstGeom prst="ellipse">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78791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a:t>Cliquez et modifiez le style du titre</a:t>
            </a:r>
          </a:p>
        </p:txBody>
      </p:sp>
      <p:sp>
        <p:nvSpPr>
          <p:cNvPr id="3" name="Espace réservé de la date 2"/>
          <p:cNvSpPr>
            <a:spLocks noGrp="1"/>
          </p:cNvSpPr>
          <p:nvPr>
            <p:ph type="dt" sz="half" idx="10"/>
          </p:nvPr>
        </p:nvSpPr>
        <p:spPr/>
        <p:txBody>
          <a:bodyPr/>
          <a:lstStyle/>
          <a:p>
            <a:fld id="{42FABAB4-DA16-42DC-A0CE-3449FCFD6558}" type="datetime1">
              <a:rPr lang="fr-FR" smtClean="0"/>
              <a:t>26/04/19</a:t>
            </a:fld>
            <a:endParaRPr lang="fr-FR" dirty="0"/>
          </a:p>
        </p:txBody>
      </p:sp>
      <p:sp>
        <p:nvSpPr>
          <p:cNvPr id="4" name="Espace réservé du pied de page 3"/>
          <p:cNvSpPr>
            <a:spLocks noGrp="1"/>
          </p:cNvSpPr>
          <p:nvPr>
            <p:ph type="ftr" sz="quarter" idx="11"/>
          </p:nvPr>
        </p:nvSpPr>
        <p:spPr/>
        <p:txBody>
          <a:bodyPr/>
          <a:lstStyle/>
          <a:p>
            <a:r>
              <a:rPr lang="fr-FR" dirty="0"/>
              <a:t>SPIE, l’ambition partagée</a:t>
            </a:r>
          </a:p>
        </p:txBody>
      </p:sp>
      <p:sp>
        <p:nvSpPr>
          <p:cNvPr id="5" name="Espace réservé du numéro de diapositive 4"/>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39411689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a:t>Cliquez et modifiez le style du titre</a:t>
            </a:r>
          </a:p>
        </p:txBody>
      </p:sp>
      <p:sp>
        <p:nvSpPr>
          <p:cNvPr id="3" name="Espace réservé du contenu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87CC29B9-B79A-4A4C-AD89-A5AAE2FBEC5C}" type="datetime1">
              <a:rPr lang="fr-FR" smtClean="0"/>
              <a:t>26/04/19</a:t>
            </a:fld>
            <a:endParaRPr lang="fr-FR" dirty="0"/>
          </a:p>
        </p:txBody>
      </p:sp>
      <p:sp>
        <p:nvSpPr>
          <p:cNvPr id="6" name="Espace réservé du pied de page 5"/>
          <p:cNvSpPr>
            <a:spLocks noGrp="1"/>
          </p:cNvSpPr>
          <p:nvPr>
            <p:ph type="ftr" sz="quarter" idx="11"/>
          </p:nvPr>
        </p:nvSpPr>
        <p:spPr/>
        <p:txBody>
          <a:bodyPr/>
          <a:lstStyle/>
          <a:p>
            <a:r>
              <a:rPr lang="fr-FR" dirty="0"/>
              <a:t>SPIE, l’ambition partagée</a:t>
            </a:r>
          </a:p>
        </p:txBody>
      </p:sp>
      <p:sp>
        <p:nvSpPr>
          <p:cNvPr id="7" name="Espace réservé du numéro de diapositive 6"/>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1473653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0"/>
            <a:ext cx="5486400" cy="425054"/>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FC294D55-3CED-426B-A295-08681F4D860A}" type="datetime1">
              <a:rPr lang="fr-FR" smtClean="0"/>
              <a:t>26/04/19</a:t>
            </a:fld>
            <a:endParaRPr lang="fr-FR" dirty="0"/>
          </a:p>
        </p:txBody>
      </p:sp>
      <p:sp>
        <p:nvSpPr>
          <p:cNvPr id="6" name="Espace réservé du pied de page 5"/>
          <p:cNvSpPr>
            <a:spLocks noGrp="1"/>
          </p:cNvSpPr>
          <p:nvPr>
            <p:ph type="ftr" sz="quarter" idx="11"/>
          </p:nvPr>
        </p:nvSpPr>
        <p:spPr/>
        <p:txBody>
          <a:bodyPr/>
          <a:lstStyle/>
          <a:p>
            <a:r>
              <a:rPr lang="fr-FR" dirty="0"/>
              <a:t>SPIE, l’ambition partagée</a:t>
            </a:r>
          </a:p>
        </p:txBody>
      </p:sp>
      <p:sp>
        <p:nvSpPr>
          <p:cNvPr id="7" name="Espace réservé du numéro de diapositive 6"/>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30968806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639E0B51-A750-4B69-AB6A-2C8E4CC31550}" type="datetime1">
              <a:rPr lang="fr-FR" smtClean="0"/>
              <a:t>26/04/19</a:t>
            </a:fld>
            <a:endParaRPr lang="fr-FR" dirty="0"/>
          </a:p>
        </p:txBody>
      </p:sp>
      <p:sp>
        <p:nvSpPr>
          <p:cNvPr id="4" name="Espace réservé du pied de page 3"/>
          <p:cNvSpPr>
            <a:spLocks noGrp="1"/>
          </p:cNvSpPr>
          <p:nvPr>
            <p:ph type="ftr" sz="quarter" idx="11"/>
          </p:nvPr>
        </p:nvSpPr>
        <p:spPr/>
        <p:txBody>
          <a:bodyPr/>
          <a:lstStyle/>
          <a:p>
            <a:r>
              <a:rPr lang="fr-FR" dirty="0"/>
              <a:t>SPIE, l’ambition partagée</a:t>
            </a:r>
          </a:p>
        </p:txBody>
      </p:sp>
      <p:sp>
        <p:nvSpPr>
          <p:cNvPr id="5" name="Espace réservé du numéro de diapositive 4"/>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40813628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2FA01E5-AC2B-474A-8520-F22C22845444}" type="datetime1">
              <a:rPr lang="fr-FR" smtClean="0"/>
              <a:t>26/04/19</a:t>
            </a:fld>
            <a:endParaRPr lang="fr-FR" dirty="0"/>
          </a:p>
        </p:txBody>
      </p:sp>
      <p:sp>
        <p:nvSpPr>
          <p:cNvPr id="4" name="Espace réservé du pied de page 3"/>
          <p:cNvSpPr>
            <a:spLocks noGrp="1"/>
          </p:cNvSpPr>
          <p:nvPr>
            <p:ph type="ftr" sz="quarter" idx="11"/>
          </p:nvPr>
        </p:nvSpPr>
        <p:spPr/>
        <p:txBody>
          <a:bodyPr/>
          <a:lstStyle/>
          <a:p>
            <a:r>
              <a:rPr lang="fr-FR" dirty="0"/>
              <a:t>SPIE, l’ambition partagée</a:t>
            </a:r>
          </a:p>
        </p:txBody>
      </p:sp>
      <p:sp>
        <p:nvSpPr>
          <p:cNvPr id="5" name="Espace réservé du numéro de diapositive 4"/>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476135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499"/>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869" indent="0" algn="ctr">
              <a:buNone/>
              <a:defRPr sz="1500"/>
            </a:lvl2pPr>
            <a:lvl3pPr marL="685739" indent="0" algn="ctr">
              <a:buNone/>
              <a:defRPr sz="1350"/>
            </a:lvl3pPr>
            <a:lvl4pPr marL="1028607" indent="0" algn="ctr">
              <a:buNone/>
              <a:defRPr sz="1200"/>
            </a:lvl4pPr>
            <a:lvl5pPr marL="1371476" indent="0" algn="ctr">
              <a:buNone/>
              <a:defRPr sz="1200"/>
            </a:lvl5pPr>
            <a:lvl6pPr marL="1714345" indent="0" algn="ctr">
              <a:buNone/>
              <a:defRPr sz="1200"/>
            </a:lvl6pPr>
            <a:lvl7pPr marL="2057215" indent="0" algn="ctr">
              <a:buNone/>
              <a:defRPr sz="1200"/>
            </a:lvl7pPr>
            <a:lvl8pPr marL="2400084" indent="0" algn="ctr">
              <a:buNone/>
              <a:defRPr sz="1200"/>
            </a:lvl8pPr>
            <a:lvl9pPr marL="2742953"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FB1B0A9-330C-41E4-A268-F951B31A0B58}"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FA19D-864E-44C6-89C9-110DD4D5C390}" type="slidenum">
              <a:rPr lang="en-US" smtClean="0"/>
              <a:t>‹N°›</a:t>
            </a:fld>
            <a:endParaRPr lang="en-US"/>
          </a:p>
        </p:txBody>
      </p:sp>
      <p:sp>
        <p:nvSpPr>
          <p:cNvPr id="7" name="Rectangle 6"/>
          <p:cNvSpPr/>
          <p:nvPr userDrawn="1"/>
        </p:nvSpPr>
        <p:spPr>
          <a:xfrm>
            <a:off x="7956376" y="23898"/>
            <a:ext cx="1187624" cy="531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2" descr="https://global.azurebootcamp.net/wp-content/uploads/2018/09/logo-2019-500x44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71726" y="0"/>
            <a:ext cx="720080" cy="6408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19409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p:cNvSpPr/>
          <p:nvPr userDrawn="1"/>
        </p:nvSpPr>
        <p:spPr>
          <a:xfrm>
            <a:off x="8028384" y="0"/>
            <a:ext cx="1115616" cy="69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2" descr="https://global.azurebootcamp.net/wp-content/uploads/2018/09/logo-2019-500x44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71726" y="0"/>
            <a:ext cx="720080" cy="6408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0" y="4876006"/>
            <a:ext cx="1619672" cy="267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1675696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 y="-1"/>
            <a:ext cx="9142704" cy="5143501"/>
          </a:xfrm>
          <a:prstGeom prst="rect">
            <a:avLst/>
          </a:prstGeom>
        </p:spPr>
      </p:pic>
      <p:sp>
        <p:nvSpPr>
          <p:cNvPr id="12" name="Rectangle 11"/>
          <p:cNvSpPr/>
          <p:nvPr userDrawn="1"/>
        </p:nvSpPr>
        <p:spPr bwMode="gray">
          <a:xfrm>
            <a:off x="-326" y="1348220"/>
            <a:ext cx="7097412" cy="2689646"/>
          </a:xfrm>
          <a:prstGeom prst="rect">
            <a:avLst/>
          </a:prstGeom>
          <a:solidFill>
            <a:schemeClr val="bg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fr-FR" sz="1765" noProof="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ltGray">
          <a:xfrm>
            <a:off x="201930" y="1563130"/>
            <a:ext cx="5378549" cy="1344828"/>
          </a:xfrm>
          <a:noFill/>
        </p:spPr>
        <p:txBody>
          <a:bodyPr lIns="146304" tIns="91440" rIns="146304" bIns="91440" anchor="t" anchorCtr="0"/>
          <a:lstStyle>
            <a:lvl1pPr>
              <a:defRPr sz="4412" spc="-74" baseline="0">
                <a:gradFill>
                  <a:gsLst>
                    <a:gs pos="0">
                      <a:srgbClr val="FFFFFF"/>
                    </a:gs>
                    <a:gs pos="100000">
                      <a:srgbClr val="FFFFFF"/>
                    </a:gs>
                  </a:gsLst>
                  <a:lin ang="5400000" scaled="0"/>
                </a:gradFill>
              </a:defRPr>
            </a:lvl1pPr>
          </a:lstStyle>
          <a:p>
            <a:r>
              <a:rPr lang="fr-FR" noProof="0" dirty="0"/>
              <a:t>Clés Business</a:t>
            </a:r>
            <a:br>
              <a:rPr lang="fr-FR" noProof="0" dirty="0"/>
            </a:br>
            <a:r>
              <a:rPr lang="fr-FR" noProof="0" dirty="0"/>
              <a:t>Tendances marché </a:t>
            </a:r>
            <a:br>
              <a:rPr lang="fr-FR" noProof="0" dirty="0"/>
            </a:br>
            <a:r>
              <a:rPr lang="fr-FR" noProof="0" dirty="0"/>
              <a:t>REXP</a:t>
            </a:r>
          </a:p>
        </p:txBody>
      </p:sp>
      <p:sp>
        <p:nvSpPr>
          <p:cNvPr id="14" name="Text Placeholder 4"/>
          <p:cNvSpPr>
            <a:spLocks noGrp="1"/>
          </p:cNvSpPr>
          <p:nvPr>
            <p:ph type="body" sz="quarter" idx="12" hasCustomPrompt="1"/>
          </p:nvPr>
        </p:nvSpPr>
        <p:spPr bwMode="ltGray">
          <a:xfrm>
            <a:off x="369872" y="3649740"/>
            <a:ext cx="5378549" cy="1345996"/>
          </a:xfrm>
          <a:noFill/>
        </p:spPr>
        <p:txBody>
          <a:bodyPr lIns="146304" tIns="109728" rIns="146304" bIns="109728">
            <a:noAutofit/>
          </a:bodyPr>
          <a:lstStyle>
            <a:lvl1pPr marL="0" indent="0">
              <a:spcBef>
                <a:spcPts val="0"/>
              </a:spcBef>
              <a:buNone/>
              <a:defRPr sz="2353" spc="0" baseline="0">
                <a:gradFill>
                  <a:gsLst>
                    <a:gs pos="1250">
                      <a:srgbClr val="FFFFFF"/>
                    </a:gs>
                    <a:gs pos="99000">
                      <a:srgbClr val="FFFFFF"/>
                    </a:gs>
                  </a:gsLst>
                  <a:lin ang="5400000" scaled="0"/>
                </a:gradFill>
                <a:latin typeface="+mj-lt"/>
              </a:defRPr>
            </a:lvl1pPr>
          </a:lstStyle>
          <a:p>
            <a:pPr lvl="0"/>
            <a:r>
              <a:rPr lang="fr-FR" noProof="0" dirty="0" smtClean="0"/>
              <a:t>Speaker Name</a:t>
            </a:r>
            <a:endParaRPr lang="fr-FR" noProof="0" dirty="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802918" y="4539668"/>
            <a:ext cx="1141803" cy="244625"/>
          </a:xfrm>
          <a:prstGeom prst="rect">
            <a:avLst/>
          </a:prstGeom>
        </p:spPr>
      </p:pic>
      <p:sp>
        <p:nvSpPr>
          <p:cNvPr id="19" name="TextBox 18"/>
          <p:cNvSpPr txBox="1"/>
          <p:nvPr userDrawn="1"/>
        </p:nvSpPr>
        <p:spPr bwMode="white">
          <a:xfrm>
            <a:off x="-326" y="563079"/>
            <a:ext cx="4305302" cy="785132"/>
          </a:xfrm>
          <a:prstGeom prst="rect">
            <a:avLst/>
          </a:prstGeom>
          <a:solidFill>
            <a:schemeClr val="tx2"/>
          </a:solidFill>
        </p:spPr>
        <p:txBody>
          <a:bodyPr wrap="square" lIns="134464" tIns="107571" rIns="134464" bIns="107571" rtlCol="0">
            <a:noAutofit/>
          </a:bodyPr>
          <a:lstStyle/>
          <a:p>
            <a:pPr defTabSz="685775">
              <a:lnSpc>
                <a:spcPct val="90000"/>
              </a:lnSpc>
            </a:pPr>
            <a:endParaRPr lang="fr-FR" sz="2059" noProof="0" dirty="0">
              <a:gradFill>
                <a:gsLst>
                  <a:gs pos="6250">
                    <a:srgbClr val="FFFFFF"/>
                  </a:gs>
                  <a:gs pos="18000">
                    <a:srgbClr val="FFFFFF"/>
                  </a:gs>
                </a:gsLst>
                <a:lin ang="5400000" scaled="0"/>
              </a:gradFill>
            </a:endParaRPr>
          </a:p>
        </p:txBody>
      </p:sp>
      <p:sp>
        <p:nvSpPr>
          <p:cNvPr id="2" name="Rectangle 1">
            <a:extLst>
              <a:ext uri="{FF2B5EF4-FFF2-40B4-BE49-F238E27FC236}">
                <a16:creationId xmlns:a16="http://schemas.microsoft.com/office/drawing/2014/main" id="{CDFD0C4E-55A5-46BD-9A0B-2954D341E200}"/>
              </a:ext>
            </a:extLst>
          </p:cNvPr>
          <p:cNvSpPr/>
          <p:nvPr userDrawn="1"/>
        </p:nvSpPr>
        <p:spPr bwMode="auto">
          <a:xfrm>
            <a:off x="0" y="1"/>
            <a:ext cx="9144000" cy="56307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fr-FR" sz="1800" noProof="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034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01929" y="893051"/>
            <a:ext cx="8740142" cy="40321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Rectangle 1"/>
          <p:cNvSpPr/>
          <p:nvPr userDrawn="1"/>
        </p:nvSpPr>
        <p:spPr>
          <a:xfrm>
            <a:off x="107504" y="4876006"/>
            <a:ext cx="1440160" cy="19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Rectangle 2"/>
          <p:cNvSpPr/>
          <p:nvPr userDrawn="1"/>
        </p:nvSpPr>
        <p:spPr>
          <a:xfrm>
            <a:off x="7956376" y="0"/>
            <a:ext cx="1187624" cy="53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6027644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a:t>Cliquez et modifiez le style du titre</a:t>
            </a:r>
          </a:p>
        </p:txBody>
      </p:sp>
      <p:sp>
        <p:nvSpPr>
          <p:cNvPr id="3" name="Espace réservé du contenu 2"/>
          <p:cNvSpPr>
            <a:spLocks noGrp="1"/>
          </p:cNvSpPr>
          <p:nvPr>
            <p:ph idx="1"/>
          </p:nvPr>
        </p:nvSpPr>
        <p:spPr>
          <a:xfrm>
            <a:off x="323528" y="1113589"/>
            <a:ext cx="8229600" cy="3394472"/>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837A7C57-C7B0-4DB4-A978-861A63E63D72}" type="datetime1">
              <a:rPr lang="fr-FR" smtClean="0"/>
              <a:t>26/04/19</a:t>
            </a:fld>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6" name="Espace réservé du numéro de diapositive 5"/>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34980728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14" name="Rectangle 13"/>
          <p:cNvSpPr/>
          <p:nvPr userDrawn="1"/>
        </p:nvSpPr>
        <p:spPr>
          <a:xfrm>
            <a:off x="122940" y="123478"/>
            <a:ext cx="9021060"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5" name="Picture 114" descr="Logo_Spie"/>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028384" y="136655"/>
            <a:ext cx="868256" cy="378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e la date 2"/>
          <p:cNvSpPr>
            <a:spLocks noGrp="1"/>
          </p:cNvSpPr>
          <p:nvPr>
            <p:ph type="dt" sz="half" idx="10"/>
          </p:nvPr>
        </p:nvSpPr>
        <p:spPr/>
        <p:txBody>
          <a:bodyPr/>
          <a:lstStyle/>
          <a:p>
            <a:fld id="{E8116B22-0C04-4619-84B7-C8E59D71AD57}" type="datetime1">
              <a:rPr lang="fr-FR" smtClean="0"/>
              <a:t>26/04/19</a:t>
            </a:fld>
            <a:endParaRPr lang="fr-FR" dirty="0"/>
          </a:p>
        </p:txBody>
      </p:sp>
      <p:sp>
        <p:nvSpPr>
          <p:cNvPr id="4" name="Espace réservé du pied de page 3"/>
          <p:cNvSpPr>
            <a:spLocks noGrp="1"/>
          </p:cNvSpPr>
          <p:nvPr>
            <p:ph type="ftr" sz="quarter" idx="11"/>
          </p:nvPr>
        </p:nvSpPr>
        <p:spPr/>
        <p:txBody>
          <a:bodyPr/>
          <a:lstStyle/>
          <a:p>
            <a:r>
              <a:rPr lang="fr-FR" dirty="0"/>
              <a:t>SPIE, l’ambition partagée</a:t>
            </a:r>
          </a:p>
        </p:txBody>
      </p:sp>
      <p:sp>
        <p:nvSpPr>
          <p:cNvPr id="6" name="Rectangle 5"/>
          <p:cNvSpPr/>
          <p:nvPr userDrawn="1"/>
        </p:nvSpPr>
        <p:spPr>
          <a:xfrm>
            <a:off x="195173" y="850511"/>
            <a:ext cx="8697307" cy="3751531"/>
          </a:xfrm>
          <a:prstGeom prst="rect">
            <a:avLst/>
          </a:prstGeom>
          <a:solidFill>
            <a:srgbClr val="D89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Arrondir un rectangle avec un coin diagonal 6"/>
          <p:cNvSpPr/>
          <p:nvPr userDrawn="1"/>
        </p:nvSpPr>
        <p:spPr>
          <a:xfrm>
            <a:off x="3203848" y="1172022"/>
            <a:ext cx="5688632" cy="3117586"/>
          </a:xfrm>
          <a:prstGeom prst="round2DiagRect">
            <a:avLst/>
          </a:prstGeom>
          <a:solidFill>
            <a:srgbClr val="B51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7"/>
          <p:cNvPicPr>
            <a:picLocks noChangeAspect="1"/>
          </p:cNvPicPr>
          <p:nvPr userDrawn="1"/>
        </p:nvPicPr>
        <p:blipFill rotWithShape="1">
          <a:blip r:embed="rId3" cstate="screen">
            <a:extLst>
              <a:ext uri="{28A0092B-C50C-407E-A947-70E740481C1C}">
                <a14:useLocalDpi xmlns:a14="http://schemas.microsoft.com/office/drawing/2010/main"/>
              </a:ext>
            </a:extLst>
          </a:blip>
          <a:srcRect r="-47"/>
          <a:stretch/>
        </p:blipFill>
        <p:spPr>
          <a:xfrm>
            <a:off x="195173" y="856416"/>
            <a:ext cx="3900394" cy="851238"/>
          </a:xfrm>
          <a:prstGeom prst="rect">
            <a:avLst/>
          </a:prstGeom>
        </p:spPr>
      </p:pic>
      <p:sp>
        <p:nvSpPr>
          <p:cNvPr id="9" name="Rectangle 8"/>
          <p:cNvSpPr/>
          <p:nvPr userDrawn="1"/>
        </p:nvSpPr>
        <p:spPr>
          <a:xfrm>
            <a:off x="195173" y="850511"/>
            <a:ext cx="3900394" cy="814319"/>
          </a:xfrm>
          <a:prstGeom prst="rect">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 name="Image 9"/>
          <p:cNvPicPr>
            <a:picLocks noChangeAspect="1"/>
          </p:cNvPicPr>
          <p:nvPr userDrawn="1"/>
        </p:nvPicPr>
        <p:blipFill rotWithShape="1">
          <a:blip r:embed="rId4" cstate="screen">
            <a:extLst>
              <a:ext uri="{28A0092B-C50C-407E-A947-70E740481C1C}">
                <a14:useLocalDpi xmlns:a14="http://schemas.microsoft.com/office/drawing/2010/main"/>
              </a:ext>
            </a:extLst>
          </a:blip>
          <a:srcRect r="-11987"/>
          <a:stretch/>
        </p:blipFill>
        <p:spPr>
          <a:xfrm>
            <a:off x="195173" y="1172022"/>
            <a:ext cx="4372310" cy="3114228"/>
          </a:xfrm>
          <a:prstGeom prst="round2DiagRect">
            <a:avLst/>
          </a:prstGeom>
        </p:spPr>
      </p:pic>
      <p:sp>
        <p:nvSpPr>
          <p:cNvPr id="11" name="Ellipse 10"/>
          <p:cNvSpPr/>
          <p:nvPr userDrawn="1"/>
        </p:nvSpPr>
        <p:spPr>
          <a:xfrm>
            <a:off x="5151930" y="1419622"/>
            <a:ext cx="2624176" cy="2624176"/>
          </a:xfrm>
          <a:prstGeom prst="ellipse">
            <a:avLst/>
          </a:prstGeom>
          <a:solidFill>
            <a:srgbClr val="141313">
              <a:alpha val="70000"/>
            </a:srgbClr>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2" name="Titre 1"/>
          <p:cNvSpPr>
            <a:spLocks noGrp="1"/>
          </p:cNvSpPr>
          <p:nvPr>
            <p:ph type="title"/>
          </p:nvPr>
        </p:nvSpPr>
        <p:spPr>
          <a:xfrm>
            <a:off x="5151930" y="1828221"/>
            <a:ext cx="2624178" cy="743025"/>
          </a:xfrm>
          <a:prstGeom prst="rect">
            <a:avLst/>
          </a:prstGeom>
        </p:spPr>
        <p:txBody>
          <a:bodyPr anchor="ctr">
            <a:noAutofit/>
          </a:bodyPr>
          <a:lstStyle>
            <a:lvl1pPr algn="ctr">
              <a:defRPr sz="2000" b="0" cap="none">
                <a:solidFill>
                  <a:srgbClr val="FFFFFE"/>
                </a:solidFill>
              </a:defRPr>
            </a:lvl1pPr>
          </a:lstStyle>
          <a:p>
            <a:r>
              <a:rPr lang="fr-FR" dirty="0"/>
              <a:t>Cliquez et modifiez le titre</a:t>
            </a:r>
          </a:p>
        </p:txBody>
      </p:sp>
      <p:sp>
        <p:nvSpPr>
          <p:cNvPr id="13" name="Espace réservé du texte 2"/>
          <p:cNvSpPr>
            <a:spLocks noGrp="1"/>
          </p:cNvSpPr>
          <p:nvPr>
            <p:ph type="body" idx="1"/>
          </p:nvPr>
        </p:nvSpPr>
        <p:spPr>
          <a:xfrm>
            <a:off x="5204705" y="2924855"/>
            <a:ext cx="2710858" cy="606101"/>
          </a:xfrm>
          <a:prstGeom prst="rect">
            <a:avLst/>
          </a:prstGeom>
        </p:spPr>
        <p:txBody>
          <a:bodyPr anchor="ctr">
            <a:normAutofit/>
          </a:bodyPr>
          <a:lstStyle>
            <a:lvl1pPr marL="0" indent="0" algn="ctr">
              <a:buNone/>
              <a:defRPr sz="1800">
                <a:solidFill>
                  <a:srgbClr val="FFFFFE"/>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Cliquez pour modifier les styles du texte du masque</a:t>
            </a:r>
          </a:p>
        </p:txBody>
      </p:sp>
    </p:spTree>
    <p:extLst>
      <p:ext uri="{BB962C8B-B14F-4D97-AF65-F5344CB8AC3E}">
        <p14:creationId xmlns:p14="http://schemas.microsoft.com/office/powerpoint/2010/main" val="27172471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a:t>Cliquez et modifiez le style du titre</a:t>
            </a:r>
          </a:p>
        </p:txBody>
      </p:sp>
      <p:sp>
        <p:nvSpPr>
          <p:cNvPr id="3" name="Espace réservé du contenu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C58E5103-9DC6-4C02-A68C-1E645F64F477}" type="datetime1">
              <a:rPr lang="fr-FR" smtClean="0"/>
              <a:t>26/04/19</a:t>
            </a:fld>
            <a:endParaRPr lang="fr-FR" dirty="0"/>
          </a:p>
        </p:txBody>
      </p:sp>
      <p:sp>
        <p:nvSpPr>
          <p:cNvPr id="6" name="Espace réservé du pied de page 5"/>
          <p:cNvSpPr>
            <a:spLocks noGrp="1"/>
          </p:cNvSpPr>
          <p:nvPr>
            <p:ph type="ftr" sz="quarter" idx="11"/>
          </p:nvPr>
        </p:nvSpPr>
        <p:spPr/>
        <p:txBody>
          <a:bodyPr/>
          <a:lstStyle/>
          <a:p>
            <a:r>
              <a:rPr lang="fr-FR" dirty="0"/>
              <a:t>SPIE, l’ambition partagée</a:t>
            </a:r>
          </a:p>
        </p:txBody>
      </p:sp>
      <p:sp>
        <p:nvSpPr>
          <p:cNvPr id="7" name="Espace réservé du numéro de diapositive 6"/>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336264566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0"/>
            <a:ext cx="5486400" cy="425054"/>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4964CB0D-7584-45A1-8A3F-7CF26A307825}" type="datetime1">
              <a:rPr lang="fr-FR" smtClean="0"/>
              <a:t>26/04/19</a:t>
            </a:fld>
            <a:endParaRPr lang="fr-FR" dirty="0"/>
          </a:p>
        </p:txBody>
      </p:sp>
      <p:sp>
        <p:nvSpPr>
          <p:cNvPr id="6" name="Espace réservé du pied de page 5"/>
          <p:cNvSpPr>
            <a:spLocks noGrp="1"/>
          </p:cNvSpPr>
          <p:nvPr>
            <p:ph type="ftr" sz="quarter" idx="11"/>
          </p:nvPr>
        </p:nvSpPr>
        <p:spPr/>
        <p:txBody>
          <a:bodyPr/>
          <a:lstStyle/>
          <a:p>
            <a:r>
              <a:rPr lang="fr-FR" dirty="0"/>
              <a:t>SPIE, l’ambition partagée</a:t>
            </a:r>
          </a:p>
        </p:txBody>
      </p:sp>
      <p:sp>
        <p:nvSpPr>
          <p:cNvPr id="7" name="Espace réservé du numéro de diapositive 6"/>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281614189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05E9363F-C34C-42A9-B116-D080625AA99E}" type="datetime1">
              <a:rPr lang="fr-FR" smtClean="0"/>
              <a:t>26/04/19</a:t>
            </a:fld>
            <a:endParaRPr lang="fr-FR" dirty="0"/>
          </a:p>
        </p:txBody>
      </p:sp>
      <p:sp>
        <p:nvSpPr>
          <p:cNvPr id="4" name="Espace réservé du pied de page 3"/>
          <p:cNvSpPr>
            <a:spLocks noGrp="1"/>
          </p:cNvSpPr>
          <p:nvPr>
            <p:ph type="ftr" sz="quarter" idx="11"/>
          </p:nvPr>
        </p:nvSpPr>
        <p:spPr/>
        <p:txBody>
          <a:bodyPr/>
          <a:lstStyle/>
          <a:p>
            <a:r>
              <a:rPr lang="fr-FR" dirty="0"/>
              <a:t>SPIE, l’ambition partagée</a:t>
            </a:r>
          </a:p>
        </p:txBody>
      </p:sp>
      <p:sp>
        <p:nvSpPr>
          <p:cNvPr id="5" name="Espace réservé du numéro de diapositive 4"/>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330741743"/>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8ECEFBA9-B0E4-4844-8147-2D746D0AD424}" type="datetime1">
              <a:rPr lang="fr-FR" smtClean="0"/>
              <a:t>26/04/19</a:t>
            </a:fld>
            <a:endParaRPr lang="fr-FR" dirty="0"/>
          </a:p>
        </p:txBody>
      </p:sp>
      <p:sp>
        <p:nvSpPr>
          <p:cNvPr id="4" name="Espace réservé du pied de page 3"/>
          <p:cNvSpPr>
            <a:spLocks noGrp="1"/>
          </p:cNvSpPr>
          <p:nvPr>
            <p:ph type="ftr" sz="quarter" idx="11"/>
          </p:nvPr>
        </p:nvSpPr>
        <p:spPr/>
        <p:txBody>
          <a:bodyPr/>
          <a:lstStyle/>
          <a:p>
            <a:r>
              <a:rPr lang="fr-FR" dirty="0"/>
              <a:t>SPIE, l’ambition partagée</a:t>
            </a:r>
          </a:p>
        </p:txBody>
      </p:sp>
      <p:sp>
        <p:nvSpPr>
          <p:cNvPr id="5" name="Espace réservé du numéro de diapositive 4"/>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17516812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1" name="Rectangle 20"/>
          <p:cNvSpPr/>
          <p:nvPr userDrawn="1"/>
        </p:nvSpPr>
        <p:spPr>
          <a:xfrm>
            <a:off x="122940" y="123478"/>
            <a:ext cx="9021060"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Espace réservé du pied de page 2"/>
          <p:cNvSpPr>
            <a:spLocks noGrp="1"/>
          </p:cNvSpPr>
          <p:nvPr>
            <p:ph type="ftr" sz="quarter" idx="11"/>
          </p:nvPr>
        </p:nvSpPr>
        <p:spPr/>
        <p:txBody>
          <a:bodyPr/>
          <a:lstStyle/>
          <a:p>
            <a:r>
              <a:rPr lang="fr-FR" dirty="0"/>
              <a:t>SPIE, l’ambition partagée</a:t>
            </a:r>
          </a:p>
        </p:txBody>
      </p:sp>
      <p:sp>
        <p:nvSpPr>
          <p:cNvPr id="11" name="Rectangle 10"/>
          <p:cNvSpPr/>
          <p:nvPr userDrawn="1"/>
        </p:nvSpPr>
        <p:spPr>
          <a:xfrm>
            <a:off x="195173" y="850511"/>
            <a:ext cx="8697307" cy="3751531"/>
          </a:xfrm>
          <a:prstGeom prst="rect">
            <a:avLst/>
          </a:prstGeom>
          <a:solidFill>
            <a:srgbClr val="A6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Arrondir un rectangle avec un coin diagonal 11"/>
          <p:cNvSpPr/>
          <p:nvPr userDrawn="1"/>
        </p:nvSpPr>
        <p:spPr>
          <a:xfrm>
            <a:off x="3203848" y="1172022"/>
            <a:ext cx="5688632" cy="3117586"/>
          </a:xfrm>
          <a:prstGeom prst="round2DiagRect">
            <a:avLst/>
          </a:prstGeom>
          <a:solidFill>
            <a:srgbClr val="119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5" name="Image 1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5170" y="850511"/>
            <a:ext cx="3870644" cy="2441319"/>
          </a:xfrm>
          <a:prstGeom prst="rect">
            <a:avLst/>
          </a:prstGeom>
        </p:spPr>
      </p:pic>
      <p:sp>
        <p:nvSpPr>
          <p:cNvPr id="16" name="Rectangle 15"/>
          <p:cNvSpPr/>
          <p:nvPr userDrawn="1"/>
        </p:nvSpPr>
        <p:spPr>
          <a:xfrm>
            <a:off x="191344" y="851389"/>
            <a:ext cx="3874470" cy="797965"/>
          </a:xfrm>
          <a:prstGeom prst="rect">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7" name="Image 16"/>
          <p:cNvPicPr>
            <a:picLocks noChangeAspect="1"/>
          </p:cNvPicPr>
          <p:nvPr userDrawn="1"/>
        </p:nvPicPr>
        <p:blipFill rotWithShape="1">
          <a:blip r:embed="rId3" cstate="screen">
            <a:extLst>
              <a:ext uri="{28A0092B-C50C-407E-A947-70E740481C1C}">
                <a14:useLocalDpi xmlns:a14="http://schemas.microsoft.com/office/drawing/2010/main"/>
              </a:ext>
            </a:extLst>
          </a:blip>
          <a:srcRect r="-24073"/>
          <a:stretch/>
        </p:blipFill>
        <p:spPr>
          <a:xfrm>
            <a:off x="191344" y="1172633"/>
            <a:ext cx="4808223" cy="3112436"/>
          </a:xfrm>
          <a:prstGeom prst="round2DiagRect">
            <a:avLst/>
          </a:prstGeom>
        </p:spPr>
      </p:pic>
      <p:sp>
        <p:nvSpPr>
          <p:cNvPr id="18" name="Ellipse 17"/>
          <p:cNvSpPr/>
          <p:nvPr userDrawn="1"/>
        </p:nvSpPr>
        <p:spPr>
          <a:xfrm>
            <a:off x="5151930" y="1419622"/>
            <a:ext cx="2624176" cy="2624176"/>
          </a:xfrm>
          <a:prstGeom prst="ellipse">
            <a:avLst/>
          </a:prstGeom>
          <a:solidFill>
            <a:srgbClr val="141313">
              <a:alpha val="70000"/>
            </a:srgbClr>
          </a:solidFill>
          <a:ln w="38100" cmpd="sng">
            <a:solidFill>
              <a:srgbClr val="36979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9" name="Titre 1"/>
          <p:cNvSpPr>
            <a:spLocks noGrp="1"/>
          </p:cNvSpPr>
          <p:nvPr>
            <p:ph type="title"/>
          </p:nvPr>
        </p:nvSpPr>
        <p:spPr>
          <a:xfrm>
            <a:off x="5201779" y="1828221"/>
            <a:ext cx="2624178" cy="743025"/>
          </a:xfrm>
          <a:prstGeom prst="rect">
            <a:avLst/>
          </a:prstGeom>
        </p:spPr>
        <p:txBody>
          <a:bodyPr anchor="ctr">
            <a:noAutofit/>
          </a:bodyPr>
          <a:lstStyle>
            <a:lvl1pPr algn="ctr">
              <a:defRPr sz="2000" b="0" cap="none">
                <a:solidFill>
                  <a:srgbClr val="FFFFFE"/>
                </a:solidFill>
              </a:defRPr>
            </a:lvl1pPr>
          </a:lstStyle>
          <a:p>
            <a:r>
              <a:rPr lang="fr-FR" dirty="0"/>
              <a:t>Cliquez et modifiez le titre</a:t>
            </a:r>
          </a:p>
        </p:txBody>
      </p:sp>
      <p:sp>
        <p:nvSpPr>
          <p:cNvPr id="20" name="Espace réservé du texte 2"/>
          <p:cNvSpPr>
            <a:spLocks noGrp="1"/>
          </p:cNvSpPr>
          <p:nvPr>
            <p:ph type="body" idx="1"/>
          </p:nvPr>
        </p:nvSpPr>
        <p:spPr>
          <a:xfrm>
            <a:off x="5158439" y="2924855"/>
            <a:ext cx="2710858" cy="606101"/>
          </a:xfrm>
          <a:prstGeom prst="rect">
            <a:avLst/>
          </a:prstGeom>
        </p:spPr>
        <p:txBody>
          <a:bodyPr anchor="ctr">
            <a:normAutofit/>
          </a:bodyPr>
          <a:lstStyle>
            <a:lvl1pPr marL="0" indent="0" algn="ctr">
              <a:buNone/>
              <a:defRPr sz="1800">
                <a:solidFill>
                  <a:srgbClr val="FFFFFE"/>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Cliquez pour modifier les styles du texte du masque</a:t>
            </a:r>
          </a:p>
        </p:txBody>
      </p:sp>
      <p:sp>
        <p:nvSpPr>
          <p:cNvPr id="4" name="Rectangle 3"/>
          <p:cNvSpPr/>
          <p:nvPr userDrawn="1"/>
        </p:nvSpPr>
        <p:spPr>
          <a:xfrm>
            <a:off x="122940" y="4838425"/>
            <a:ext cx="1280708"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Picture 2" descr="https://global.azurebootcamp.net/wp-content/uploads/2018/09/logo-2019-500x445.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71726" y="0"/>
            <a:ext cx="720080" cy="6408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29475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a:t>Cliquez et modifiez le style du titre</a:t>
            </a:r>
          </a:p>
        </p:txBody>
      </p:sp>
      <p:sp>
        <p:nvSpPr>
          <p:cNvPr id="3" name="Espace réservé du contenu 2"/>
          <p:cNvSpPr>
            <a:spLocks noGrp="1"/>
          </p:cNvSpPr>
          <p:nvPr>
            <p:ph idx="1"/>
          </p:nvPr>
        </p:nvSpPr>
        <p:spPr>
          <a:xfrm>
            <a:off x="323528" y="1113589"/>
            <a:ext cx="8229600" cy="3394472"/>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a:xfrm>
            <a:off x="638200" y="4869203"/>
            <a:ext cx="2133600" cy="246221"/>
          </a:xfrm>
          <a:prstGeom prst="rect">
            <a:avLst/>
          </a:prstGeom>
        </p:spPr>
        <p:txBody>
          <a:bodyPr/>
          <a:lstStyle/>
          <a:p>
            <a:fld id="{837A7C57-C7B0-4DB4-A978-861A63E63D72}" type="datetime1">
              <a:rPr lang="fr-FR" smtClean="0"/>
              <a:t>26/04/19</a:t>
            </a:fld>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6" name="Espace réservé du numéro de diapositive 5"/>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3080482394"/>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a:t>Cliquez et modifiez le style du titre</a:t>
            </a:r>
          </a:p>
        </p:txBody>
      </p:sp>
      <p:sp>
        <p:nvSpPr>
          <p:cNvPr id="3" name="Espace réservé de la date 2"/>
          <p:cNvSpPr>
            <a:spLocks noGrp="1"/>
          </p:cNvSpPr>
          <p:nvPr>
            <p:ph type="dt" sz="half" idx="10"/>
          </p:nvPr>
        </p:nvSpPr>
        <p:spPr>
          <a:xfrm>
            <a:off x="638200" y="4869203"/>
            <a:ext cx="2133600" cy="246221"/>
          </a:xfrm>
          <a:prstGeom prst="rect">
            <a:avLst/>
          </a:prstGeom>
        </p:spPr>
        <p:txBody>
          <a:bodyPr/>
          <a:lstStyle/>
          <a:p>
            <a:fld id="{888FC57C-B81D-47A5-A45A-785C8410D529}" type="datetime1">
              <a:rPr lang="fr-FR" smtClean="0"/>
              <a:t>26/04/19</a:t>
            </a:fld>
            <a:endParaRPr lang="fr-FR" dirty="0"/>
          </a:p>
        </p:txBody>
      </p:sp>
      <p:sp>
        <p:nvSpPr>
          <p:cNvPr id="4" name="Espace réservé du pied de page 3"/>
          <p:cNvSpPr>
            <a:spLocks noGrp="1"/>
          </p:cNvSpPr>
          <p:nvPr>
            <p:ph type="ftr" sz="quarter" idx="11"/>
          </p:nvPr>
        </p:nvSpPr>
        <p:spPr/>
        <p:txBody>
          <a:bodyPr/>
          <a:lstStyle/>
          <a:p>
            <a:r>
              <a:rPr lang="fr-FR" dirty="0"/>
              <a:t>SPIE, l’ambition partagée</a:t>
            </a:r>
          </a:p>
        </p:txBody>
      </p:sp>
      <p:sp>
        <p:nvSpPr>
          <p:cNvPr id="5" name="Espace réservé du numéro de diapositive 4"/>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4265811067"/>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a:t>Cliquez et modifiez le style du titre</a:t>
            </a:r>
          </a:p>
        </p:txBody>
      </p:sp>
      <p:sp>
        <p:nvSpPr>
          <p:cNvPr id="3" name="Espace réservé du contenu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a:xfrm>
            <a:off x="638200" y="4869203"/>
            <a:ext cx="2133600" cy="246221"/>
          </a:xfrm>
          <a:prstGeom prst="rect">
            <a:avLst/>
          </a:prstGeom>
        </p:spPr>
        <p:txBody>
          <a:bodyPr/>
          <a:lstStyle/>
          <a:p>
            <a:fld id="{C58E5103-9DC6-4C02-A68C-1E645F64F477}" type="datetime1">
              <a:rPr lang="fr-FR" smtClean="0"/>
              <a:t>26/04/19</a:t>
            </a:fld>
            <a:endParaRPr lang="fr-FR" dirty="0"/>
          </a:p>
        </p:txBody>
      </p:sp>
      <p:sp>
        <p:nvSpPr>
          <p:cNvPr id="6" name="Espace réservé du pied de page 5"/>
          <p:cNvSpPr>
            <a:spLocks noGrp="1"/>
          </p:cNvSpPr>
          <p:nvPr>
            <p:ph type="ftr" sz="quarter" idx="11"/>
          </p:nvPr>
        </p:nvSpPr>
        <p:spPr/>
        <p:txBody>
          <a:bodyPr/>
          <a:lstStyle/>
          <a:p>
            <a:r>
              <a:rPr lang="fr-FR" dirty="0"/>
              <a:t>SPIE, l’ambition partagée</a:t>
            </a:r>
          </a:p>
        </p:txBody>
      </p:sp>
      <p:sp>
        <p:nvSpPr>
          <p:cNvPr id="7" name="Espace réservé du numéro de diapositive 6"/>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40573441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0"/>
            <a:ext cx="5486400" cy="425054"/>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a:xfrm>
            <a:off x="638200" y="4869203"/>
            <a:ext cx="2133600" cy="246221"/>
          </a:xfrm>
          <a:prstGeom prst="rect">
            <a:avLst/>
          </a:prstGeom>
        </p:spPr>
        <p:txBody>
          <a:bodyPr/>
          <a:lstStyle/>
          <a:p>
            <a:fld id="{4964CB0D-7584-45A1-8A3F-7CF26A307825}" type="datetime1">
              <a:rPr lang="fr-FR" smtClean="0"/>
              <a:t>26/04/19</a:t>
            </a:fld>
            <a:endParaRPr lang="fr-FR" dirty="0"/>
          </a:p>
        </p:txBody>
      </p:sp>
      <p:sp>
        <p:nvSpPr>
          <p:cNvPr id="6" name="Espace réservé du pied de page 5"/>
          <p:cNvSpPr>
            <a:spLocks noGrp="1"/>
          </p:cNvSpPr>
          <p:nvPr>
            <p:ph type="ftr" sz="quarter" idx="11"/>
          </p:nvPr>
        </p:nvSpPr>
        <p:spPr/>
        <p:txBody>
          <a:bodyPr/>
          <a:lstStyle/>
          <a:p>
            <a:r>
              <a:rPr lang="fr-FR" dirty="0"/>
              <a:t>SPIE, l’ambition partagée</a:t>
            </a:r>
          </a:p>
        </p:txBody>
      </p:sp>
      <p:sp>
        <p:nvSpPr>
          <p:cNvPr id="7" name="Espace réservé du numéro de diapositive 6"/>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24156206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a:xfrm>
            <a:off x="638200" y="4869203"/>
            <a:ext cx="2133600" cy="246221"/>
          </a:xfrm>
          <a:prstGeom prst="rect">
            <a:avLst/>
          </a:prstGeom>
        </p:spPr>
        <p:txBody>
          <a:bodyPr/>
          <a:lstStyle/>
          <a:p>
            <a:fld id="{05E9363F-C34C-42A9-B116-D080625AA99E}" type="datetime1">
              <a:rPr lang="fr-FR" smtClean="0"/>
              <a:t>26/04/19</a:t>
            </a:fld>
            <a:endParaRPr lang="fr-FR" dirty="0"/>
          </a:p>
        </p:txBody>
      </p:sp>
      <p:sp>
        <p:nvSpPr>
          <p:cNvPr id="4" name="Espace réservé du pied de page 3"/>
          <p:cNvSpPr>
            <a:spLocks noGrp="1"/>
          </p:cNvSpPr>
          <p:nvPr>
            <p:ph type="ftr" sz="quarter" idx="11"/>
          </p:nvPr>
        </p:nvSpPr>
        <p:spPr/>
        <p:txBody>
          <a:bodyPr/>
          <a:lstStyle/>
          <a:p>
            <a:r>
              <a:rPr lang="fr-FR" dirty="0"/>
              <a:t>SPIE, l’ambition partagée</a:t>
            </a:r>
          </a:p>
        </p:txBody>
      </p:sp>
      <p:sp>
        <p:nvSpPr>
          <p:cNvPr id="5" name="Espace réservé du numéro de diapositive 4"/>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48635087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0344" y="531750"/>
            <a:ext cx="8229600" cy="365814"/>
          </a:xfrm>
          <a:prstGeom prst="rect">
            <a:avLst/>
          </a:prstGeom>
        </p:spPr>
        <p:txBody>
          <a:bodyPr/>
          <a:lstStyle/>
          <a:p>
            <a:r>
              <a:rPr lang="fr-FR" dirty="0"/>
              <a:t>Cliquez et modifiez le style du titre</a:t>
            </a:r>
          </a:p>
        </p:txBody>
      </p:sp>
      <p:sp>
        <p:nvSpPr>
          <p:cNvPr id="3" name="Espace réservé du contenu 2"/>
          <p:cNvSpPr>
            <a:spLocks noGrp="1"/>
          </p:cNvSpPr>
          <p:nvPr>
            <p:ph idx="1"/>
          </p:nvPr>
        </p:nvSpPr>
        <p:spPr>
          <a:xfrm>
            <a:off x="323528" y="1113589"/>
            <a:ext cx="8229600" cy="3394472"/>
          </a:xfrm>
          <a:prstGeom prst="rect">
            <a:avLst/>
          </a:prstGeo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6" name="Espace réservé du numéro de diapositive 5"/>
          <p:cNvSpPr>
            <a:spLocks noGrp="1"/>
          </p:cNvSpPr>
          <p:nvPr>
            <p:ph type="sldNum" sz="quarter" idx="12"/>
          </p:nvPr>
        </p:nvSpPr>
        <p:spPr>
          <a:xfrm>
            <a:off x="3505200" y="4892285"/>
            <a:ext cx="2133600" cy="200055"/>
          </a:xfr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700"/>
            </a:lvl1pPr>
          </a:lstStyle>
          <a:p>
            <a:r>
              <a:rPr lang="fr-FR" dirty="0"/>
              <a:t>- </a:t>
            </a:r>
            <a:fld id="{A53FC0DE-AD23-493C-A55A-5CF677C62AEE}" type="slidenum">
              <a:rPr lang="fr-FR" smtClean="0"/>
              <a:pPr/>
              <a:t>‹N°›</a:t>
            </a:fld>
            <a:r>
              <a:rPr lang="fr-FR" dirty="0"/>
              <a:t> -</a:t>
            </a:r>
          </a:p>
        </p:txBody>
      </p:sp>
      <p:sp>
        <p:nvSpPr>
          <p:cNvPr id="14" name="Rectangle 13"/>
          <p:cNvSpPr/>
          <p:nvPr userDrawn="1"/>
        </p:nvSpPr>
        <p:spPr>
          <a:xfrm>
            <a:off x="107504" y="4869203"/>
            <a:ext cx="1296144" cy="24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Espace réservé de la date 3"/>
          <p:cNvSpPr>
            <a:spLocks noGrp="1"/>
          </p:cNvSpPr>
          <p:nvPr>
            <p:ph type="dt" sz="half" idx="10"/>
          </p:nvPr>
        </p:nvSpPr>
        <p:spPr>
          <a:xfrm>
            <a:off x="35496" y="4899979"/>
            <a:ext cx="1008112" cy="184666"/>
          </a:xfrm>
        </p:spPr>
        <p:txBody>
          <a:bodyPr/>
          <a:lstStyle>
            <a:lvl1pPr>
              <a:defRPr sz="600"/>
            </a:lvl1pPr>
          </a:lstStyle>
          <a:p>
            <a:fld id="{38D255EF-DFB4-43B6-9DC3-3E0BC51D78EB}" type="datetime1">
              <a:rPr lang="fr-FR" smtClean="0"/>
              <a:pPr/>
              <a:t>26/04/19</a:t>
            </a:fld>
            <a:endParaRPr lang="fr-FR" dirty="0"/>
          </a:p>
        </p:txBody>
      </p:sp>
    </p:spTree>
    <p:extLst>
      <p:ext uri="{BB962C8B-B14F-4D97-AF65-F5344CB8AC3E}">
        <p14:creationId xmlns:p14="http://schemas.microsoft.com/office/powerpoint/2010/main" val="18491631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a:xfrm>
            <a:off x="638200" y="4869203"/>
            <a:ext cx="2133600" cy="246221"/>
          </a:xfrm>
          <a:prstGeom prst="rect">
            <a:avLst/>
          </a:prstGeom>
        </p:spPr>
        <p:txBody>
          <a:bodyPr/>
          <a:lstStyle/>
          <a:p>
            <a:fld id="{8ECEFBA9-B0E4-4844-8147-2D746D0AD424}" type="datetime1">
              <a:rPr lang="fr-FR" smtClean="0"/>
              <a:t>26/04/19</a:t>
            </a:fld>
            <a:endParaRPr lang="fr-FR" dirty="0"/>
          </a:p>
        </p:txBody>
      </p:sp>
      <p:sp>
        <p:nvSpPr>
          <p:cNvPr id="4" name="Espace réservé du pied de page 3"/>
          <p:cNvSpPr>
            <a:spLocks noGrp="1"/>
          </p:cNvSpPr>
          <p:nvPr>
            <p:ph type="ftr" sz="quarter" idx="11"/>
          </p:nvPr>
        </p:nvSpPr>
        <p:spPr/>
        <p:txBody>
          <a:bodyPr/>
          <a:lstStyle/>
          <a:p>
            <a:r>
              <a:rPr lang="fr-FR" dirty="0"/>
              <a:t>SPIE, l’ambition partagée</a:t>
            </a:r>
          </a:p>
        </p:txBody>
      </p:sp>
      <p:sp>
        <p:nvSpPr>
          <p:cNvPr id="5" name="Espace réservé du numéro de diapositive 4"/>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227739003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0344" y="531750"/>
            <a:ext cx="8229600" cy="365814"/>
          </a:xfrm>
          <a:prstGeom prst="rect">
            <a:avLst/>
          </a:prstGeom>
        </p:spPr>
        <p:txBody>
          <a:bodyPr/>
          <a:lstStyle/>
          <a:p>
            <a:r>
              <a:rPr lang="fr-FR" dirty="0"/>
              <a:t>Cliquez et modifiez le style du titre</a:t>
            </a:r>
          </a:p>
        </p:txBody>
      </p:sp>
      <p:sp>
        <p:nvSpPr>
          <p:cNvPr id="4" name="Espace réservé du pied de page 3"/>
          <p:cNvSpPr>
            <a:spLocks noGrp="1"/>
          </p:cNvSpPr>
          <p:nvPr>
            <p:ph type="ftr" sz="quarter" idx="11"/>
          </p:nvPr>
        </p:nvSpPr>
        <p:spPr/>
        <p:txBody>
          <a:bodyPr/>
          <a:lstStyle/>
          <a:p>
            <a:r>
              <a:rPr lang="fr-FR" dirty="0"/>
              <a:t>SPIE, l’ambition partagée</a:t>
            </a:r>
          </a:p>
        </p:txBody>
      </p:sp>
      <p:sp>
        <p:nvSpPr>
          <p:cNvPr id="5" name="Espace réservé du numéro de diapositive 4"/>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
        <p:nvSpPr>
          <p:cNvPr id="6" name="Rectangle 5"/>
          <p:cNvSpPr/>
          <p:nvPr userDrawn="1"/>
        </p:nvSpPr>
        <p:spPr>
          <a:xfrm>
            <a:off x="155999" y="4876006"/>
            <a:ext cx="1247649"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Espace réservé de la date 2"/>
          <p:cNvSpPr>
            <a:spLocks noGrp="1"/>
          </p:cNvSpPr>
          <p:nvPr>
            <p:ph type="dt" sz="half" idx="10"/>
          </p:nvPr>
        </p:nvSpPr>
        <p:spPr>
          <a:xfrm>
            <a:off x="35496" y="4892285"/>
            <a:ext cx="864096" cy="200055"/>
          </a:xfrm>
        </p:spPr>
        <p:txBody>
          <a:bodyPr/>
          <a:lstStyle>
            <a:lvl1pPr>
              <a:defRPr sz="700"/>
            </a:lvl1pPr>
          </a:lstStyle>
          <a:p>
            <a:fld id="{7F5AFD44-3106-498A-8A03-2CBF6F5455FE}" type="datetime1">
              <a:rPr lang="fr-FR" smtClean="0"/>
              <a:pPr/>
              <a:t>26/04/19</a:t>
            </a:fld>
            <a:endParaRPr lang="fr-FR" dirty="0"/>
          </a:p>
        </p:txBody>
      </p:sp>
    </p:spTree>
    <p:extLst>
      <p:ext uri="{BB962C8B-B14F-4D97-AF65-F5344CB8AC3E}">
        <p14:creationId xmlns:p14="http://schemas.microsoft.com/office/powerpoint/2010/main" val="2802656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0344" y="531750"/>
            <a:ext cx="8229600" cy="365814"/>
          </a:xfrm>
          <a:prstGeom prst="rect">
            <a:avLst/>
          </a:prstGeom>
        </p:spPr>
        <p:txBody>
          <a:bodyPr/>
          <a:lstStyle/>
          <a:p>
            <a:r>
              <a:rPr lang="fr-FR" dirty="0"/>
              <a:t>Cliquez et modifiez le style du titre</a:t>
            </a:r>
          </a:p>
        </p:txBody>
      </p:sp>
      <p:sp>
        <p:nvSpPr>
          <p:cNvPr id="3" name="Espace réservé du contenu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065714C4-0526-445B-9EBC-5BBBB0BA57C3}" type="datetime1">
              <a:rPr lang="fr-FR" smtClean="0"/>
              <a:t>26/04/19</a:t>
            </a:fld>
            <a:endParaRPr lang="fr-FR" dirty="0"/>
          </a:p>
        </p:txBody>
      </p:sp>
      <p:sp>
        <p:nvSpPr>
          <p:cNvPr id="6" name="Espace réservé du pied de page 5"/>
          <p:cNvSpPr>
            <a:spLocks noGrp="1"/>
          </p:cNvSpPr>
          <p:nvPr>
            <p:ph type="ftr" sz="quarter" idx="11"/>
          </p:nvPr>
        </p:nvSpPr>
        <p:spPr/>
        <p:txBody>
          <a:bodyPr/>
          <a:lstStyle/>
          <a:p>
            <a:r>
              <a:rPr lang="fr-FR" dirty="0"/>
              <a:t>SPIE, l’ambition partagée</a:t>
            </a:r>
          </a:p>
        </p:txBody>
      </p:sp>
      <p:sp>
        <p:nvSpPr>
          <p:cNvPr id="7" name="Espace réservé du numéro de diapositive 6"/>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3093684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1BC4E39A-66DD-4386-8C87-2F1E3760F133}" type="datetime1">
              <a:rPr lang="fr-FR" smtClean="0"/>
              <a:t>26/04/19</a:t>
            </a:fld>
            <a:endParaRPr lang="fr-FR" dirty="0"/>
          </a:p>
        </p:txBody>
      </p:sp>
      <p:sp>
        <p:nvSpPr>
          <p:cNvPr id="6" name="Espace réservé du pied de page 5"/>
          <p:cNvSpPr>
            <a:spLocks noGrp="1"/>
          </p:cNvSpPr>
          <p:nvPr>
            <p:ph type="ftr" sz="quarter" idx="11"/>
          </p:nvPr>
        </p:nvSpPr>
        <p:spPr/>
        <p:txBody>
          <a:bodyPr/>
          <a:lstStyle/>
          <a:p>
            <a:r>
              <a:rPr lang="fr-FR" dirty="0"/>
              <a:t>SPIE, l’ambition partagée</a:t>
            </a:r>
          </a:p>
        </p:txBody>
      </p:sp>
      <p:sp>
        <p:nvSpPr>
          <p:cNvPr id="7" name="Espace réservé du numéro de diapositive 6"/>
          <p:cNvSpPr>
            <a:spLocks noGrp="1"/>
          </p:cNvSpPr>
          <p:nvPr>
            <p:ph type="sldNum" sz="quarter" idx="12"/>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fr-FR" dirty="0"/>
              <a:t>- </a:t>
            </a:r>
            <a:fld id="{A53FC0DE-AD23-493C-A55A-5CF677C62AEE}" type="slidenum">
              <a:rPr lang="fr-FR" smtClean="0"/>
              <a:pPr/>
              <a:t>‹N°›</a:t>
            </a:fld>
            <a:r>
              <a:rPr lang="fr-FR" dirty="0"/>
              <a:t> -</a:t>
            </a:r>
          </a:p>
        </p:txBody>
      </p:sp>
    </p:spTree>
    <p:extLst>
      <p:ext uri="{BB962C8B-B14F-4D97-AF65-F5344CB8AC3E}">
        <p14:creationId xmlns:p14="http://schemas.microsoft.com/office/powerpoint/2010/main" val="3810284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fr-FR" dirty="0"/>
              <a:t>SPIE, l’ambition partagée</a:t>
            </a:r>
          </a:p>
        </p:txBody>
      </p:sp>
      <p:sp>
        <p:nvSpPr>
          <p:cNvPr id="2" name="Rectangle 1"/>
          <p:cNvSpPr/>
          <p:nvPr userDrawn="1"/>
        </p:nvSpPr>
        <p:spPr>
          <a:xfrm>
            <a:off x="179512" y="4876006"/>
            <a:ext cx="1296144" cy="239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1201389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3" name="Imag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4250" y="26961"/>
            <a:ext cx="998248" cy="705413"/>
          </a:xfrm>
          <a:prstGeom prst="rect">
            <a:avLst/>
          </a:prstGeom>
        </p:spPr>
      </p:pic>
    </p:spTree>
    <p:extLst>
      <p:ext uri="{BB962C8B-B14F-4D97-AF65-F5344CB8AC3E}">
        <p14:creationId xmlns:p14="http://schemas.microsoft.com/office/powerpoint/2010/main" val="3500677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17"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13" Type="http://schemas.openxmlformats.org/officeDocument/2006/relationships/image" Target="../media/image5.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3.png"/><Relationship Id="rId5" Type="http://schemas.openxmlformats.org/officeDocument/2006/relationships/slideLayout" Target="../slideLayouts/slideLayout15.xml"/><Relationship Id="rId10" Type="http://schemas.openxmlformats.org/officeDocument/2006/relationships/image" Target="../media/image2.png"/><Relationship Id="rId4" Type="http://schemas.openxmlformats.org/officeDocument/2006/relationships/slideLayout" Target="../slideLayouts/slideLayout14.xml"/><Relationship Id="rId9" Type="http://schemas.openxmlformats.org/officeDocument/2006/relationships/image" Target="../media/image1.jpeg"/><Relationship Id="rId1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1.jpeg"/><Relationship Id="rId18" Type="http://schemas.openxmlformats.org/officeDocument/2006/relationships/image" Target="../media/image6.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17" Type="http://schemas.openxmlformats.org/officeDocument/2006/relationships/image" Target="../media/image5.png"/><Relationship Id="rId2" Type="http://schemas.openxmlformats.org/officeDocument/2006/relationships/slideLayout" Target="../slideLayouts/slideLayout19.xml"/><Relationship Id="rId16"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3.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1.xml"/><Relationship Id="rId7" Type="http://schemas.openxmlformats.org/officeDocument/2006/relationships/image" Target="../media/image2.png"/><Relationship Id="rId12" Type="http://schemas.openxmlformats.org/officeDocument/2006/relationships/image" Target="../media/image22.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4.xml"/><Relationship Id="rId11" Type="http://schemas.openxmlformats.org/officeDocument/2006/relationships/image" Target="../media/image6.png"/><Relationship Id="rId5" Type="http://schemas.openxmlformats.org/officeDocument/2006/relationships/slideLayout" Target="../slideLayouts/slideLayout33.xml"/><Relationship Id="rId10" Type="http://schemas.openxmlformats.org/officeDocument/2006/relationships/image" Target="../media/image5.png"/><Relationship Id="rId4" Type="http://schemas.openxmlformats.org/officeDocument/2006/relationships/slideLayout" Target="../slideLayouts/slideLayout32.xml"/><Relationship Id="rId9"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13" Type="http://schemas.openxmlformats.org/officeDocument/2006/relationships/image" Target="../media/image6.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5.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image" Target="../media/image4.png"/><Relationship Id="rId5" Type="http://schemas.openxmlformats.org/officeDocument/2006/relationships/slideLayout" Target="../slideLayouts/slideLayout38.xml"/><Relationship Id="rId10" Type="http://schemas.openxmlformats.org/officeDocument/2006/relationships/image" Target="../media/image3.png"/><Relationship Id="rId4" Type="http://schemas.openxmlformats.org/officeDocument/2006/relationships/slideLayout" Target="../slideLayouts/slideLayout37.xml"/><Relationship Id="rId9" Type="http://schemas.openxmlformats.org/officeDocument/2006/relationships/image" Target="../media/image2.png"/><Relationship Id="rId14" Type="http://schemas.openxmlformats.org/officeDocument/2006/relationships/image" Target="../media/image2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Espace réservé de la date 3"/>
          <p:cNvSpPr>
            <a:spLocks noGrp="1"/>
          </p:cNvSpPr>
          <p:nvPr>
            <p:ph type="dt" sz="half" idx="2"/>
          </p:nvPr>
        </p:nvSpPr>
        <p:spPr>
          <a:xfrm>
            <a:off x="638200" y="4869203"/>
            <a:ext cx="2133600" cy="246221"/>
          </a:xfrm>
          <a:prstGeom prst="rect">
            <a:avLst/>
          </a:prstGeom>
        </p:spPr>
        <p:txBody>
          <a:bodyPr vert="horz" lIns="91440" tIns="45720" rIns="91440" bIns="45720" rtlCol="0" anchor="ctr">
            <a:spAutoFit/>
          </a:bodyPr>
          <a:lstStyle>
            <a:lvl1pPr algn="ctr">
              <a:defRPr sz="1000">
                <a:solidFill>
                  <a:schemeClr val="tx1">
                    <a:tint val="75000"/>
                  </a:schemeClr>
                </a:solidFill>
                <a:latin typeface="Arial" pitchFamily="34" charset="0"/>
                <a:cs typeface="Arial" pitchFamily="34" charset="0"/>
              </a:defRPr>
            </a:lvl1pPr>
          </a:lstStyle>
          <a:p>
            <a:fld id="{699EC70C-09B9-4751-97EA-8D5D1E0C1162}" type="datetime1">
              <a:rPr lang="fr-FR" smtClean="0"/>
              <a:pPr/>
              <a:t>26/04/19</a:t>
            </a:fld>
            <a:endParaRPr lang="fr-FR" dirty="0"/>
          </a:p>
        </p:txBody>
      </p:sp>
      <p:sp>
        <p:nvSpPr>
          <p:cNvPr id="5" name="Espace réservé du pied de page 4"/>
          <p:cNvSpPr>
            <a:spLocks noGrp="1"/>
          </p:cNvSpPr>
          <p:nvPr>
            <p:ph type="ftr" sz="quarter" idx="3"/>
          </p:nvPr>
        </p:nvSpPr>
        <p:spPr>
          <a:xfrm>
            <a:off x="6093600" y="4838425"/>
            <a:ext cx="2895600" cy="276999"/>
          </a:xfrm>
          <a:prstGeom prst="rect">
            <a:avLst/>
          </a:prstGeom>
        </p:spPr>
        <p:txBody>
          <a:bodyPr vert="horz" lIns="91440" tIns="45720" rIns="91440" bIns="45720" rtlCol="0" anchor="ctr">
            <a:spAutoFit/>
          </a:bodyPr>
          <a:lstStyle>
            <a:lvl1pPr algn="r">
              <a:defRPr sz="1200">
                <a:solidFill>
                  <a:schemeClr val="tx1">
                    <a:tint val="75000"/>
                  </a:schemeClr>
                </a:solidFill>
                <a:latin typeface="Arial" pitchFamily="34" charset="0"/>
                <a:cs typeface="Arial" pitchFamily="34" charset="0"/>
              </a:defRPr>
            </a:lvl1pPr>
          </a:lstStyle>
          <a:p>
            <a:r>
              <a:rPr lang="fr-FR" dirty="0"/>
              <a:t>SPIE, l’ambition partagée</a:t>
            </a:r>
          </a:p>
        </p:txBody>
      </p:sp>
      <p:sp>
        <p:nvSpPr>
          <p:cNvPr id="6" name="Espace réservé du numéro de diapositive 5"/>
          <p:cNvSpPr>
            <a:spLocks noGrp="1"/>
          </p:cNvSpPr>
          <p:nvPr>
            <p:ph type="sldNum" sz="quarter" idx="4"/>
          </p:nvPr>
        </p:nvSpPr>
        <p:spPr>
          <a:xfrm>
            <a:off x="3505200" y="4869203"/>
            <a:ext cx="2133600" cy="246221"/>
          </a:xfrm>
          <a:prstGeom prst="rect">
            <a:avLst/>
          </a:prstGeom>
        </p:spPr>
        <p:txBody>
          <a:bodyPr vert="horz" lIns="91440" tIns="45720" rIns="91440" bIns="45720" rtlCol="0" anchor="ctr">
            <a:spAutoFit/>
          </a:bodyPr>
          <a:lstStyle>
            <a:lvl1pPr algn="ctr">
              <a:defRPr sz="1000">
                <a:solidFill>
                  <a:schemeClr val="tx1">
                    <a:tint val="75000"/>
                  </a:schemeClr>
                </a:solidFill>
                <a:latin typeface="Arial" pitchFamily="34" charset="0"/>
                <a:cs typeface="Arial" pitchFamily="34" charset="0"/>
              </a:defRPr>
            </a:lvl1pPr>
          </a:lstStyle>
          <a:p>
            <a:r>
              <a:rPr lang="fr-FR" dirty="0"/>
              <a:t>- </a:t>
            </a:r>
            <a:fld id="{A53FC0DE-AD23-493C-A55A-5CF677C62AEE}" type="slidenum">
              <a:rPr lang="fr-FR" smtClean="0"/>
              <a:pPr/>
              <a:t>‹N°›</a:t>
            </a:fld>
            <a:r>
              <a:rPr lang="fr-FR" dirty="0"/>
              <a:t> -</a:t>
            </a:r>
          </a:p>
        </p:txBody>
      </p:sp>
      <p:sp>
        <p:nvSpPr>
          <p:cNvPr id="105" name="Espace réservé du titre 1"/>
          <p:cNvSpPr>
            <a:spLocks noGrp="1"/>
          </p:cNvSpPr>
          <p:nvPr>
            <p:ph type="title"/>
          </p:nvPr>
        </p:nvSpPr>
        <p:spPr>
          <a:xfrm>
            <a:off x="340344" y="531750"/>
            <a:ext cx="8229600" cy="365814"/>
          </a:xfrm>
          <a:prstGeom prst="rect">
            <a:avLst/>
          </a:prstGeom>
        </p:spPr>
        <p:txBody>
          <a:bodyPr vert="horz" lIns="91440" tIns="45720" rIns="91440" bIns="45720" rtlCol="0" anchor="t">
            <a:normAutofit/>
          </a:bodyPr>
          <a:lstStyle/>
          <a:p>
            <a:r>
              <a:rPr lang="fr-FR" dirty="0"/>
              <a:t>Cliquez et modifiez le style du titre</a:t>
            </a:r>
          </a:p>
        </p:txBody>
      </p:sp>
      <p:sp>
        <p:nvSpPr>
          <p:cNvPr id="106" name="Espace réservé du texte 2"/>
          <p:cNvSpPr>
            <a:spLocks noGrp="1"/>
          </p:cNvSpPr>
          <p:nvPr>
            <p:ph type="body" idx="1"/>
          </p:nvPr>
        </p:nvSpPr>
        <p:spPr>
          <a:xfrm>
            <a:off x="457200" y="1059582"/>
            <a:ext cx="8229600" cy="3394472"/>
          </a:xfrm>
          <a:prstGeom prst="rect">
            <a:avLst/>
          </a:prstGeom>
        </p:spPr>
        <p:txBody>
          <a:bodyPr vert="horz" lIns="91440" tIns="45720" rIns="91440" bIns="45720" rtlCol="0">
            <a:normAutofit/>
          </a:bodyPr>
          <a:lstStyle/>
          <a:p>
            <a:pPr lvl="0"/>
            <a:r>
              <a:rPr lang="fr-FR" dirty="0"/>
              <a:t>Modifiez les styles du texte du masque</a:t>
            </a:r>
          </a:p>
          <a:p>
            <a:pPr marL="312738" lvl="1" indent="-139700"/>
            <a:r>
              <a:rPr lang="fr-FR" dirty="0"/>
              <a:t>Deuxième niveau</a:t>
            </a:r>
          </a:p>
          <a:p>
            <a:pPr marL="450850" lvl="2" indent="-127000">
              <a:tabLst>
                <a:tab pos="531813" algn="l"/>
              </a:tabLst>
            </a:pPr>
            <a:r>
              <a:rPr lang="fr-FR" dirty="0"/>
              <a:t>Troisième niveau</a:t>
            </a:r>
          </a:p>
          <a:p>
            <a:pPr marL="579438" lvl="3" indent="-128588"/>
            <a:r>
              <a:rPr lang="fr-FR" dirty="0"/>
              <a:t>Quatrième niveau</a:t>
            </a:r>
          </a:p>
          <a:p>
            <a:pPr marL="717550" lvl="4"/>
            <a:r>
              <a:rPr lang="fr-FR" dirty="0"/>
              <a:t>Cinquième niveau</a:t>
            </a:r>
          </a:p>
        </p:txBody>
      </p:sp>
      <p:grpSp>
        <p:nvGrpSpPr>
          <p:cNvPr id="18" name="Groupe 17"/>
          <p:cNvGrpSpPr/>
          <p:nvPr userDrawn="1"/>
        </p:nvGrpSpPr>
        <p:grpSpPr>
          <a:xfrm>
            <a:off x="197142" y="451266"/>
            <a:ext cx="7684678" cy="144000"/>
            <a:chOff x="199690" y="555181"/>
            <a:chExt cx="7684678" cy="144000"/>
          </a:xfrm>
        </p:grpSpPr>
        <p:cxnSp>
          <p:nvCxnSpPr>
            <p:cNvPr id="19" name="Connecteur droit 18"/>
            <p:cNvCxnSpPr/>
            <p:nvPr userDrawn="1"/>
          </p:nvCxnSpPr>
          <p:spPr>
            <a:xfrm>
              <a:off x="271533" y="624558"/>
              <a:ext cx="7612835" cy="2623"/>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20" name="Ellipse 19"/>
            <p:cNvSpPr>
              <a:spLocks noChangeAspect="1"/>
            </p:cNvSpPr>
            <p:nvPr userDrawn="1"/>
          </p:nvSpPr>
          <p:spPr>
            <a:xfrm>
              <a:off x="199690" y="555181"/>
              <a:ext cx="143686" cy="144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cxnSp>
        <p:nvCxnSpPr>
          <p:cNvPr id="21" name="Connecteur droit 20"/>
          <p:cNvCxnSpPr/>
          <p:nvPr userDrawn="1"/>
        </p:nvCxnSpPr>
        <p:spPr>
          <a:xfrm>
            <a:off x="398505" y="4660528"/>
            <a:ext cx="8498135"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114" descr="Logo_Spie"/>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auto">
          <a:xfrm>
            <a:off x="8036476" y="143379"/>
            <a:ext cx="868256" cy="378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e 22"/>
          <p:cNvGrpSpPr/>
          <p:nvPr userDrawn="1"/>
        </p:nvGrpSpPr>
        <p:grpSpPr>
          <a:xfrm>
            <a:off x="151646" y="4528016"/>
            <a:ext cx="1793394" cy="276641"/>
            <a:chOff x="136153" y="6219090"/>
            <a:chExt cx="1868708" cy="288258"/>
          </a:xfrm>
        </p:grpSpPr>
        <p:pic>
          <p:nvPicPr>
            <p:cNvPr id="24" name="Picture 4" descr="C:\Users\Vanina\Desktop\FREELANCE-2015\Constellaction-SPIE\SPIE_062016\data\PICTOS\FR\P-INT-N-02.png"/>
            <p:cNvPicPr>
              <a:picLocks noChangeAspect="1" noChangeArrowheads="1"/>
            </p:cNvPicPr>
            <p:nvPr userDrawn="1"/>
          </p:nvPicPr>
          <p:blipFill rotWithShape="1">
            <a:blip r:embed="rId13" cstate="screen">
              <a:extLst>
                <a:ext uri="{28A0092B-C50C-407E-A947-70E740481C1C}">
                  <a14:useLocalDpi xmlns:a14="http://schemas.microsoft.com/office/drawing/2010/main"/>
                </a:ext>
              </a:extLst>
            </a:blip>
            <a:srcRect/>
            <a:stretch/>
          </p:blipFill>
          <p:spPr bwMode="auto">
            <a:xfrm>
              <a:off x="526217" y="6219090"/>
              <a:ext cx="320492" cy="286587"/>
            </a:xfrm>
            <a:prstGeom prst="ellipse">
              <a:avLst/>
            </a:prstGeom>
            <a:noFill/>
            <a:extLst>
              <a:ext uri="{909E8E84-426E-40DD-AFC4-6F175D3DCCD1}">
                <a14:hiddenFill xmlns:a14="http://schemas.microsoft.com/office/drawing/2010/main">
                  <a:solidFill>
                    <a:srgbClr val="FFFFFF"/>
                  </a:solidFill>
                </a14:hiddenFill>
              </a:ext>
            </a:extLst>
          </p:spPr>
        </p:pic>
        <p:pic>
          <p:nvPicPr>
            <p:cNvPr id="25" name="Picture 5" descr="C:\Users\Vanina\Desktop\FREELANCE-2015\Constellaction-SPIE\SPIE_062016\data\PICTOS\FR\P-COM-N-02.png"/>
            <p:cNvPicPr>
              <a:picLocks noChangeAspect="1" noChangeArrowheads="1"/>
            </p:cNvPicPr>
            <p:nvPr userDrawn="1"/>
          </p:nvPicPr>
          <p:blipFill rotWithShape="1">
            <a:blip r:embed="rId14" cstate="screen">
              <a:extLst>
                <a:ext uri="{28A0092B-C50C-407E-A947-70E740481C1C}">
                  <a14:useLocalDpi xmlns:a14="http://schemas.microsoft.com/office/drawing/2010/main"/>
                </a:ext>
              </a:extLst>
            </a:blip>
            <a:srcRect/>
            <a:stretch/>
          </p:blipFill>
          <p:spPr bwMode="auto">
            <a:xfrm>
              <a:off x="904416" y="6219090"/>
              <a:ext cx="331190" cy="287771"/>
            </a:xfrm>
            <a:prstGeom prst="ellipse">
              <a:avLst/>
            </a:prstGeom>
            <a:noFill/>
            <a:extLst>
              <a:ext uri="{909E8E84-426E-40DD-AFC4-6F175D3DCCD1}">
                <a14:hiddenFill xmlns:a14="http://schemas.microsoft.com/office/drawing/2010/main">
                  <a:solidFill>
                    <a:srgbClr val="FFFFFF"/>
                  </a:solidFill>
                </a14:hiddenFill>
              </a:ext>
            </a:extLst>
          </p:spPr>
        </p:pic>
        <p:pic>
          <p:nvPicPr>
            <p:cNvPr id="26" name="Picture 6" descr="C:\Users\Vanina\Desktop\FREELANCE-2015\Constellaction-SPIE\SPIE_062016\data\PICTOS\FR\P-DAT-N-02.png"/>
            <p:cNvPicPr>
              <a:picLocks noChangeAspect="1" noChangeArrowheads="1"/>
            </p:cNvPicPr>
            <p:nvPr userDrawn="1"/>
          </p:nvPicPr>
          <p:blipFill rotWithShape="1">
            <a:blip r:embed="rId15" cstate="screen">
              <a:extLst>
                <a:ext uri="{28A0092B-C50C-407E-A947-70E740481C1C}">
                  <a14:useLocalDpi xmlns:a14="http://schemas.microsoft.com/office/drawing/2010/main"/>
                </a:ext>
              </a:extLst>
            </a:blip>
            <a:srcRect/>
            <a:stretch/>
          </p:blipFill>
          <p:spPr bwMode="auto">
            <a:xfrm>
              <a:off x="1709760" y="6219090"/>
              <a:ext cx="295101" cy="287771"/>
            </a:xfrm>
            <a:prstGeom prst="ellipse">
              <a:avLst/>
            </a:prstGeom>
            <a:noFill/>
            <a:extLst>
              <a:ext uri="{909E8E84-426E-40DD-AFC4-6F175D3DCCD1}">
                <a14:hiddenFill xmlns:a14="http://schemas.microsoft.com/office/drawing/2010/main">
                  <a:solidFill>
                    <a:srgbClr val="FFFFFF"/>
                  </a:solidFill>
                </a14:hiddenFill>
              </a:ext>
            </a:extLst>
          </p:spPr>
        </p:pic>
        <p:pic>
          <p:nvPicPr>
            <p:cNvPr id="27" name="Picture 7" descr="C:\Users\Vanina\Desktop\FREELANCE-2015\Constellaction-SPIE\SPIE_062016\data\PICTOS\FR\P-ENV-N-02.png"/>
            <p:cNvPicPr>
              <a:picLocks noChangeAspect="1" noChangeArrowheads="1"/>
            </p:cNvPicPr>
            <p:nvPr userDrawn="1"/>
          </p:nvPicPr>
          <p:blipFill rotWithShape="1">
            <a:blip r:embed="rId16" cstate="screen">
              <a:extLst>
                <a:ext uri="{28A0092B-C50C-407E-A947-70E740481C1C}">
                  <a14:useLocalDpi xmlns:a14="http://schemas.microsoft.com/office/drawing/2010/main"/>
                </a:ext>
              </a:extLst>
            </a:blip>
            <a:srcRect/>
            <a:stretch/>
          </p:blipFill>
          <p:spPr bwMode="auto">
            <a:xfrm>
              <a:off x="136153" y="6219090"/>
              <a:ext cx="332357" cy="287771"/>
            </a:xfrm>
            <a:prstGeom prst="ellipse">
              <a:avLst/>
            </a:prstGeom>
            <a:noFill/>
            <a:extLst>
              <a:ext uri="{909E8E84-426E-40DD-AFC4-6F175D3DCCD1}">
                <a14:hiddenFill xmlns:a14="http://schemas.microsoft.com/office/drawing/2010/main">
                  <a:solidFill>
                    <a:srgbClr val="FFFFFF"/>
                  </a:solidFill>
                </a14:hiddenFill>
              </a:ext>
            </a:extLst>
          </p:spPr>
        </p:pic>
        <p:pic>
          <p:nvPicPr>
            <p:cNvPr id="28" name="Picture 8" descr="C:\Users\Vanina\Desktop\FREELANCE-2015\Constellaction-SPIE\SPIE_062016\data\PICTOS\FR\P-INF-N-02.png"/>
            <p:cNvPicPr>
              <a:picLocks noChangeAspect="1" noChangeArrowheads="1"/>
            </p:cNvPicPr>
            <p:nvPr userDrawn="1"/>
          </p:nvPicPr>
          <p:blipFill rotWithShape="1">
            <a:blip r:embed="rId17" cstate="screen">
              <a:extLst>
                <a:ext uri="{28A0092B-C50C-407E-A947-70E740481C1C}">
                  <a14:useLocalDpi xmlns:a14="http://schemas.microsoft.com/office/drawing/2010/main"/>
                </a:ext>
              </a:extLst>
            </a:blip>
            <a:srcRect/>
            <a:stretch/>
          </p:blipFill>
          <p:spPr bwMode="auto">
            <a:xfrm>
              <a:off x="1293313" y="6219090"/>
              <a:ext cx="358740" cy="288258"/>
            </a:xfrm>
            <a:prstGeom prst="ellipse">
              <a:avLst/>
            </a:prstGeom>
            <a:noFill/>
            <a:extLst>
              <a:ext uri="{909E8E84-426E-40DD-AFC4-6F175D3DCCD1}">
                <a14:hiddenFill xmlns:a14="http://schemas.microsoft.com/office/drawing/2010/main">
                  <a:solidFill>
                    <a:srgbClr val="FFFFFF"/>
                  </a:solidFill>
                </a14:hiddenFill>
              </a:ext>
            </a:extLst>
          </p:spPr>
        </p:pic>
      </p:grpSp>
      <p:sp>
        <p:nvSpPr>
          <p:cNvPr id="29" name="Rectangle 28"/>
          <p:cNvSpPr/>
          <p:nvPr userDrawn="1"/>
        </p:nvSpPr>
        <p:spPr>
          <a:xfrm>
            <a:off x="92697" y="4868691"/>
            <a:ext cx="1394934" cy="246221"/>
          </a:xfrm>
          <a:prstGeom prst="rect">
            <a:avLst/>
          </a:prstGeom>
        </p:spPr>
        <p:txBody>
          <a:bodyPr wrap="none">
            <a:spAutoFit/>
          </a:bodyPr>
          <a:lstStyle/>
          <a:p>
            <a:r>
              <a:rPr lang="fr-FR" sz="1000" b="1" dirty="0">
                <a:solidFill>
                  <a:srgbClr val="7F7F7F"/>
                </a:solidFill>
                <a:latin typeface="Arial" panose="020B0604020202020204" pitchFamily="34" charset="0"/>
                <a:cs typeface="Arial" panose="020B0604020202020204" pitchFamily="34" charset="0"/>
              </a:rPr>
              <a:t>SPIE Infoservices</a:t>
            </a:r>
            <a:r>
              <a:rPr lang="fr-FR" sz="1000" b="1" baseline="0" dirty="0">
                <a:solidFill>
                  <a:srgbClr val="7F7F7F"/>
                </a:solidFill>
                <a:latin typeface="Arial" panose="020B0604020202020204" pitchFamily="34" charset="0"/>
                <a:cs typeface="Arial" panose="020B0604020202020204" pitchFamily="34" charset="0"/>
              </a:rPr>
              <a:t> </a:t>
            </a:r>
            <a:r>
              <a:rPr lang="fr-FR" sz="1000" dirty="0">
                <a:solidFill>
                  <a:srgbClr val="7F7F7F"/>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977379792"/>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94" r:id="rId3"/>
    <p:sldLayoutId id="2147483650" r:id="rId4"/>
    <p:sldLayoutId id="2147483654" r:id="rId5"/>
    <p:sldLayoutId id="2147483652" r:id="rId6"/>
    <p:sldLayoutId id="2147483657" r:id="rId7"/>
    <p:sldLayoutId id="2147483658" r:id="rId8"/>
    <p:sldLayoutId id="2147483695" r:id="rId9"/>
    <p:sldLayoutId id="2147483710" r:id="rId10"/>
  </p:sldLayoutIdLst>
  <p:hf hdr="0"/>
  <p:txStyles>
    <p:titleStyle>
      <a:lvl1pPr algn="l" defTabSz="914400" rtl="0" eaLnBrk="1" latinLnBrk="0" hangingPunct="1">
        <a:spcBef>
          <a:spcPct val="0"/>
        </a:spcBef>
        <a:buNone/>
        <a:defRPr lang="fr-FR" sz="2400" b="1" kern="1200" dirty="0">
          <a:solidFill>
            <a:srgbClr val="182D67"/>
          </a:solidFill>
          <a:latin typeface="Arial" pitchFamily="34" charset="0"/>
          <a:ea typeface="ＭＳ Ｐゴシック" charset="0"/>
          <a:cs typeface="Arial" pitchFamily="34" charset="0"/>
        </a:defRPr>
      </a:lvl1pPr>
    </p:titleStyle>
    <p:bodyStyle>
      <a:lvl1pPr marL="173038" indent="-173038" algn="l" defTabSz="914400" rtl="0" eaLnBrk="1" latinLnBrk="0" hangingPunct="1">
        <a:spcBef>
          <a:spcPct val="20000"/>
        </a:spcBef>
        <a:buFont typeface="Arial" pitchFamily="34" charset="0"/>
        <a:buChar char="•"/>
        <a:tabLst/>
        <a:defRPr sz="2000" kern="1200">
          <a:solidFill>
            <a:schemeClr val="accent1"/>
          </a:solidFill>
          <a:latin typeface="Arial" pitchFamily="34" charset="0"/>
          <a:ea typeface="+mn-ea"/>
          <a:cs typeface="Arial" pitchFamily="34" charset="0"/>
        </a:defRPr>
      </a:lvl1pPr>
      <a:lvl2pPr marL="312738" indent="-139700" algn="l" defTabSz="914400" rtl="0" eaLnBrk="1" latinLnBrk="0" hangingPunct="1">
        <a:spcBef>
          <a:spcPct val="20000"/>
        </a:spcBef>
        <a:buFont typeface="Arial" pitchFamily="34" charset="0"/>
        <a:buChar char="•"/>
        <a:defRPr sz="1600" kern="1200">
          <a:solidFill>
            <a:schemeClr val="tx2"/>
          </a:solidFill>
          <a:latin typeface="Arial" pitchFamily="34" charset="0"/>
          <a:ea typeface="+mn-ea"/>
          <a:cs typeface="Arial" pitchFamily="34" charset="0"/>
        </a:defRPr>
      </a:lvl2pPr>
      <a:lvl3pPr marL="450850" indent="-127000" algn="l" defTabSz="914400" rtl="0" eaLnBrk="1" latinLnBrk="0" hangingPunct="1">
        <a:spcBef>
          <a:spcPct val="20000"/>
        </a:spcBef>
        <a:buFont typeface="Arial" pitchFamily="34" charset="0"/>
        <a:buChar char="•"/>
        <a:tabLst>
          <a:tab pos="531813" algn="l"/>
        </a:tabLst>
        <a:defRPr sz="1400" kern="1200">
          <a:solidFill>
            <a:srgbClr val="7F7F7F"/>
          </a:solidFill>
          <a:latin typeface="Arial" pitchFamily="34" charset="0"/>
          <a:ea typeface="+mn-ea"/>
          <a:cs typeface="Arial" pitchFamily="34" charset="0"/>
        </a:defRPr>
      </a:lvl3pPr>
      <a:lvl4pPr marL="579438" indent="-128588" algn="l" defTabSz="914400" rtl="0" eaLnBrk="1" latinLnBrk="0" hangingPunct="1">
        <a:spcBef>
          <a:spcPct val="20000"/>
        </a:spcBef>
        <a:buFont typeface="Arial" pitchFamily="34" charset="0"/>
        <a:buChar char="•"/>
        <a:defRPr sz="1200" kern="1200">
          <a:solidFill>
            <a:srgbClr val="0C1031"/>
          </a:solidFill>
          <a:latin typeface="Arial" pitchFamily="34" charset="0"/>
          <a:ea typeface="+mn-ea"/>
          <a:cs typeface="Arial" pitchFamily="34" charset="0"/>
        </a:defRPr>
      </a:lvl4pPr>
      <a:lvl5pPr marL="717550" indent="-138113" algn="l" defTabSz="914400" rtl="0" eaLnBrk="1" latinLnBrk="0" hangingPunct="1">
        <a:spcBef>
          <a:spcPct val="20000"/>
        </a:spcBef>
        <a:buFont typeface="Arial" pitchFamily="34" charset="0"/>
        <a:buChar char="•"/>
        <a:defRPr sz="1100" kern="120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174" userDrawn="1">
          <p15:clr>
            <a:srgbClr val="F26B43"/>
          </p15:clr>
        </p15:guide>
        <p15:guide id="2" pos="11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0344" y="531750"/>
            <a:ext cx="8229600" cy="365814"/>
          </a:xfrm>
          <a:prstGeom prst="rect">
            <a:avLst/>
          </a:prstGeom>
        </p:spPr>
        <p:txBody>
          <a:bodyPr vert="horz" lIns="91440" tIns="45720" rIns="91440" bIns="45720" rtlCol="0" anchor="t">
            <a:normAutofit/>
          </a:bodyPr>
          <a:lstStyle/>
          <a:p>
            <a:r>
              <a:rPr lang="fr-FR" dirty="0"/>
              <a:t>Cliquez et modifiez le style du titre</a:t>
            </a:r>
          </a:p>
        </p:txBody>
      </p:sp>
      <p:sp>
        <p:nvSpPr>
          <p:cNvPr id="3" name="Espace réservé du texte 2"/>
          <p:cNvSpPr>
            <a:spLocks noGrp="1"/>
          </p:cNvSpPr>
          <p:nvPr>
            <p:ph type="body" idx="1"/>
          </p:nvPr>
        </p:nvSpPr>
        <p:spPr>
          <a:xfrm>
            <a:off x="457200" y="1059582"/>
            <a:ext cx="8229600" cy="3394472"/>
          </a:xfrm>
          <a:prstGeom prst="rect">
            <a:avLst/>
          </a:prstGeom>
        </p:spPr>
        <p:txBody>
          <a:bodyPr vert="horz" lIns="91440" tIns="45720" rIns="91440" bIns="45720" rtlCol="0">
            <a:normAutofit/>
          </a:bodyPr>
          <a:lstStyle/>
          <a:p>
            <a:pPr lvl="0"/>
            <a:r>
              <a:rPr lang="fr-FR" dirty="0"/>
              <a:t>Modifiez les styles du texte du masque</a:t>
            </a:r>
          </a:p>
          <a:p>
            <a:pPr marL="312738" lvl="1" indent="-139700"/>
            <a:r>
              <a:rPr lang="fr-FR" dirty="0"/>
              <a:t>Deuxième niveau</a:t>
            </a:r>
          </a:p>
          <a:p>
            <a:pPr marL="450850" lvl="2" indent="-127000">
              <a:tabLst>
                <a:tab pos="531813" algn="l"/>
              </a:tabLst>
            </a:pPr>
            <a:r>
              <a:rPr lang="fr-FR" dirty="0"/>
              <a:t>Troisième niveau</a:t>
            </a:r>
          </a:p>
          <a:p>
            <a:pPr marL="579438" lvl="3" indent="-128588"/>
            <a:r>
              <a:rPr lang="fr-FR" dirty="0"/>
              <a:t>Quatrième niveau</a:t>
            </a:r>
          </a:p>
          <a:p>
            <a:pPr marL="717550" lvl="4"/>
            <a:r>
              <a:rPr lang="fr-FR" dirty="0"/>
              <a:t>Cinquième niveau</a:t>
            </a:r>
          </a:p>
        </p:txBody>
      </p:sp>
      <p:sp>
        <p:nvSpPr>
          <p:cNvPr id="4" name="Espace réservé de la date 3"/>
          <p:cNvSpPr>
            <a:spLocks noGrp="1"/>
          </p:cNvSpPr>
          <p:nvPr>
            <p:ph type="dt" sz="half" idx="2"/>
          </p:nvPr>
        </p:nvSpPr>
        <p:spPr>
          <a:xfrm>
            <a:off x="638200" y="4869203"/>
            <a:ext cx="2133600" cy="246221"/>
          </a:xfrm>
          <a:prstGeom prst="rect">
            <a:avLst/>
          </a:prstGeom>
        </p:spPr>
        <p:txBody>
          <a:bodyPr vert="horz" lIns="91440" tIns="45720" rIns="91440" bIns="45720" rtlCol="0" anchor="ctr">
            <a:spAutoFit/>
          </a:bodyPr>
          <a:lstStyle>
            <a:lvl1pPr algn="ctr">
              <a:defRPr sz="1000">
                <a:solidFill>
                  <a:schemeClr val="tx1">
                    <a:tint val="75000"/>
                  </a:schemeClr>
                </a:solidFill>
                <a:latin typeface="Arial" pitchFamily="34" charset="0"/>
                <a:cs typeface="Arial" pitchFamily="34" charset="0"/>
              </a:defRPr>
            </a:lvl1pPr>
          </a:lstStyle>
          <a:p>
            <a:fld id="{F0DE4BC4-AF26-4B69-A059-3C102919380F}" type="datetime1">
              <a:rPr lang="fr-FR" smtClean="0"/>
              <a:pPr/>
              <a:t>26/04/19</a:t>
            </a:fld>
            <a:endParaRPr lang="fr-FR" dirty="0"/>
          </a:p>
        </p:txBody>
      </p:sp>
      <p:sp>
        <p:nvSpPr>
          <p:cNvPr id="5" name="Espace réservé du pied de page 4"/>
          <p:cNvSpPr>
            <a:spLocks noGrp="1"/>
          </p:cNvSpPr>
          <p:nvPr>
            <p:ph type="ftr" sz="quarter" idx="3"/>
          </p:nvPr>
        </p:nvSpPr>
        <p:spPr>
          <a:xfrm>
            <a:off x="6094396" y="4838425"/>
            <a:ext cx="2895600" cy="276999"/>
          </a:xfrm>
          <a:prstGeom prst="rect">
            <a:avLst/>
          </a:prstGeom>
        </p:spPr>
        <p:txBody>
          <a:bodyPr vert="horz" lIns="91440" tIns="45720" rIns="91440" bIns="45720" rtlCol="0" anchor="ctr">
            <a:spAutoFit/>
          </a:bodyPr>
          <a:lstStyle>
            <a:lvl1pPr algn="r">
              <a:defRPr sz="1200">
                <a:solidFill>
                  <a:schemeClr val="tx1">
                    <a:tint val="75000"/>
                  </a:schemeClr>
                </a:solidFill>
                <a:latin typeface="Arial" pitchFamily="34" charset="0"/>
                <a:cs typeface="Arial" pitchFamily="34" charset="0"/>
              </a:defRPr>
            </a:lvl1pPr>
          </a:lstStyle>
          <a:p>
            <a:r>
              <a:rPr lang="fr-FR" dirty="0"/>
              <a:t>SPIE, l’ambition partagée</a:t>
            </a:r>
          </a:p>
        </p:txBody>
      </p:sp>
      <p:sp>
        <p:nvSpPr>
          <p:cNvPr id="6" name="Espace réservé du numéro de diapositive 5"/>
          <p:cNvSpPr>
            <a:spLocks noGrp="1"/>
          </p:cNvSpPr>
          <p:nvPr>
            <p:ph type="sldNum" sz="quarter" idx="4"/>
          </p:nvPr>
        </p:nvSpPr>
        <p:spPr>
          <a:xfrm>
            <a:off x="3505200" y="4869203"/>
            <a:ext cx="2133600" cy="246221"/>
          </a:xfrm>
          <a:prstGeom prst="rect">
            <a:avLst/>
          </a:prstGeom>
        </p:spPr>
        <p:txBody>
          <a:bodyPr vert="horz" lIns="91440" tIns="45720" rIns="91440" bIns="45720" rtlCol="0" anchor="ctr">
            <a:spAutoFit/>
          </a:bodyPr>
          <a:lstStyle>
            <a:lvl1pPr marL="0" marR="0" indent="0" algn="ctr" defTabSz="914400" rtl="0" eaLnBrk="1" fontAlgn="auto" latinLnBrk="0" hangingPunct="1">
              <a:lnSpc>
                <a:spcPct val="100000"/>
              </a:lnSpc>
              <a:spcBef>
                <a:spcPts val="0"/>
              </a:spcBef>
              <a:spcAft>
                <a:spcPts val="0"/>
              </a:spcAft>
              <a:buClrTx/>
              <a:buSzTx/>
              <a:buFontTx/>
              <a:buNone/>
              <a:tabLst/>
              <a:defRPr sz="1000">
                <a:solidFill>
                  <a:schemeClr val="tx1">
                    <a:tint val="75000"/>
                  </a:schemeClr>
                </a:solidFill>
                <a:latin typeface="Arial" pitchFamily="34" charset="0"/>
                <a:cs typeface="Arial" pitchFamily="34" charset="0"/>
              </a:defRPr>
            </a:lvl1pPr>
          </a:lstStyle>
          <a:p>
            <a:r>
              <a:rPr lang="fr-FR" dirty="0"/>
              <a:t>- </a:t>
            </a:r>
            <a:fld id="{A53FC0DE-AD23-493C-A55A-5CF677C62AEE}" type="slidenum">
              <a:rPr lang="fr-FR" smtClean="0"/>
              <a:pPr/>
              <a:t>‹N°›</a:t>
            </a:fld>
            <a:r>
              <a:rPr lang="fr-FR" dirty="0"/>
              <a:t> -</a:t>
            </a:r>
          </a:p>
        </p:txBody>
      </p:sp>
      <p:cxnSp>
        <p:nvCxnSpPr>
          <p:cNvPr id="21" name="Connecteur droit 20"/>
          <p:cNvCxnSpPr/>
          <p:nvPr userDrawn="1"/>
        </p:nvCxnSpPr>
        <p:spPr>
          <a:xfrm>
            <a:off x="398505" y="4660528"/>
            <a:ext cx="8498135"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114" descr="Logo_Spie"/>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8036476" y="143379"/>
            <a:ext cx="868256" cy="378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Groupe 28"/>
          <p:cNvGrpSpPr/>
          <p:nvPr userDrawn="1"/>
        </p:nvGrpSpPr>
        <p:grpSpPr>
          <a:xfrm>
            <a:off x="197142" y="451266"/>
            <a:ext cx="7684678" cy="144000"/>
            <a:chOff x="199690" y="555181"/>
            <a:chExt cx="7684678" cy="144000"/>
          </a:xfrm>
        </p:grpSpPr>
        <p:cxnSp>
          <p:nvCxnSpPr>
            <p:cNvPr id="30" name="Connecteur droit 29"/>
            <p:cNvCxnSpPr/>
            <p:nvPr userDrawn="1"/>
          </p:nvCxnSpPr>
          <p:spPr>
            <a:xfrm>
              <a:off x="271533" y="624558"/>
              <a:ext cx="7612835" cy="2623"/>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1" name="Ellipse 30"/>
            <p:cNvSpPr>
              <a:spLocks noChangeAspect="1"/>
            </p:cNvSpPr>
            <p:nvPr userDrawn="1"/>
          </p:nvSpPr>
          <p:spPr>
            <a:xfrm>
              <a:off x="199690" y="555181"/>
              <a:ext cx="143686" cy="144000"/>
            </a:xfrm>
            <a:prstGeom prst="ellipse">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grpSp>
        <p:nvGrpSpPr>
          <p:cNvPr id="32" name="Groupe 31"/>
          <p:cNvGrpSpPr/>
          <p:nvPr userDrawn="1"/>
        </p:nvGrpSpPr>
        <p:grpSpPr>
          <a:xfrm>
            <a:off x="151646" y="4528016"/>
            <a:ext cx="1793394" cy="276641"/>
            <a:chOff x="136153" y="6219090"/>
            <a:chExt cx="1868708" cy="288258"/>
          </a:xfrm>
        </p:grpSpPr>
        <p:pic>
          <p:nvPicPr>
            <p:cNvPr id="33" name="Picture 4" descr="C:\Users\Vanina\Desktop\FREELANCE-2015\Constellaction-SPIE\SPIE_062016\data\PICTOS\FR\P-INT-N-02.png"/>
            <p:cNvPicPr>
              <a:picLocks noChangeAspect="1" noChangeArrowheads="1"/>
            </p:cNvPicPr>
            <p:nvPr userDrawn="1"/>
          </p:nvPicPr>
          <p:blipFill rotWithShape="1">
            <a:blip r:embed="rId10" cstate="screen">
              <a:extLst>
                <a:ext uri="{28A0092B-C50C-407E-A947-70E740481C1C}">
                  <a14:useLocalDpi xmlns:a14="http://schemas.microsoft.com/office/drawing/2010/main"/>
                </a:ext>
              </a:extLst>
            </a:blip>
            <a:srcRect/>
            <a:stretch/>
          </p:blipFill>
          <p:spPr bwMode="auto">
            <a:xfrm>
              <a:off x="526217" y="6219090"/>
              <a:ext cx="320492" cy="286587"/>
            </a:xfrm>
            <a:prstGeom prst="ellipse">
              <a:avLst/>
            </a:prstGeom>
            <a:noFill/>
            <a:extLst>
              <a:ext uri="{909E8E84-426E-40DD-AFC4-6F175D3DCCD1}">
                <a14:hiddenFill xmlns:a14="http://schemas.microsoft.com/office/drawing/2010/main">
                  <a:solidFill>
                    <a:srgbClr val="FFFFFF"/>
                  </a:solidFill>
                </a14:hiddenFill>
              </a:ext>
            </a:extLst>
          </p:spPr>
        </p:pic>
        <p:pic>
          <p:nvPicPr>
            <p:cNvPr id="34" name="Picture 5" descr="C:\Users\Vanina\Desktop\FREELANCE-2015\Constellaction-SPIE\SPIE_062016\data\PICTOS\FR\P-COM-N-02.png"/>
            <p:cNvPicPr>
              <a:picLocks noChangeAspect="1" noChangeArrowheads="1"/>
            </p:cNvPicPr>
            <p:nvPr userDrawn="1"/>
          </p:nvPicPr>
          <p:blipFill rotWithShape="1">
            <a:blip r:embed="rId11" cstate="screen">
              <a:extLst>
                <a:ext uri="{28A0092B-C50C-407E-A947-70E740481C1C}">
                  <a14:useLocalDpi xmlns:a14="http://schemas.microsoft.com/office/drawing/2010/main"/>
                </a:ext>
              </a:extLst>
            </a:blip>
            <a:srcRect/>
            <a:stretch/>
          </p:blipFill>
          <p:spPr bwMode="auto">
            <a:xfrm>
              <a:off x="904416" y="6219090"/>
              <a:ext cx="331190" cy="287771"/>
            </a:xfrm>
            <a:prstGeom prst="ellipse">
              <a:avLst/>
            </a:prstGeom>
            <a:noFill/>
            <a:extLst>
              <a:ext uri="{909E8E84-426E-40DD-AFC4-6F175D3DCCD1}">
                <a14:hiddenFill xmlns:a14="http://schemas.microsoft.com/office/drawing/2010/main">
                  <a:solidFill>
                    <a:srgbClr val="FFFFFF"/>
                  </a:solidFill>
                </a14:hiddenFill>
              </a:ext>
            </a:extLst>
          </p:spPr>
        </p:pic>
        <p:pic>
          <p:nvPicPr>
            <p:cNvPr id="35" name="Picture 6" descr="C:\Users\Vanina\Desktop\FREELANCE-2015\Constellaction-SPIE\SPIE_062016\data\PICTOS\FR\P-DAT-N-02.png"/>
            <p:cNvPicPr>
              <a:picLocks noChangeAspect="1" noChangeArrowheads="1"/>
            </p:cNvPicPr>
            <p:nvPr userDrawn="1"/>
          </p:nvPicPr>
          <p:blipFill rotWithShape="1">
            <a:blip r:embed="rId12" cstate="screen">
              <a:extLst>
                <a:ext uri="{28A0092B-C50C-407E-A947-70E740481C1C}">
                  <a14:useLocalDpi xmlns:a14="http://schemas.microsoft.com/office/drawing/2010/main"/>
                </a:ext>
              </a:extLst>
            </a:blip>
            <a:srcRect/>
            <a:stretch/>
          </p:blipFill>
          <p:spPr bwMode="auto">
            <a:xfrm>
              <a:off x="1709760" y="6219090"/>
              <a:ext cx="295101" cy="287771"/>
            </a:xfrm>
            <a:prstGeom prst="ellipse">
              <a:avLst/>
            </a:prstGeom>
            <a:noFill/>
            <a:extLst>
              <a:ext uri="{909E8E84-426E-40DD-AFC4-6F175D3DCCD1}">
                <a14:hiddenFill xmlns:a14="http://schemas.microsoft.com/office/drawing/2010/main">
                  <a:solidFill>
                    <a:srgbClr val="FFFFFF"/>
                  </a:solidFill>
                </a14:hiddenFill>
              </a:ext>
            </a:extLst>
          </p:spPr>
        </p:pic>
        <p:pic>
          <p:nvPicPr>
            <p:cNvPr id="36" name="Picture 7" descr="C:\Users\Vanina\Desktop\FREELANCE-2015\Constellaction-SPIE\SPIE_062016\data\PICTOS\FR\P-ENV-N-02.png"/>
            <p:cNvPicPr>
              <a:picLocks noChangeAspect="1" noChangeArrowheads="1"/>
            </p:cNvPicPr>
            <p:nvPr userDrawn="1"/>
          </p:nvPicPr>
          <p:blipFill rotWithShape="1">
            <a:blip r:embed="rId13" cstate="screen">
              <a:extLst>
                <a:ext uri="{28A0092B-C50C-407E-A947-70E740481C1C}">
                  <a14:useLocalDpi xmlns:a14="http://schemas.microsoft.com/office/drawing/2010/main"/>
                </a:ext>
              </a:extLst>
            </a:blip>
            <a:srcRect/>
            <a:stretch/>
          </p:blipFill>
          <p:spPr bwMode="auto">
            <a:xfrm>
              <a:off x="136153" y="6219090"/>
              <a:ext cx="332357" cy="287771"/>
            </a:xfrm>
            <a:prstGeom prst="ellipse">
              <a:avLst/>
            </a:prstGeom>
            <a:noFill/>
            <a:extLst>
              <a:ext uri="{909E8E84-426E-40DD-AFC4-6F175D3DCCD1}">
                <a14:hiddenFill xmlns:a14="http://schemas.microsoft.com/office/drawing/2010/main">
                  <a:solidFill>
                    <a:srgbClr val="FFFFFF"/>
                  </a:solidFill>
                </a14:hiddenFill>
              </a:ext>
            </a:extLst>
          </p:spPr>
        </p:pic>
        <p:pic>
          <p:nvPicPr>
            <p:cNvPr id="37" name="Picture 8" descr="C:\Users\Vanina\Desktop\FREELANCE-2015\Constellaction-SPIE\SPIE_062016\data\PICTOS\FR\P-INF-N-02.png"/>
            <p:cNvPicPr>
              <a:picLocks noChangeAspect="1" noChangeArrowheads="1"/>
            </p:cNvPicPr>
            <p:nvPr userDrawn="1"/>
          </p:nvPicPr>
          <p:blipFill rotWithShape="1">
            <a:blip r:embed="rId14" cstate="screen">
              <a:extLst>
                <a:ext uri="{28A0092B-C50C-407E-A947-70E740481C1C}">
                  <a14:useLocalDpi xmlns:a14="http://schemas.microsoft.com/office/drawing/2010/main"/>
                </a:ext>
              </a:extLst>
            </a:blip>
            <a:srcRect/>
            <a:stretch/>
          </p:blipFill>
          <p:spPr bwMode="auto">
            <a:xfrm>
              <a:off x="1293313" y="6219090"/>
              <a:ext cx="358740" cy="288258"/>
            </a:xfrm>
            <a:prstGeom prst="ellipse">
              <a:avLst/>
            </a:prstGeom>
            <a:noFill/>
            <a:extLst>
              <a:ext uri="{909E8E84-426E-40DD-AFC4-6F175D3DCCD1}">
                <a14:hiddenFill xmlns:a14="http://schemas.microsoft.com/office/drawing/2010/main">
                  <a:solidFill>
                    <a:srgbClr val="FFFFFF"/>
                  </a:solidFill>
                </a14:hiddenFill>
              </a:ext>
            </a:extLst>
          </p:spPr>
        </p:pic>
      </p:grpSp>
      <p:sp>
        <p:nvSpPr>
          <p:cNvPr id="18" name="Rectangle 17"/>
          <p:cNvSpPr/>
          <p:nvPr userDrawn="1"/>
        </p:nvSpPr>
        <p:spPr>
          <a:xfrm>
            <a:off x="92697" y="4868691"/>
            <a:ext cx="1394934" cy="246221"/>
          </a:xfrm>
          <a:prstGeom prst="rect">
            <a:avLst/>
          </a:prstGeom>
        </p:spPr>
        <p:txBody>
          <a:bodyPr wrap="none">
            <a:spAutoFit/>
          </a:bodyPr>
          <a:lstStyle/>
          <a:p>
            <a:r>
              <a:rPr lang="fr-FR" sz="1000" b="1" dirty="0">
                <a:solidFill>
                  <a:srgbClr val="7F7F7F"/>
                </a:solidFill>
                <a:latin typeface="Arial" panose="020B0604020202020204" pitchFamily="34" charset="0"/>
                <a:cs typeface="Arial" panose="020B0604020202020204" pitchFamily="34" charset="0"/>
              </a:rPr>
              <a:t>SPIE Infoservices </a:t>
            </a:r>
            <a:r>
              <a:rPr lang="fr-FR" sz="1000" dirty="0">
                <a:solidFill>
                  <a:srgbClr val="7F7F7F"/>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4558257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Lst>
  <p:timing>
    <p:tnLst>
      <p:par>
        <p:cTn id="1" dur="indefinite" restart="never" nodeType="tmRoot"/>
      </p:par>
    </p:tnLst>
  </p:timing>
  <p:hf hdr="0"/>
  <p:txStyles>
    <p:titleStyle>
      <a:lvl1pPr algn="l" defTabSz="914400" rtl="0" eaLnBrk="1" latinLnBrk="0" hangingPunct="1">
        <a:spcBef>
          <a:spcPct val="0"/>
        </a:spcBef>
        <a:buNone/>
        <a:defRPr lang="fr-FR" sz="2400" b="1" kern="1200" dirty="0">
          <a:solidFill>
            <a:srgbClr val="182D67"/>
          </a:solidFill>
          <a:latin typeface="Arial" pitchFamily="34" charset="0"/>
          <a:ea typeface="ＭＳ Ｐゴシック" charset="0"/>
          <a:cs typeface="Arial" pitchFamily="34" charset="0"/>
        </a:defRPr>
      </a:lvl1pPr>
    </p:titleStyle>
    <p:body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2"/>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0344" y="531750"/>
            <a:ext cx="8229600" cy="365814"/>
          </a:xfrm>
          <a:prstGeom prst="rect">
            <a:avLst/>
          </a:prstGeom>
        </p:spPr>
        <p:txBody>
          <a:bodyPr vert="horz" lIns="91440" tIns="45720" rIns="91440" bIns="45720" rtlCol="0" anchor="t">
            <a:normAutofit/>
          </a:bodyPr>
          <a:lstStyle/>
          <a:p>
            <a:r>
              <a:rPr lang="fr-FR" dirty="0"/>
              <a:t>Cliquez et modifiez le style du titre</a:t>
            </a:r>
          </a:p>
        </p:txBody>
      </p:sp>
      <p:sp>
        <p:nvSpPr>
          <p:cNvPr id="3" name="Espace réservé du texte 2"/>
          <p:cNvSpPr>
            <a:spLocks noGrp="1"/>
          </p:cNvSpPr>
          <p:nvPr>
            <p:ph type="body" idx="1"/>
          </p:nvPr>
        </p:nvSpPr>
        <p:spPr>
          <a:xfrm>
            <a:off x="457200" y="1059582"/>
            <a:ext cx="8229600" cy="3394472"/>
          </a:xfrm>
          <a:prstGeom prst="rect">
            <a:avLst/>
          </a:prstGeom>
        </p:spPr>
        <p:txBody>
          <a:bodyPr vert="horz" lIns="91440" tIns="45720" rIns="91440" bIns="45720" rtlCol="0">
            <a:normAutofit/>
          </a:bodyPr>
          <a:lstStyle/>
          <a:p>
            <a:pPr lvl="0"/>
            <a:r>
              <a:rPr lang="fr-FR" dirty="0"/>
              <a:t>Modifiez les styles du texte du masque</a:t>
            </a:r>
          </a:p>
          <a:p>
            <a:pPr marL="312738" lvl="1" indent="-139700"/>
            <a:r>
              <a:rPr lang="fr-FR" dirty="0"/>
              <a:t>Deuxième niveau</a:t>
            </a:r>
          </a:p>
          <a:p>
            <a:pPr marL="450850" lvl="2" indent="-127000">
              <a:tabLst>
                <a:tab pos="531813" algn="l"/>
              </a:tabLst>
            </a:pPr>
            <a:r>
              <a:rPr lang="fr-FR" dirty="0"/>
              <a:t>Troisième niveau</a:t>
            </a:r>
          </a:p>
          <a:p>
            <a:pPr marL="579438" lvl="3" indent="-128588"/>
            <a:r>
              <a:rPr lang="fr-FR" dirty="0"/>
              <a:t>Quatrième niveau</a:t>
            </a:r>
          </a:p>
          <a:p>
            <a:pPr marL="717550" lvl="4"/>
            <a:r>
              <a:rPr lang="fr-FR" dirty="0"/>
              <a:t>Cinquième niveau</a:t>
            </a:r>
          </a:p>
        </p:txBody>
      </p:sp>
      <p:sp>
        <p:nvSpPr>
          <p:cNvPr id="4" name="Espace réservé de la date 3"/>
          <p:cNvSpPr>
            <a:spLocks noGrp="1"/>
          </p:cNvSpPr>
          <p:nvPr>
            <p:ph type="dt" sz="half" idx="2"/>
          </p:nvPr>
        </p:nvSpPr>
        <p:spPr>
          <a:xfrm>
            <a:off x="638200" y="4869203"/>
            <a:ext cx="2133600" cy="246221"/>
          </a:xfrm>
          <a:prstGeom prst="rect">
            <a:avLst/>
          </a:prstGeom>
        </p:spPr>
        <p:txBody>
          <a:bodyPr vert="horz" lIns="91440" tIns="45720" rIns="91440" bIns="45720" rtlCol="0" anchor="ctr">
            <a:spAutoFit/>
          </a:bodyPr>
          <a:lstStyle>
            <a:lvl1pPr algn="ctr">
              <a:defRPr sz="1000">
                <a:solidFill>
                  <a:schemeClr val="tx1">
                    <a:tint val="75000"/>
                  </a:schemeClr>
                </a:solidFill>
                <a:latin typeface="Arial" pitchFamily="34" charset="0"/>
                <a:cs typeface="Arial" pitchFamily="34" charset="0"/>
              </a:defRPr>
            </a:lvl1pPr>
          </a:lstStyle>
          <a:p>
            <a:fld id="{D162CC94-72AA-40B5-9B80-6F91CD1878B1}" type="datetime1">
              <a:rPr lang="fr-FR" smtClean="0"/>
              <a:pPr/>
              <a:t>26/04/19</a:t>
            </a:fld>
            <a:endParaRPr lang="fr-FR" dirty="0"/>
          </a:p>
        </p:txBody>
      </p:sp>
      <p:sp>
        <p:nvSpPr>
          <p:cNvPr id="5" name="Espace réservé du pied de page 4"/>
          <p:cNvSpPr>
            <a:spLocks noGrp="1"/>
          </p:cNvSpPr>
          <p:nvPr>
            <p:ph type="ftr" sz="quarter" idx="3"/>
          </p:nvPr>
        </p:nvSpPr>
        <p:spPr>
          <a:xfrm>
            <a:off x="6094396" y="4838425"/>
            <a:ext cx="2895600" cy="276999"/>
          </a:xfrm>
          <a:prstGeom prst="rect">
            <a:avLst/>
          </a:prstGeom>
        </p:spPr>
        <p:txBody>
          <a:bodyPr vert="horz" lIns="91440" tIns="45720" rIns="91440" bIns="45720" rtlCol="0" anchor="ctr">
            <a:spAutoFit/>
          </a:bodyPr>
          <a:lstStyle>
            <a:lvl1pPr algn="r">
              <a:defRPr sz="1200">
                <a:solidFill>
                  <a:schemeClr val="tx1">
                    <a:tint val="75000"/>
                  </a:schemeClr>
                </a:solidFill>
                <a:latin typeface="Arial" pitchFamily="34" charset="0"/>
                <a:cs typeface="Arial" pitchFamily="34" charset="0"/>
              </a:defRPr>
            </a:lvl1pPr>
          </a:lstStyle>
          <a:p>
            <a:r>
              <a:rPr lang="fr-FR" dirty="0"/>
              <a:t>SPIE, l’ambition partagée</a:t>
            </a:r>
          </a:p>
        </p:txBody>
      </p:sp>
      <p:sp>
        <p:nvSpPr>
          <p:cNvPr id="6" name="Espace réservé du numéro de diapositive 5"/>
          <p:cNvSpPr>
            <a:spLocks noGrp="1"/>
          </p:cNvSpPr>
          <p:nvPr>
            <p:ph type="sldNum" sz="quarter" idx="4"/>
          </p:nvPr>
        </p:nvSpPr>
        <p:spPr>
          <a:xfrm>
            <a:off x="3505200" y="4869203"/>
            <a:ext cx="2133600" cy="246221"/>
          </a:xfrm>
          <a:prstGeom prst="rect">
            <a:avLst/>
          </a:prstGeom>
        </p:spPr>
        <p:txBody>
          <a:bodyPr vert="horz" lIns="91440" tIns="45720" rIns="91440" bIns="45720" rtlCol="0" anchor="ctr">
            <a:spAutoFit/>
          </a:bodyPr>
          <a:lstStyle>
            <a:lvl1pPr algn="ctr">
              <a:defRPr sz="1000">
                <a:solidFill>
                  <a:schemeClr val="tx1">
                    <a:tint val="75000"/>
                  </a:schemeClr>
                </a:solidFill>
                <a:latin typeface="Arial" pitchFamily="34" charset="0"/>
                <a:cs typeface="Arial" pitchFamily="34" charset="0"/>
              </a:defRPr>
            </a:lvl1pPr>
          </a:lstStyle>
          <a:p>
            <a:r>
              <a:rPr lang="fr-FR" dirty="0"/>
              <a:t>- </a:t>
            </a:r>
            <a:fld id="{A53FC0DE-AD23-493C-A55A-5CF677C62AEE}" type="slidenum">
              <a:rPr lang="fr-FR" smtClean="0"/>
              <a:pPr/>
              <a:t>‹N°›</a:t>
            </a:fld>
            <a:r>
              <a:rPr lang="fr-FR" dirty="0"/>
              <a:t> -</a:t>
            </a:r>
          </a:p>
        </p:txBody>
      </p:sp>
      <p:cxnSp>
        <p:nvCxnSpPr>
          <p:cNvPr id="22" name="Connecteur droit 21"/>
          <p:cNvCxnSpPr/>
          <p:nvPr userDrawn="1"/>
        </p:nvCxnSpPr>
        <p:spPr>
          <a:xfrm>
            <a:off x="398505" y="4660528"/>
            <a:ext cx="8498135"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3" name="Picture 114" descr="Logo_Spie"/>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8036476" y="143379"/>
            <a:ext cx="868256" cy="378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e 17"/>
          <p:cNvGrpSpPr/>
          <p:nvPr userDrawn="1"/>
        </p:nvGrpSpPr>
        <p:grpSpPr>
          <a:xfrm>
            <a:off x="197142" y="451266"/>
            <a:ext cx="7684678" cy="144000"/>
            <a:chOff x="199690" y="555181"/>
            <a:chExt cx="7684678" cy="144000"/>
          </a:xfrm>
        </p:grpSpPr>
        <p:cxnSp>
          <p:nvCxnSpPr>
            <p:cNvPr id="30" name="Connecteur droit 29"/>
            <p:cNvCxnSpPr/>
            <p:nvPr userDrawn="1"/>
          </p:nvCxnSpPr>
          <p:spPr>
            <a:xfrm>
              <a:off x="271533" y="624558"/>
              <a:ext cx="7612835" cy="2623"/>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1" name="Ellipse 30"/>
            <p:cNvSpPr>
              <a:spLocks noChangeAspect="1"/>
            </p:cNvSpPr>
            <p:nvPr userDrawn="1"/>
          </p:nvSpPr>
          <p:spPr>
            <a:xfrm>
              <a:off x="199690" y="555181"/>
              <a:ext cx="143686" cy="144000"/>
            </a:xfrm>
            <a:prstGeom prst="ellipse">
              <a:avLst/>
            </a:prstGeom>
            <a:solidFill>
              <a:srgbClr val="E57C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grpSp>
        <p:nvGrpSpPr>
          <p:cNvPr id="32" name="Groupe 31"/>
          <p:cNvGrpSpPr/>
          <p:nvPr userDrawn="1"/>
        </p:nvGrpSpPr>
        <p:grpSpPr>
          <a:xfrm>
            <a:off x="151646" y="4528016"/>
            <a:ext cx="1793394" cy="276641"/>
            <a:chOff x="136153" y="6219090"/>
            <a:chExt cx="1868708" cy="288258"/>
          </a:xfrm>
        </p:grpSpPr>
        <p:pic>
          <p:nvPicPr>
            <p:cNvPr id="33" name="Picture 4" descr="C:\Users\Vanina\Desktop\FREELANCE-2015\Constellaction-SPIE\SPIE_062016\data\PICTOS\FR\P-INT-N-02.png"/>
            <p:cNvPicPr>
              <a:picLocks noChangeAspect="1" noChangeArrowheads="1"/>
            </p:cNvPicPr>
            <p:nvPr userDrawn="1"/>
          </p:nvPicPr>
          <p:blipFill rotWithShape="1">
            <a:blip r:embed="rId14" cstate="screen">
              <a:extLst>
                <a:ext uri="{28A0092B-C50C-407E-A947-70E740481C1C}">
                  <a14:useLocalDpi xmlns:a14="http://schemas.microsoft.com/office/drawing/2010/main"/>
                </a:ext>
              </a:extLst>
            </a:blip>
            <a:srcRect/>
            <a:stretch/>
          </p:blipFill>
          <p:spPr bwMode="auto">
            <a:xfrm>
              <a:off x="526217" y="6219090"/>
              <a:ext cx="320492" cy="286587"/>
            </a:xfrm>
            <a:prstGeom prst="ellipse">
              <a:avLst/>
            </a:prstGeom>
            <a:noFill/>
            <a:extLst>
              <a:ext uri="{909E8E84-426E-40DD-AFC4-6F175D3DCCD1}">
                <a14:hiddenFill xmlns:a14="http://schemas.microsoft.com/office/drawing/2010/main">
                  <a:solidFill>
                    <a:srgbClr val="FFFFFF"/>
                  </a:solidFill>
                </a14:hiddenFill>
              </a:ext>
            </a:extLst>
          </p:spPr>
        </p:pic>
        <p:pic>
          <p:nvPicPr>
            <p:cNvPr id="34" name="Picture 5" descr="C:\Users\Vanina\Desktop\FREELANCE-2015\Constellaction-SPIE\SPIE_062016\data\PICTOS\FR\P-COM-N-02.png"/>
            <p:cNvPicPr>
              <a:picLocks noChangeAspect="1" noChangeArrowheads="1"/>
            </p:cNvPicPr>
            <p:nvPr userDrawn="1"/>
          </p:nvPicPr>
          <p:blipFill rotWithShape="1">
            <a:blip r:embed="rId15" cstate="screen">
              <a:extLst>
                <a:ext uri="{28A0092B-C50C-407E-A947-70E740481C1C}">
                  <a14:useLocalDpi xmlns:a14="http://schemas.microsoft.com/office/drawing/2010/main"/>
                </a:ext>
              </a:extLst>
            </a:blip>
            <a:srcRect/>
            <a:stretch/>
          </p:blipFill>
          <p:spPr bwMode="auto">
            <a:xfrm>
              <a:off x="904416" y="6219090"/>
              <a:ext cx="331190" cy="287771"/>
            </a:xfrm>
            <a:prstGeom prst="ellipse">
              <a:avLst/>
            </a:prstGeom>
            <a:noFill/>
            <a:extLst>
              <a:ext uri="{909E8E84-426E-40DD-AFC4-6F175D3DCCD1}">
                <a14:hiddenFill xmlns:a14="http://schemas.microsoft.com/office/drawing/2010/main">
                  <a:solidFill>
                    <a:srgbClr val="FFFFFF"/>
                  </a:solidFill>
                </a14:hiddenFill>
              </a:ext>
            </a:extLst>
          </p:spPr>
        </p:pic>
        <p:pic>
          <p:nvPicPr>
            <p:cNvPr id="35" name="Picture 6" descr="C:\Users\Vanina\Desktop\FREELANCE-2015\Constellaction-SPIE\SPIE_062016\data\PICTOS\FR\P-DAT-N-02.png"/>
            <p:cNvPicPr>
              <a:picLocks noChangeAspect="1" noChangeArrowheads="1"/>
            </p:cNvPicPr>
            <p:nvPr userDrawn="1"/>
          </p:nvPicPr>
          <p:blipFill rotWithShape="1">
            <a:blip r:embed="rId16" cstate="screen">
              <a:extLst>
                <a:ext uri="{28A0092B-C50C-407E-A947-70E740481C1C}">
                  <a14:useLocalDpi xmlns:a14="http://schemas.microsoft.com/office/drawing/2010/main"/>
                </a:ext>
              </a:extLst>
            </a:blip>
            <a:srcRect/>
            <a:stretch/>
          </p:blipFill>
          <p:spPr bwMode="auto">
            <a:xfrm>
              <a:off x="1709760" y="6219090"/>
              <a:ext cx="295101" cy="287771"/>
            </a:xfrm>
            <a:prstGeom prst="ellipse">
              <a:avLst/>
            </a:prstGeom>
            <a:noFill/>
            <a:extLst>
              <a:ext uri="{909E8E84-426E-40DD-AFC4-6F175D3DCCD1}">
                <a14:hiddenFill xmlns:a14="http://schemas.microsoft.com/office/drawing/2010/main">
                  <a:solidFill>
                    <a:srgbClr val="FFFFFF"/>
                  </a:solidFill>
                </a14:hiddenFill>
              </a:ext>
            </a:extLst>
          </p:spPr>
        </p:pic>
        <p:pic>
          <p:nvPicPr>
            <p:cNvPr id="36" name="Picture 7" descr="C:\Users\Vanina\Desktop\FREELANCE-2015\Constellaction-SPIE\SPIE_062016\data\PICTOS\FR\P-ENV-N-02.png"/>
            <p:cNvPicPr>
              <a:picLocks noChangeAspect="1" noChangeArrowheads="1"/>
            </p:cNvPicPr>
            <p:nvPr userDrawn="1"/>
          </p:nvPicPr>
          <p:blipFill rotWithShape="1">
            <a:blip r:embed="rId17" cstate="screen">
              <a:extLst>
                <a:ext uri="{28A0092B-C50C-407E-A947-70E740481C1C}">
                  <a14:useLocalDpi xmlns:a14="http://schemas.microsoft.com/office/drawing/2010/main"/>
                </a:ext>
              </a:extLst>
            </a:blip>
            <a:srcRect/>
            <a:stretch/>
          </p:blipFill>
          <p:spPr bwMode="auto">
            <a:xfrm>
              <a:off x="136153" y="6219090"/>
              <a:ext cx="332357" cy="287771"/>
            </a:xfrm>
            <a:prstGeom prst="ellipse">
              <a:avLst/>
            </a:prstGeom>
            <a:noFill/>
            <a:extLst>
              <a:ext uri="{909E8E84-426E-40DD-AFC4-6F175D3DCCD1}">
                <a14:hiddenFill xmlns:a14="http://schemas.microsoft.com/office/drawing/2010/main">
                  <a:solidFill>
                    <a:srgbClr val="FFFFFF"/>
                  </a:solidFill>
                </a14:hiddenFill>
              </a:ext>
            </a:extLst>
          </p:spPr>
        </p:pic>
        <p:pic>
          <p:nvPicPr>
            <p:cNvPr id="37" name="Picture 8" descr="C:\Users\Vanina\Desktop\FREELANCE-2015\Constellaction-SPIE\SPIE_062016\data\PICTOS\FR\P-INF-N-02.png"/>
            <p:cNvPicPr>
              <a:picLocks noChangeAspect="1" noChangeArrowheads="1"/>
            </p:cNvPicPr>
            <p:nvPr userDrawn="1"/>
          </p:nvPicPr>
          <p:blipFill rotWithShape="1">
            <a:blip r:embed="rId18" cstate="screen">
              <a:extLst>
                <a:ext uri="{28A0092B-C50C-407E-A947-70E740481C1C}">
                  <a14:useLocalDpi xmlns:a14="http://schemas.microsoft.com/office/drawing/2010/main"/>
                </a:ext>
              </a:extLst>
            </a:blip>
            <a:srcRect/>
            <a:stretch/>
          </p:blipFill>
          <p:spPr bwMode="auto">
            <a:xfrm>
              <a:off x="1293313" y="6219090"/>
              <a:ext cx="358740" cy="288258"/>
            </a:xfrm>
            <a:prstGeom prst="ellipse">
              <a:avLst/>
            </a:prstGeom>
            <a:noFill/>
            <a:extLst>
              <a:ext uri="{909E8E84-426E-40DD-AFC4-6F175D3DCCD1}">
                <a14:hiddenFill xmlns:a14="http://schemas.microsoft.com/office/drawing/2010/main">
                  <a:solidFill>
                    <a:srgbClr val="FFFFFF"/>
                  </a:solidFill>
                </a14:hiddenFill>
              </a:ext>
            </a:extLst>
          </p:spPr>
        </p:pic>
      </p:grpSp>
      <p:sp>
        <p:nvSpPr>
          <p:cNvPr id="19" name="Rectangle 18"/>
          <p:cNvSpPr/>
          <p:nvPr userDrawn="1"/>
        </p:nvSpPr>
        <p:spPr>
          <a:xfrm>
            <a:off x="92697" y="4868691"/>
            <a:ext cx="1394934" cy="246221"/>
          </a:xfrm>
          <a:prstGeom prst="rect">
            <a:avLst/>
          </a:prstGeom>
        </p:spPr>
        <p:txBody>
          <a:bodyPr wrap="none">
            <a:spAutoFit/>
          </a:bodyPr>
          <a:lstStyle/>
          <a:p>
            <a:r>
              <a:rPr lang="fr-FR" sz="1000" b="1" dirty="0">
                <a:solidFill>
                  <a:srgbClr val="7F7F7F"/>
                </a:solidFill>
                <a:latin typeface="Arial" panose="020B0604020202020204" pitchFamily="34" charset="0"/>
                <a:cs typeface="Arial" panose="020B0604020202020204" pitchFamily="34" charset="0"/>
              </a:rPr>
              <a:t>SPIE Infoservices</a:t>
            </a:r>
            <a:r>
              <a:rPr lang="fr-FR" sz="1000" b="1" baseline="0" dirty="0">
                <a:solidFill>
                  <a:srgbClr val="7F7F7F"/>
                </a:solidFill>
                <a:latin typeface="Arial" panose="020B0604020202020204" pitchFamily="34" charset="0"/>
                <a:cs typeface="Arial" panose="020B0604020202020204" pitchFamily="34" charset="0"/>
              </a:rPr>
              <a:t> </a:t>
            </a:r>
            <a:r>
              <a:rPr lang="fr-FR" sz="1000" dirty="0">
                <a:solidFill>
                  <a:srgbClr val="7F7F7F"/>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9448587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681" r:id="rId3"/>
    <p:sldLayoutId id="2147483682" r:id="rId4"/>
    <p:sldLayoutId id="2147483683" r:id="rId5"/>
    <p:sldLayoutId id="2147483684" r:id="rId6"/>
    <p:sldLayoutId id="2147483685" r:id="rId7"/>
    <p:sldLayoutId id="2147483708" r:id="rId8"/>
    <p:sldLayoutId id="2147483709" r:id="rId9"/>
    <p:sldLayoutId id="2147483711" r:id="rId10"/>
    <p:sldLayoutId id="2147483712" r:id="rId11"/>
  </p:sldLayoutIdLst>
  <p:hf hdr="0"/>
  <p:txStyles>
    <p:titleStyle>
      <a:lvl1pPr algn="l" defTabSz="914400" rtl="0" eaLnBrk="1" latinLnBrk="0" hangingPunct="1">
        <a:spcBef>
          <a:spcPct val="0"/>
        </a:spcBef>
        <a:buNone/>
        <a:defRPr lang="fr-FR" sz="2400" b="1" kern="1200" dirty="0">
          <a:solidFill>
            <a:srgbClr val="182D67"/>
          </a:solidFill>
          <a:latin typeface="Arial" pitchFamily="34" charset="0"/>
          <a:ea typeface="ＭＳ Ｐゴシック" charset="0"/>
          <a:cs typeface="Arial" pitchFamily="34" charset="0"/>
        </a:defRPr>
      </a:lvl1pPr>
    </p:titleStyle>
    <p:body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0344" y="531750"/>
            <a:ext cx="8229600" cy="365814"/>
          </a:xfrm>
          <a:prstGeom prst="rect">
            <a:avLst/>
          </a:prstGeom>
        </p:spPr>
        <p:txBody>
          <a:bodyPr vert="horz" lIns="91440" tIns="45720" rIns="91440" bIns="45720" rtlCol="0" anchor="t">
            <a:normAutofit/>
          </a:bodyPr>
          <a:lstStyle/>
          <a:p>
            <a:r>
              <a:rPr lang="fr-FR" dirty="0"/>
              <a:t>Cliquez et modifiez le style du titre</a:t>
            </a:r>
          </a:p>
        </p:txBody>
      </p:sp>
      <p:sp>
        <p:nvSpPr>
          <p:cNvPr id="3" name="Espace réservé du texte 2"/>
          <p:cNvSpPr>
            <a:spLocks noGrp="1"/>
          </p:cNvSpPr>
          <p:nvPr>
            <p:ph type="body" idx="1"/>
          </p:nvPr>
        </p:nvSpPr>
        <p:spPr>
          <a:xfrm>
            <a:off x="457200" y="1059582"/>
            <a:ext cx="8229600" cy="3394472"/>
          </a:xfrm>
          <a:prstGeom prst="rect">
            <a:avLst/>
          </a:prstGeom>
        </p:spPr>
        <p:txBody>
          <a:bodyPr vert="horz" lIns="91440" tIns="45720" rIns="91440" bIns="45720" rtlCol="0">
            <a:normAutofit/>
          </a:bodyPr>
          <a:lstStyle/>
          <a:p>
            <a:pPr lvl="0"/>
            <a:r>
              <a:rPr lang="fr-FR" dirty="0"/>
              <a:t>Modifiez les styles du texte du masque</a:t>
            </a:r>
          </a:p>
          <a:p>
            <a:pPr marL="312738" lvl="1" indent="-139700"/>
            <a:r>
              <a:rPr lang="fr-FR" dirty="0"/>
              <a:t>Deuxième niveau</a:t>
            </a:r>
          </a:p>
          <a:p>
            <a:pPr marL="450850" lvl="2" indent="-127000">
              <a:tabLst>
                <a:tab pos="531813" algn="l"/>
              </a:tabLst>
            </a:pPr>
            <a:r>
              <a:rPr lang="fr-FR" dirty="0"/>
              <a:t>Troisième niveau</a:t>
            </a:r>
          </a:p>
          <a:p>
            <a:pPr marL="579438" lvl="3" indent="-128588"/>
            <a:r>
              <a:rPr lang="fr-FR" dirty="0"/>
              <a:t>Quatrième niveau</a:t>
            </a:r>
          </a:p>
          <a:p>
            <a:pPr marL="717550" lvl="4"/>
            <a:r>
              <a:rPr lang="fr-FR" dirty="0"/>
              <a:t>Cinquième niveau</a:t>
            </a:r>
          </a:p>
        </p:txBody>
      </p:sp>
      <p:sp>
        <p:nvSpPr>
          <p:cNvPr id="4" name="Espace réservé de la date 3"/>
          <p:cNvSpPr>
            <a:spLocks noGrp="1"/>
          </p:cNvSpPr>
          <p:nvPr>
            <p:ph type="dt" sz="half" idx="2"/>
          </p:nvPr>
        </p:nvSpPr>
        <p:spPr>
          <a:xfrm>
            <a:off x="638200" y="4869203"/>
            <a:ext cx="2133600" cy="246221"/>
          </a:xfrm>
          <a:prstGeom prst="rect">
            <a:avLst/>
          </a:prstGeom>
        </p:spPr>
        <p:txBody>
          <a:bodyPr vert="horz" lIns="91440" tIns="45720" rIns="91440" bIns="45720" rtlCol="0" anchor="ctr">
            <a:spAutoFit/>
          </a:bodyPr>
          <a:lstStyle>
            <a:lvl1pPr algn="ctr">
              <a:defRPr sz="1000">
                <a:solidFill>
                  <a:schemeClr val="tx1">
                    <a:tint val="75000"/>
                  </a:schemeClr>
                </a:solidFill>
                <a:latin typeface="Arial" pitchFamily="34" charset="0"/>
                <a:cs typeface="Arial" pitchFamily="34" charset="0"/>
              </a:defRPr>
            </a:lvl1pPr>
          </a:lstStyle>
          <a:p>
            <a:fld id="{E820383C-2143-4AB8-8617-48DA859FA9D3}" type="datetime1">
              <a:rPr lang="fr-FR" smtClean="0"/>
              <a:pPr/>
              <a:t>26/04/19</a:t>
            </a:fld>
            <a:endParaRPr lang="fr-FR" dirty="0"/>
          </a:p>
        </p:txBody>
      </p:sp>
      <p:sp>
        <p:nvSpPr>
          <p:cNvPr id="5" name="Espace réservé du pied de page 4"/>
          <p:cNvSpPr>
            <a:spLocks noGrp="1"/>
          </p:cNvSpPr>
          <p:nvPr>
            <p:ph type="ftr" sz="quarter" idx="3"/>
          </p:nvPr>
        </p:nvSpPr>
        <p:spPr>
          <a:xfrm>
            <a:off x="6094602" y="4838425"/>
            <a:ext cx="2895600" cy="276999"/>
          </a:xfrm>
          <a:prstGeom prst="rect">
            <a:avLst/>
          </a:prstGeom>
        </p:spPr>
        <p:txBody>
          <a:bodyPr vert="horz" lIns="91440" tIns="45720" rIns="91440" bIns="45720" rtlCol="0" anchor="ctr">
            <a:spAutoFit/>
          </a:bodyPr>
          <a:lstStyle>
            <a:lvl1pPr algn="r">
              <a:defRPr sz="1200">
                <a:solidFill>
                  <a:schemeClr val="tx1">
                    <a:tint val="75000"/>
                  </a:schemeClr>
                </a:solidFill>
                <a:latin typeface="Arial" pitchFamily="34" charset="0"/>
                <a:cs typeface="Arial" pitchFamily="34" charset="0"/>
              </a:defRPr>
            </a:lvl1pPr>
          </a:lstStyle>
          <a:p>
            <a:r>
              <a:rPr lang="fr-FR" dirty="0"/>
              <a:t>SPIE, l’ambition partagée</a:t>
            </a:r>
          </a:p>
        </p:txBody>
      </p:sp>
      <p:sp>
        <p:nvSpPr>
          <p:cNvPr id="6" name="Espace réservé du numéro de diapositive 5"/>
          <p:cNvSpPr>
            <a:spLocks noGrp="1"/>
          </p:cNvSpPr>
          <p:nvPr>
            <p:ph type="sldNum" sz="quarter" idx="4"/>
          </p:nvPr>
        </p:nvSpPr>
        <p:spPr>
          <a:xfrm>
            <a:off x="3505200" y="4869203"/>
            <a:ext cx="2133600" cy="246221"/>
          </a:xfrm>
          <a:prstGeom prst="rect">
            <a:avLst/>
          </a:prstGeom>
        </p:spPr>
        <p:txBody>
          <a:bodyPr vert="horz" lIns="91440" tIns="45720" rIns="91440" bIns="45720" rtlCol="0" anchor="ctr">
            <a:spAutoFit/>
          </a:bodyPr>
          <a:lstStyle>
            <a:lvl1pPr marL="0" marR="0" indent="0" algn="ctr" defTabSz="914400" rtl="0" eaLnBrk="1" fontAlgn="auto" latinLnBrk="0" hangingPunct="1">
              <a:lnSpc>
                <a:spcPct val="100000"/>
              </a:lnSpc>
              <a:spcBef>
                <a:spcPts val="0"/>
              </a:spcBef>
              <a:spcAft>
                <a:spcPts val="0"/>
              </a:spcAft>
              <a:buClrTx/>
              <a:buSzTx/>
              <a:buFontTx/>
              <a:buNone/>
              <a:tabLst/>
              <a:defRPr sz="1000">
                <a:solidFill>
                  <a:schemeClr val="tx1">
                    <a:tint val="75000"/>
                  </a:schemeClr>
                </a:solidFill>
                <a:latin typeface="Arial" pitchFamily="34" charset="0"/>
                <a:cs typeface="Arial" pitchFamily="34" charset="0"/>
              </a:defRPr>
            </a:lvl1pPr>
          </a:lstStyle>
          <a:p>
            <a:r>
              <a:rPr lang="fr-FR" dirty="0"/>
              <a:t>- </a:t>
            </a:r>
            <a:fld id="{A53FC0DE-AD23-493C-A55A-5CF677C62AEE}" type="slidenum">
              <a:rPr lang="fr-FR" smtClean="0"/>
              <a:pPr/>
              <a:t>‹N°›</a:t>
            </a:fld>
            <a:r>
              <a:rPr lang="fr-FR" dirty="0"/>
              <a:t> -</a:t>
            </a:r>
          </a:p>
        </p:txBody>
      </p:sp>
      <p:cxnSp>
        <p:nvCxnSpPr>
          <p:cNvPr id="21" name="Connecteur droit 20"/>
          <p:cNvCxnSpPr/>
          <p:nvPr userDrawn="1"/>
        </p:nvCxnSpPr>
        <p:spPr>
          <a:xfrm>
            <a:off x="398505" y="4660528"/>
            <a:ext cx="8498135"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29" name="Groupe 28"/>
          <p:cNvGrpSpPr/>
          <p:nvPr userDrawn="1"/>
        </p:nvGrpSpPr>
        <p:grpSpPr>
          <a:xfrm>
            <a:off x="197142" y="451266"/>
            <a:ext cx="7684678" cy="144000"/>
            <a:chOff x="199690" y="555181"/>
            <a:chExt cx="7684678" cy="144000"/>
          </a:xfrm>
        </p:grpSpPr>
        <p:cxnSp>
          <p:nvCxnSpPr>
            <p:cNvPr id="30" name="Connecteur droit 29"/>
            <p:cNvCxnSpPr/>
            <p:nvPr userDrawn="1"/>
          </p:nvCxnSpPr>
          <p:spPr>
            <a:xfrm>
              <a:off x="271533" y="624558"/>
              <a:ext cx="7612835" cy="2623"/>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1" name="Ellipse 30"/>
            <p:cNvSpPr>
              <a:spLocks noChangeAspect="1"/>
            </p:cNvSpPr>
            <p:nvPr userDrawn="1"/>
          </p:nvSpPr>
          <p:spPr>
            <a:xfrm>
              <a:off x="199690" y="555181"/>
              <a:ext cx="143686" cy="144000"/>
            </a:xfrm>
            <a:prstGeom prst="ellipse">
              <a:avLst/>
            </a:prstGeom>
            <a:solidFill>
              <a:srgbClr val="36979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grpSp>
        <p:nvGrpSpPr>
          <p:cNvPr id="32" name="Groupe 31"/>
          <p:cNvGrpSpPr/>
          <p:nvPr userDrawn="1"/>
        </p:nvGrpSpPr>
        <p:grpSpPr>
          <a:xfrm>
            <a:off x="151646" y="4528016"/>
            <a:ext cx="1793394" cy="276641"/>
            <a:chOff x="136153" y="6219090"/>
            <a:chExt cx="1868708" cy="288258"/>
          </a:xfrm>
        </p:grpSpPr>
        <p:pic>
          <p:nvPicPr>
            <p:cNvPr id="33" name="Picture 4" descr="C:\Users\Vanina\Desktop\FREELANCE-2015\Constellaction-SPIE\SPIE_062016\data\PICTOS\FR\P-INT-N-02.png"/>
            <p:cNvPicPr>
              <a:picLocks noChangeAspect="1" noChangeArrowheads="1"/>
            </p:cNvPicPr>
            <p:nvPr userDrawn="1"/>
          </p:nvPicPr>
          <p:blipFill rotWithShape="1">
            <a:blip r:embed="rId7" cstate="screen">
              <a:extLst>
                <a:ext uri="{28A0092B-C50C-407E-A947-70E740481C1C}">
                  <a14:useLocalDpi xmlns:a14="http://schemas.microsoft.com/office/drawing/2010/main"/>
                </a:ext>
              </a:extLst>
            </a:blip>
            <a:srcRect/>
            <a:stretch/>
          </p:blipFill>
          <p:spPr bwMode="auto">
            <a:xfrm>
              <a:off x="526217" y="6219090"/>
              <a:ext cx="320492" cy="286587"/>
            </a:xfrm>
            <a:prstGeom prst="ellipse">
              <a:avLst/>
            </a:prstGeom>
            <a:noFill/>
            <a:extLst>
              <a:ext uri="{909E8E84-426E-40DD-AFC4-6F175D3DCCD1}">
                <a14:hiddenFill xmlns:a14="http://schemas.microsoft.com/office/drawing/2010/main">
                  <a:solidFill>
                    <a:srgbClr val="FFFFFF"/>
                  </a:solidFill>
                </a14:hiddenFill>
              </a:ext>
            </a:extLst>
          </p:spPr>
        </p:pic>
        <p:pic>
          <p:nvPicPr>
            <p:cNvPr id="34" name="Picture 5" descr="C:\Users\Vanina\Desktop\FREELANCE-2015\Constellaction-SPIE\SPIE_062016\data\PICTOS\FR\P-COM-N-02.png"/>
            <p:cNvPicPr>
              <a:picLocks noChangeAspect="1" noChangeArrowheads="1"/>
            </p:cNvPicPr>
            <p:nvPr userDrawn="1"/>
          </p:nvPicPr>
          <p:blipFill rotWithShape="1">
            <a:blip r:embed="rId8" cstate="screen">
              <a:extLst>
                <a:ext uri="{28A0092B-C50C-407E-A947-70E740481C1C}">
                  <a14:useLocalDpi xmlns:a14="http://schemas.microsoft.com/office/drawing/2010/main"/>
                </a:ext>
              </a:extLst>
            </a:blip>
            <a:srcRect/>
            <a:stretch/>
          </p:blipFill>
          <p:spPr bwMode="auto">
            <a:xfrm>
              <a:off x="904416" y="6219090"/>
              <a:ext cx="331190" cy="287771"/>
            </a:xfrm>
            <a:prstGeom prst="ellipse">
              <a:avLst/>
            </a:prstGeom>
            <a:noFill/>
            <a:extLst>
              <a:ext uri="{909E8E84-426E-40DD-AFC4-6F175D3DCCD1}">
                <a14:hiddenFill xmlns:a14="http://schemas.microsoft.com/office/drawing/2010/main">
                  <a:solidFill>
                    <a:srgbClr val="FFFFFF"/>
                  </a:solidFill>
                </a14:hiddenFill>
              </a:ext>
            </a:extLst>
          </p:spPr>
        </p:pic>
        <p:pic>
          <p:nvPicPr>
            <p:cNvPr id="35" name="Picture 6" descr="C:\Users\Vanina\Desktop\FREELANCE-2015\Constellaction-SPIE\SPIE_062016\data\PICTOS\FR\P-DAT-N-02.png"/>
            <p:cNvPicPr>
              <a:picLocks noChangeAspect="1" noChangeArrowheads="1"/>
            </p:cNvPicPr>
            <p:nvPr userDrawn="1"/>
          </p:nvPicPr>
          <p:blipFill rotWithShape="1">
            <a:blip r:embed="rId9" cstate="screen">
              <a:extLst>
                <a:ext uri="{28A0092B-C50C-407E-A947-70E740481C1C}">
                  <a14:useLocalDpi xmlns:a14="http://schemas.microsoft.com/office/drawing/2010/main"/>
                </a:ext>
              </a:extLst>
            </a:blip>
            <a:srcRect/>
            <a:stretch/>
          </p:blipFill>
          <p:spPr bwMode="auto">
            <a:xfrm>
              <a:off x="1709760" y="6219090"/>
              <a:ext cx="295101" cy="287771"/>
            </a:xfrm>
            <a:prstGeom prst="ellipse">
              <a:avLst/>
            </a:prstGeom>
            <a:noFill/>
            <a:extLst>
              <a:ext uri="{909E8E84-426E-40DD-AFC4-6F175D3DCCD1}">
                <a14:hiddenFill xmlns:a14="http://schemas.microsoft.com/office/drawing/2010/main">
                  <a:solidFill>
                    <a:srgbClr val="FFFFFF"/>
                  </a:solidFill>
                </a14:hiddenFill>
              </a:ext>
            </a:extLst>
          </p:spPr>
        </p:pic>
        <p:pic>
          <p:nvPicPr>
            <p:cNvPr id="36" name="Picture 7" descr="C:\Users\Vanina\Desktop\FREELANCE-2015\Constellaction-SPIE\SPIE_062016\data\PICTOS\FR\P-ENV-N-02.png"/>
            <p:cNvPicPr>
              <a:picLocks noChangeAspect="1" noChangeArrowheads="1"/>
            </p:cNvPicPr>
            <p:nvPr userDrawn="1"/>
          </p:nvPicPr>
          <p:blipFill rotWithShape="1">
            <a:blip r:embed="rId10" cstate="screen">
              <a:extLst>
                <a:ext uri="{28A0092B-C50C-407E-A947-70E740481C1C}">
                  <a14:useLocalDpi xmlns:a14="http://schemas.microsoft.com/office/drawing/2010/main"/>
                </a:ext>
              </a:extLst>
            </a:blip>
            <a:srcRect/>
            <a:stretch/>
          </p:blipFill>
          <p:spPr bwMode="auto">
            <a:xfrm>
              <a:off x="136153" y="6219090"/>
              <a:ext cx="332357" cy="287771"/>
            </a:xfrm>
            <a:prstGeom prst="ellipse">
              <a:avLst/>
            </a:prstGeom>
            <a:noFill/>
            <a:extLst>
              <a:ext uri="{909E8E84-426E-40DD-AFC4-6F175D3DCCD1}">
                <a14:hiddenFill xmlns:a14="http://schemas.microsoft.com/office/drawing/2010/main">
                  <a:solidFill>
                    <a:srgbClr val="FFFFFF"/>
                  </a:solidFill>
                </a14:hiddenFill>
              </a:ext>
            </a:extLst>
          </p:spPr>
        </p:pic>
        <p:pic>
          <p:nvPicPr>
            <p:cNvPr id="37" name="Picture 8" descr="C:\Users\Vanina\Desktop\FREELANCE-2015\Constellaction-SPIE\SPIE_062016\data\PICTOS\FR\P-INF-N-02.png"/>
            <p:cNvPicPr>
              <a:picLocks noChangeAspect="1" noChangeArrowheads="1"/>
            </p:cNvPicPr>
            <p:nvPr userDrawn="1"/>
          </p:nvPicPr>
          <p:blipFill rotWithShape="1">
            <a:blip r:embed="rId11" cstate="screen">
              <a:extLst>
                <a:ext uri="{28A0092B-C50C-407E-A947-70E740481C1C}">
                  <a14:useLocalDpi xmlns:a14="http://schemas.microsoft.com/office/drawing/2010/main"/>
                </a:ext>
              </a:extLst>
            </a:blip>
            <a:srcRect/>
            <a:stretch/>
          </p:blipFill>
          <p:spPr bwMode="auto">
            <a:xfrm>
              <a:off x="1293313" y="6219090"/>
              <a:ext cx="358740" cy="288258"/>
            </a:xfrm>
            <a:prstGeom prst="ellipse">
              <a:avLst/>
            </a:prstGeom>
            <a:noFill/>
            <a:extLst>
              <a:ext uri="{909E8E84-426E-40DD-AFC4-6F175D3DCCD1}">
                <a14:hiddenFill xmlns:a14="http://schemas.microsoft.com/office/drawing/2010/main">
                  <a:solidFill>
                    <a:srgbClr val="FFFFFF"/>
                  </a:solidFill>
                </a14:hiddenFill>
              </a:ext>
            </a:extLst>
          </p:spPr>
        </p:pic>
      </p:grpSp>
      <p:sp>
        <p:nvSpPr>
          <p:cNvPr id="18" name="Rectangle 17"/>
          <p:cNvSpPr/>
          <p:nvPr userDrawn="1"/>
        </p:nvSpPr>
        <p:spPr>
          <a:xfrm>
            <a:off x="92697" y="4868691"/>
            <a:ext cx="1394934" cy="246221"/>
          </a:xfrm>
          <a:prstGeom prst="rect">
            <a:avLst/>
          </a:prstGeom>
        </p:spPr>
        <p:txBody>
          <a:bodyPr wrap="none">
            <a:spAutoFit/>
          </a:bodyPr>
          <a:lstStyle/>
          <a:p>
            <a:r>
              <a:rPr lang="fr-FR" sz="1000" b="1" dirty="0">
                <a:solidFill>
                  <a:srgbClr val="7F7F7F"/>
                </a:solidFill>
                <a:latin typeface="Arial" panose="020B0604020202020204" pitchFamily="34" charset="0"/>
                <a:cs typeface="Arial" panose="020B0604020202020204" pitchFamily="34" charset="0"/>
              </a:rPr>
              <a:t>SPIE Infoservices</a:t>
            </a:r>
            <a:r>
              <a:rPr lang="fr-FR" sz="1000" b="1" baseline="0" dirty="0">
                <a:solidFill>
                  <a:srgbClr val="7F7F7F"/>
                </a:solidFill>
                <a:latin typeface="Arial" panose="020B0604020202020204" pitchFamily="34" charset="0"/>
                <a:cs typeface="Arial" panose="020B0604020202020204" pitchFamily="34" charset="0"/>
              </a:rPr>
              <a:t> </a:t>
            </a:r>
            <a:r>
              <a:rPr lang="fr-FR" sz="1000" dirty="0">
                <a:solidFill>
                  <a:srgbClr val="7F7F7F"/>
                </a:solidFill>
                <a:latin typeface="Arial" panose="020B0604020202020204" pitchFamily="34" charset="0"/>
                <a:cs typeface="Arial" panose="020B0604020202020204" pitchFamily="34" charset="0"/>
              </a:rPr>
              <a:t>– </a:t>
            </a:r>
          </a:p>
        </p:txBody>
      </p:sp>
      <p:pic>
        <p:nvPicPr>
          <p:cNvPr id="19" name="Picture 2" descr="https://global.azurebootcamp.net/wp-content/uploads/2018/09/logo-2019-500x445.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8271726" y="0"/>
            <a:ext cx="720080" cy="6408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169401"/>
      </p:ext>
    </p:extLst>
  </p:cSld>
  <p:clrMap bg1="lt1" tx1="dk1" bg2="lt2" tx2="dk2" accent1="accent1" accent2="accent2" accent3="accent3" accent4="accent4" accent5="accent5" accent6="accent6" hlink="hlink" folHlink="folHlink"/>
  <p:sldLayoutIdLst>
    <p:sldLayoutId id="2147483688" r:id="rId1"/>
    <p:sldLayoutId id="2147483690" r:id="rId2"/>
    <p:sldLayoutId id="2147483691" r:id="rId3"/>
    <p:sldLayoutId id="2147483692" r:id="rId4"/>
    <p:sldLayoutId id="2147483693" r:id="rId5"/>
  </p:sldLayoutIdLst>
  <p:timing>
    <p:tnLst>
      <p:par>
        <p:cTn id="1" dur="indefinite" restart="never" nodeType="tmRoot"/>
      </p:par>
    </p:tnLst>
  </p:timing>
  <p:hf hdr="0"/>
  <p:txStyles>
    <p:titleStyle>
      <a:lvl1pPr algn="l" defTabSz="914400" rtl="0" eaLnBrk="1" latinLnBrk="0" hangingPunct="1">
        <a:spcBef>
          <a:spcPct val="0"/>
        </a:spcBef>
        <a:buNone/>
        <a:defRPr lang="fr-FR" sz="2400" b="1" kern="1200" dirty="0">
          <a:solidFill>
            <a:srgbClr val="182D67"/>
          </a:solidFill>
          <a:latin typeface="Arial" pitchFamily="34" charset="0"/>
          <a:ea typeface="ＭＳ Ｐゴシック" charset="0"/>
          <a:cs typeface="Arial" pitchFamily="34" charset="0"/>
        </a:defRPr>
      </a:lvl1pPr>
    </p:titleStyle>
    <p:bodyStyle>
      <a:lvl1pPr marL="173038" indent="-173038" algn="l" defTabSz="914400" rtl="0" eaLnBrk="1" latinLnBrk="0" hangingPunct="1">
        <a:spcBef>
          <a:spcPct val="20000"/>
        </a:spcBef>
        <a:buFont typeface="Arial" pitchFamily="34" charset="0"/>
        <a:buChar char="•"/>
        <a:tabLst/>
        <a:defRPr lang="fr-FR" sz="2000" kern="1200" dirty="0" smtClean="0">
          <a:solidFill>
            <a:srgbClr val="36979E"/>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0344" y="531750"/>
            <a:ext cx="8229600" cy="365814"/>
          </a:xfrm>
          <a:prstGeom prst="rect">
            <a:avLst/>
          </a:prstGeom>
        </p:spPr>
        <p:txBody>
          <a:bodyPr vert="horz" lIns="91440" tIns="45720" rIns="91440" bIns="45720" rtlCol="0" anchor="t">
            <a:normAutofit/>
          </a:bodyPr>
          <a:lstStyle/>
          <a:p>
            <a:r>
              <a:rPr lang="fr-FR" dirty="0"/>
              <a:t>Cliquez et modifiez le style du titre</a:t>
            </a:r>
          </a:p>
        </p:txBody>
      </p:sp>
      <p:sp>
        <p:nvSpPr>
          <p:cNvPr id="3" name="Espace réservé du texte 2"/>
          <p:cNvSpPr>
            <a:spLocks noGrp="1"/>
          </p:cNvSpPr>
          <p:nvPr>
            <p:ph type="body" idx="1"/>
          </p:nvPr>
        </p:nvSpPr>
        <p:spPr>
          <a:xfrm>
            <a:off x="457200" y="1059582"/>
            <a:ext cx="8229600" cy="3394472"/>
          </a:xfrm>
          <a:prstGeom prst="rect">
            <a:avLst/>
          </a:prstGeom>
        </p:spPr>
        <p:txBody>
          <a:bodyPr vert="horz" lIns="91440" tIns="45720" rIns="91440" bIns="45720" rtlCol="0">
            <a:normAutofit/>
          </a:bodyPr>
          <a:lstStyle/>
          <a:p>
            <a:pPr lvl="0"/>
            <a:r>
              <a:rPr lang="fr-FR" dirty="0"/>
              <a:t>Modifiez les styles du texte du masque</a:t>
            </a:r>
          </a:p>
          <a:p>
            <a:pPr marL="312738" lvl="1" indent="-139700"/>
            <a:r>
              <a:rPr lang="fr-FR" dirty="0"/>
              <a:t>Deuxième niveau</a:t>
            </a:r>
          </a:p>
          <a:p>
            <a:pPr marL="450850" lvl="2" indent="-127000">
              <a:tabLst>
                <a:tab pos="531813" algn="l"/>
              </a:tabLst>
            </a:pPr>
            <a:r>
              <a:rPr lang="fr-FR" dirty="0"/>
              <a:t>Troisième niveau</a:t>
            </a:r>
          </a:p>
          <a:p>
            <a:pPr marL="579438" lvl="3" indent="-128588"/>
            <a:r>
              <a:rPr lang="fr-FR" dirty="0"/>
              <a:t>Quatrième niveau</a:t>
            </a:r>
          </a:p>
          <a:p>
            <a:pPr marL="717550" lvl="4"/>
            <a:r>
              <a:rPr lang="fr-FR" dirty="0"/>
              <a:t>Cinquième niveau</a:t>
            </a:r>
          </a:p>
        </p:txBody>
      </p:sp>
      <p:sp>
        <p:nvSpPr>
          <p:cNvPr id="5" name="Espace réservé du pied de page 4"/>
          <p:cNvSpPr>
            <a:spLocks noGrp="1"/>
          </p:cNvSpPr>
          <p:nvPr>
            <p:ph type="ftr" sz="quarter" idx="3"/>
          </p:nvPr>
        </p:nvSpPr>
        <p:spPr>
          <a:xfrm>
            <a:off x="6094602" y="4838425"/>
            <a:ext cx="2895600" cy="276999"/>
          </a:xfrm>
          <a:prstGeom prst="rect">
            <a:avLst/>
          </a:prstGeom>
        </p:spPr>
        <p:txBody>
          <a:bodyPr vert="horz" lIns="91440" tIns="45720" rIns="91440" bIns="45720" rtlCol="0" anchor="ctr">
            <a:spAutoFit/>
          </a:bodyPr>
          <a:lstStyle>
            <a:lvl1pPr algn="r">
              <a:defRPr sz="1200">
                <a:solidFill>
                  <a:schemeClr val="tx1">
                    <a:tint val="75000"/>
                  </a:schemeClr>
                </a:solidFill>
                <a:latin typeface="Arial" pitchFamily="34" charset="0"/>
                <a:cs typeface="Arial" pitchFamily="34" charset="0"/>
              </a:defRPr>
            </a:lvl1pPr>
          </a:lstStyle>
          <a:p>
            <a:r>
              <a:rPr lang="fr-FR" dirty="0"/>
              <a:t>SPIE, l’ambition partagée</a:t>
            </a:r>
          </a:p>
        </p:txBody>
      </p:sp>
      <p:sp>
        <p:nvSpPr>
          <p:cNvPr id="6" name="Espace réservé du numéro de diapositive 5"/>
          <p:cNvSpPr>
            <a:spLocks noGrp="1"/>
          </p:cNvSpPr>
          <p:nvPr>
            <p:ph type="sldNum" sz="quarter" idx="4"/>
          </p:nvPr>
        </p:nvSpPr>
        <p:spPr>
          <a:xfrm>
            <a:off x="3505200" y="4869203"/>
            <a:ext cx="2133600" cy="246221"/>
          </a:xfrm>
          <a:prstGeom prst="rect">
            <a:avLst/>
          </a:prstGeom>
        </p:spPr>
        <p:txBody>
          <a:bodyPr vert="horz" lIns="91440" tIns="45720" rIns="91440" bIns="45720" rtlCol="0" anchor="ctr">
            <a:spAutoFit/>
          </a:bodyPr>
          <a:lstStyle>
            <a:lvl1pPr marL="0" marR="0" indent="0" algn="ctr" defTabSz="914400" rtl="0" eaLnBrk="1" fontAlgn="auto" latinLnBrk="0" hangingPunct="1">
              <a:lnSpc>
                <a:spcPct val="100000"/>
              </a:lnSpc>
              <a:spcBef>
                <a:spcPts val="0"/>
              </a:spcBef>
              <a:spcAft>
                <a:spcPts val="0"/>
              </a:spcAft>
              <a:buClrTx/>
              <a:buSzTx/>
              <a:buFontTx/>
              <a:buNone/>
              <a:tabLst/>
              <a:defRPr sz="1000">
                <a:solidFill>
                  <a:schemeClr val="tx1">
                    <a:tint val="75000"/>
                  </a:schemeClr>
                </a:solidFill>
                <a:latin typeface="Arial" pitchFamily="34" charset="0"/>
                <a:cs typeface="Arial" pitchFamily="34" charset="0"/>
              </a:defRPr>
            </a:lvl1pPr>
          </a:lstStyle>
          <a:p>
            <a:r>
              <a:rPr lang="fr-FR" dirty="0"/>
              <a:t>- </a:t>
            </a:r>
            <a:fld id="{A53FC0DE-AD23-493C-A55A-5CF677C62AEE}" type="slidenum">
              <a:rPr lang="fr-FR" smtClean="0"/>
              <a:pPr/>
              <a:t>‹N°›</a:t>
            </a:fld>
            <a:r>
              <a:rPr lang="fr-FR" dirty="0"/>
              <a:t> -</a:t>
            </a:r>
          </a:p>
        </p:txBody>
      </p:sp>
      <p:cxnSp>
        <p:nvCxnSpPr>
          <p:cNvPr id="21" name="Connecteur droit 20"/>
          <p:cNvCxnSpPr/>
          <p:nvPr userDrawn="1"/>
        </p:nvCxnSpPr>
        <p:spPr>
          <a:xfrm>
            <a:off x="398505" y="4660528"/>
            <a:ext cx="8498135"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29" name="Groupe 28"/>
          <p:cNvGrpSpPr/>
          <p:nvPr userDrawn="1"/>
        </p:nvGrpSpPr>
        <p:grpSpPr>
          <a:xfrm>
            <a:off x="197142" y="451266"/>
            <a:ext cx="7684678" cy="144000"/>
            <a:chOff x="199690" y="555181"/>
            <a:chExt cx="7684678" cy="144000"/>
          </a:xfrm>
        </p:grpSpPr>
        <p:cxnSp>
          <p:nvCxnSpPr>
            <p:cNvPr id="30" name="Connecteur droit 29"/>
            <p:cNvCxnSpPr/>
            <p:nvPr userDrawn="1"/>
          </p:nvCxnSpPr>
          <p:spPr>
            <a:xfrm>
              <a:off x="271533" y="624558"/>
              <a:ext cx="7612835" cy="2623"/>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1" name="Ellipse 30"/>
            <p:cNvSpPr>
              <a:spLocks noChangeAspect="1"/>
            </p:cNvSpPr>
            <p:nvPr userDrawn="1"/>
          </p:nvSpPr>
          <p:spPr>
            <a:xfrm>
              <a:off x="199690" y="555181"/>
              <a:ext cx="143686" cy="144000"/>
            </a:xfrm>
            <a:prstGeom prst="ellipse">
              <a:avLst/>
            </a:prstGeom>
            <a:solidFill>
              <a:srgbClr val="36979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grpSp>
      <p:grpSp>
        <p:nvGrpSpPr>
          <p:cNvPr id="32" name="Groupe 31"/>
          <p:cNvGrpSpPr/>
          <p:nvPr userDrawn="1"/>
        </p:nvGrpSpPr>
        <p:grpSpPr>
          <a:xfrm>
            <a:off x="151646" y="4528016"/>
            <a:ext cx="1793394" cy="276641"/>
            <a:chOff x="136153" y="6219090"/>
            <a:chExt cx="1868708" cy="288258"/>
          </a:xfrm>
        </p:grpSpPr>
        <p:pic>
          <p:nvPicPr>
            <p:cNvPr id="33" name="Picture 4" descr="C:\Users\Vanina\Desktop\FREELANCE-2015\Constellaction-SPIE\SPIE_062016\data\PICTOS\FR\P-INT-N-02.png"/>
            <p:cNvPicPr>
              <a:picLocks noChangeAspect="1" noChangeArrowheads="1"/>
            </p:cNvPicPr>
            <p:nvPr userDrawn="1"/>
          </p:nvPicPr>
          <p:blipFill rotWithShape="1">
            <a:blip r:embed="rId9" cstate="screen">
              <a:extLst>
                <a:ext uri="{28A0092B-C50C-407E-A947-70E740481C1C}">
                  <a14:useLocalDpi xmlns:a14="http://schemas.microsoft.com/office/drawing/2010/main"/>
                </a:ext>
              </a:extLst>
            </a:blip>
            <a:srcRect/>
            <a:stretch/>
          </p:blipFill>
          <p:spPr bwMode="auto">
            <a:xfrm>
              <a:off x="526217" y="6219090"/>
              <a:ext cx="320492" cy="286587"/>
            </a:xfrm>
            <a:prstGeom prst="ellipse">
              <a:avLst/>
            </a:prstGeom>
            <a:noFill/>
            <a:extLst>
              <a:ext uri="{909E8E84-426E-40DD-AFC4-6F175D3DCCD1}">
                <a14:hiddenFill xmlns:a14="http://schemas.microsoft.com/office/drawing/2010/main">
                  <a:solidFill>
                    <a:srgbClr val="FFFFFF"/>
                  </a:solidFill>
                </a14:hiddenFill>
              </a:ext>
            </a:extLst>
          </p:spPr>
        </p:pic>
        <p:pic>
          <p:nvPicPr>
            <p:cNvPr id="34" name="Picture 5" descr="C:\Users\Vanina\Desktop\FREELANCE-2015\Constellaction-SPIE\SPIE_062016\data\PICTOS\FR\P-COM-N-02.png"/>
            <p:cNvPicPr>
              <a:picLocks noChangeAspect="1" noChangeArrowheads="1"/>
            </p:cNvPicPr>
            <p:nvPr userDrawn="1"/>
          </p:nvPicPr>
          <p:blipFill rotWithShape="1">
            <a:blip r:embed="rId10" cstate="screen">
              <a:extLst>
                <a:ext uri="{28A0092B-C50C-407E-A947-70E740481C1C}">
                  <a14:useLocalDpi xmlns:a14="http://schemas.microsoft.com/office/drawing/2010/main"/>
                </a:ext>
              </a:extLst>
            </a:blip>
            <a:srcRect/>
            <a:stretch/>
          </p:blipFill>
          <p:spPr bwMode="auto">
            <a:xfrm>
              <a:off x="904416" y="6219090"/>
              <a:ext cx="331190" cy="287771"/>
            </a:xfrm>
            <a:prstGeom prst="ellipse">
              <a:avLst/>
            </a:prstGeom>
            <a:noFill/>
            <a:extLst>
              <a:ext uri="{909E8E84-426E-40DD-AFC4-6F175D3DCCD1}">
                <a14:hiddenFill xmlns:a14="http://schemas.microsoft.com/office/drawing/2010/main">
                  <a:solidFill>
                    <a:srgbClr val="FFFFFF"/>
                  </a:solidFill>
                </a14:hiddenFill>
              </a:ext>
            </a:extLst>
          </p:spPr>
        </p:pic>
        <p:pic>
          <p:nvPicPr>
            <p:cNvPr id="35" name="Picture 6" descr="C:\Users\Vanina\Desktop\FREELANCE-2015\Constellaction-SPIE\SPIE_062016\data\PICTOS\FR\P-DAT-N-02.png"/>
            <p:cNvPicPr>
              <a:picLocks noChangeAspect="1" noChangeArrowheads="1"/>
            </p:cNvPicPr>
            <p:nvPr userDrawn="1"/>
          </p:nvPicPr>
          <p:blipFill rotWithShape="1">
            <a:blip r:embed="rId11" cstate="screen">
              <a:extLst>
                <a:ext uri="{28A0092B-C50C-407E-A947-70E740481C1C}">
                  <a14:useLocalDpi xmlns:a14="http://schemas.microsoft.com/office/drawing/2010/main"/>
                </a:ext>
              </a:extLst>
            </a:blip>
            <a:srcRect/>
            <a:stretch/>
          </p:blipFill>
          <p:spPr bwMode="auto">
            <a:xfrm>
              <a:off x="1709760" y="6219090"/>
              <a:ext cx="295101" cy="287771"/>
            </a:xfrm>
            <a:prstGeom prst="ellipse">
              <a:avLst/>
            </a:prstGeom>
            <a:noFill/>
            <a:extLst>
              <a:ext uri="{909E8E84-426E-40DD-AFC4-6F175D3DCCD1}">
                <a14:hiddenFill xmlns:a14="http://schemas.microsoft.com/office/drawing/2010/main">
                  <a:solidFill>
                    <a:srgbClr val="FFFFFF"/>
                  </a:solidFill>
                </a14:hiddenFill>
              </a:ext>
            </a:extLst>
          </p:spPr>
        </p:pic>
        <p:pic>
          <p:nvPicPr>
            <p:cNvPr id="36" name="Picture 7" descr="C:\Users\Vanina\Desktop\FREELANCE-2015\Constellaction-SPIE\SPIE_062016\data\PICTOS\FR\P-ENV-N-02.png"/>
            <p:cNvPicPr>
              <a:picLocks noChangeAspect="1" noChangeArrowheads="1"/>
            </p:cNvPicPr>
            <p:nvPr userDrawn="1"/>
          </p:nvPicPr>
          <p:blipFill rotWithShape="1">
            <a:blip r:embed="rId12" cstate="screen">
              <a:extLst>
                <a:ext uri="{28A0092B-C50C-407E-A947-70E740481C1C}">
                  <a14:useLocalDpi xmlns:a14="http://schemas.microsoft.com/office/drawing/2010/main"/>
                </a:ext>
              </a:extLst>
            </a:blip>
            <a:srcRect/>
            <a:stretch/>
          </p:blipFill>
          <p:spPr bwMode="auto">
            <a:xfrm>
              <a:off x="136153" y="6219090"/>
              <a:ext cx="332357" cy="287771"/>
            </a:xfrm>
            <a:prstGeom prst="ellipse">
              <a:avLst/>
            </a:prstGeom>
            <a:noFill/>
            <a:extLst>
              <a:ext uri="{909E8E84-426E-40DD-AFC4-6F175D3DCCD1}">
                <a14:hiddenFill xmlns:a14="http://schemas.microsoft.com/office/drawing/2010/main">
                  <a:solidFill>
                    <a:srgbClr val="FFFFFF"/>
                  </a:solidFill>
                </a14:hiddenFill>
              </a:ext>
            </a:extLst>
          </p:spPr>
        </p:pic>
        <p:pic>
          <p:nvPicPr>
            <p:cNvPr id="37" name="Picture 8" descr="C:\Users\Vanina\Desktop\FREELANCE-2015\Constellaction-SPIE\SPIE_062016\data\PICTOS\FR\P-INF-N-02.png"/>
            <p:cNvPicPr>
              <a:picLocks noChangeAspect="1" noChangeArrowheads="1"/>
            </p:cNvPicPr>
            <p:nvPr userDrawn="1"/>
          </p:nvPicPr>
          <p:blipFill rotWithShape="1">
            <a:blip r:embed="rId13" cstate="screen">
              <a:extLst>
                <a:ext uri="{28A0092B-C50C-407E-A947-70E740481C1C}">
                  <a14:useLocalDpi xmlns:a14="http://schemas.microsoft.com/office/drawing/2010/main"/>
                </a:ext>
              </a:extLst>
            </a:blip>
            <a:srcRect/>
            <a:stretch/>
          </p:blipFill>
          <p:spPr bwMode="auto">
            <a:xfrm>
              <a:off x="1293313" y="6219090"/>
              <a:ext cx="358740" cy="288258"/>
            </a:xfrm>
            <a:prstGeom prst="ellipse">
              <a:avLst/>
            </a:prstGeom>
            <a:noFill/>
            <a:extLst>
              <a:ext uri="{909E8E84-426E-40DD-AFC4-6F175D3DCCD1}">
                <a14:hiddenFill xmlns:a14="http://schemas.microsoft.com/office/drawing/2010/main">
                  <a:solidFill>
                    <a:srgbClr val="FFFFFF"/>
                  </a:solidFill>
                </a14:hiddenFill>
              </a:ext>
            </a:extLst>
          </p:spPr>
        </p:pic>
      </p:grpSp>
      <p:sp>
        <p:nvSpPr>
          <p:cNvPr id="18" name="Rectangle 17"/>
          <p:cNvSpPr/>
          <p:nvPr userDrawn="1"/>
        </p:nvSpPr>
        <p:spPr>
          <a:xfrm>
            <a:off x="92697" y="4868691"/>
            <a:ext cx="1394934" cy="246221"/>
          </a:xfrm>
          <a:prstGeom prst="rect">
            <a:avLst/>
          </a:prstGeom>
        </p:spPr>
        <p:txBody>
          <a:bodyPr wrap="none">
            <a:spAutoFit/>
          </a:bodyPr>
          <a:lstStyle/>
          <a:p>
            <a:r>
              <a:rPr lang="fr-FR" sz="1000" b="1" dirty="0">
                <a:solidFill>
                  <a:srgbClr val="7F7F7F"/>
                </a:solidFill>
                <a:latin typeface="Arial" panose="020B0604020202020204" pitchFamily="34" charset="0"/>
                <a:cs typeface="Arial" panose="020B0604020202020204" pitchFamily="34" charset="0"/>
              </a:rPr>
              <a:t>SPIE Infoservices</a:t>
            </a:r>
            <a:r>
              <a:rPr lang="fr-FR" sz="1000" b="1" baseline="0" dirty="0">
                <a:solidFill>
                  <a:srgbClr val="7F7F7F"/>
                </a:solidFill>
                <a:latin typeface="Arial" panose="020B0604020202020204" pitchFamily="34" charset="0"/>
                <a:cs typeface="Arial" panose="020B0604020202020204" pitchFamily="34" charset="0"/>
              </a:rPr>
              <a:t> </a:t>
            </a:r>
            <a:r>
              <a:rPr lang="fr-FR" sz="1000" dirty="0">
                <a:solidFill>
                  <a:srgbClr val="7F7F7F"/>
                </a:solidFill>
                <a:latin typeface="Arial" panose="020B0604020202020204" pitchFamily="34" charset="0"/>
                <a:cs typeface="Arial" panose="020B0604020202020204" pitchFamily="34" charset="0"/>
              </a:rPr>
              <a:t>– </a:t>
            </a:r>
          </a:p>
        </p:txBody>
      </p:sp>
      <p:sp>
        <p:nvSpPr>
          <p:cNvPr id="7" name="Rectangle 6"/>
          <p:cNvSpPr/>
          <p:nvPr userDrawn="1"/>
        </p:nvSpPr>
        <p:spPr>
          <a:xfrm>
            <a:off x="92697" y="4868691"/>
            <a:ext cx="1394934" cy="274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9" name="Picture 2" descr="https://global.azurebootcamp.net/wp-content/uploads/2018/09/logo-2019-500x445.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271726" y="0"/>
            <a:ext cx="720080" cy="6408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29011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Lst>
  <p:timing>
    <p:tnLst>
      <p:par>
        <p:cTn id="1" dur="indefinite" restart="never" nodeType="tmRoot"/>
      </p:par>
    </p:tnLst>
  </p:timing>
  <p:hf hdr="0"/>
  <p:txStyles>
    <p:titleStyle>
      <a:lvl1pPr algn="l" defTabSz="914400" rtl="0" eaLnBrk="1" latinLnBrk="0" hangingPunct="1">
        <a:spcBef>
          <a:spcPct val="0"/>
        </a:spcBef>
        <a:buNone/>
        <a:defRPr lang="fr-FR" sz="2400" b="1" kern="1200" dirty="0">
          <a:solidFill>
            <a:srgbClr val="182D67"/>
          </a:solidFill>
          <a:latin typeface="Arial" pitchFamily="34" charset="0"/>
          <a:ea typeface="ＭＳ Ｐゴシック" charset="0"/>
          <a:cs typeface="Arial" pitchFamily="34" charset="0"/>
        </a:defRPr>
      </a:lvl1pPr>
    </p:titleStyle>
    <p:bodyStyle>
      <a:lvl1pPr marL="173038" indent="-173038" algn="l" defTabSz="914400" rtl="0" eaLnBrk="1" latinLnBrk="0" hangingPunct="1">
        <a:spcBef>
          <a:spcPct val="20000"/>
        </a:spcBef>
        <a:buFont typeface="Arial" pitchFamily="34" charset="0"/>
        <a:buChar char="•"/>
        <a:tabLst/>
        <a:defRPr lang="fr-FR" sz="2000" kern="1200" dirty="0" smtClean="0">
          <a:solidFill>
            <a:srgbClr val="36979E"/>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mvp.microsoft.com/fr-fr/PublicProfile/21263?fullName=Jean-Francois%20(Jeff)%20Aprea" TargetMode="External"/><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hyperlink" Target="https://twitter.com/JeffAprea" TargetMode="External"/><Relationship Id="rId11" Type="http://schemas.openxmlformats.org/officeDocument/2006/relationships/image" Target="../media/image29.png"/><Relationship Id="rId5" Type="http://schemas.openxmlformats.org/officeDocument/2006/relationships/image" Target="../media/image26.png"/><Relationship Id="rId10" Type="http://schemas.openxmlformats.org/officeDocument/2006/relationships/hyperlink" Target="https://mscloudinfo.net/" TargetMode="External"/><Relationship Id="rId4" Type="http://schemas.openxmlformats.org/officeDocument/2006/relationships/hyperlink" Target="https://www.linkedin.com/in/jeffaprea/" TargetMode="External"/><Relationship Id="rId9"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98.png"/><Relationship Id="rId4" Type="http://schemas.openxmlformats.org/officeDocument/2006/relationships/hyperlink" Target="https://azure.microsoft.com/en-us/blog/introducing-backup-for-azure-file-shares/" TargetMode="Externa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3.wdp"/><Relationship Id="rId18" Type="http://schemas.openxmlformats.org/officeDocument/2006/relationships/image" Target="../media/image91.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6.png"/><Relationship Id="rId17" Type="http://schemas.microsoft.com/office/2007/relationships/hdphoto" Target="../media/hdphoto5.wdp"/><Relationship Id="rId2" Type="http://schemas.openxmlformats.org/officeDocument/2006/relationships/notesSlide" Target="../notesSlides/notesSlide9.xml"/><Relationship Id="rId16" Type="http://schemas.openxmlformats.org/officeDocument/2006/relationships/image" Target="../media/image108.png"/><Relationship Id="rId1" Type="http://schemas.openxmlformats.org/officeDocument/2006/relationships/slideLayout" Target="../slideLayouts/slideLayout19.xml"/><Relationship Id="rId6" Type="http://schemas.openxmlformats.org/officeDocument/2006/relationships/image" Target="../media/image102.png"/><Relationship Id="rId11" Type="http://schemas.microsoft.com/office/2007/relationships/hdphoto" Target="../media/hdphoto2.wdp"/><Relationship Id="rId5" Type="http://schemas.openxmlformats.org/officeDocument/2006/relationships/image" Target="../media/image101.png"/><Relationship Id="rId15" Type="http://schemas.microsoft.com/office/2007/relationships/hdphoto" Target="../media/hdphoto4.wdp"/><Relationship Id="rId10" Type="http://schemas.openxmlformats.org/officeDocument/2006/relationships/image" Target="../media/image105.png"/><Relationship Id="rId19" Type="http://schemas.openxmlformats.org/officeDocument/2006/relationships/image" Target="../media/image109.png"/><Relationship Id="rId4" Type="http://schemas.openxmlformats.org/officeDocument/2006/relationships/image" Target="../media/image100.png"/><Relationship Id="rId9" Type="http://schemas.openxmlformats.org/officeDocument/2006/relationships/image" Target="../media/image104.png"/><Relationship Id="rId14" Type="http://schemas.openxmlformats.org/officeDocument/2006/relationships/image" Target="../media/image10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fr-fr/azure/storage/common/storage-account-options" TargetMode="External"/><Relationship Id="rId2" Type="http://schemas.openxmlformats.org/officeDocument/2006/relationships/image" Target="../media/image115.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hyperlink" Target="https://youtu.be/VwSeQqYQFnw" TargetMode="External"/><Relationship Id="rId5" Type="http://schemas.openxmlformats.org/officeDocument/2006/relationships/image" Target="../media/image33.png"/><Relationship Id="rId4" Type="http://schemas.openxmlformats.org/officeDocument/2006/relationships/image" Target="../media/image32.jpeg"/></Relationships>
</file>

<file path=ppt/slides/_rels/slide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9.xml"/><Relationship Id="rId4" Type="http://schemas.openxmlformats.org/officeDocument/2006/relationships/image" Target="../media/image124.png"/></Relationships>
</file>

<file path=ppt/slides/_rels/slide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hyperlink" Target="https://www.microsoft.com/en-us/download/details.aspx?id=57159" TargetMode="External"/><Relationship Id="rId2" Type="http://schemas.openxmlformats.org/officeDocument/2006/relationships/image" Target="../media/image131.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19.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2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9.xml"/><Relationship Id="rId4" Type="http://schemas.openxmlformats.org/officeDocument/2006/relationships/image" Target="../media/image140.png"/></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3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9.xml"/><Relationship Id="rId4" Type="http://schemas.openxmlformats.org/officeDocument/2006/relationships/image" Target="../media/image149.png"/></Relationships>
</file>

<file path=ppt/slides/_rels/slide3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hyperlink" Target="https://docs.microsoft.com/en-us/azure/storage/files/storage-sync-files-deployment-guide?tabs=portal" TargetMode="Externa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53.gif"/><Relationship Id="rId26" Type="http://schemas.openxmlformats.org/officeDocument/2006/relationships/image" Target="../media/image61.png"/><Relationship Id="rId3" Type="http://schemas.openxmlformats.org/officeDocument/2006/relationships/image" Target="../media/image38.jpeg"/><Relationship Id="rId21" Type="http://schemas.openxmlformats.org/officeDocument/2006/relationships/image" Target="../media/image56.png"/><Relationship Id="rId34" Type="http://schemas.openxmlformats.org/officeDocument/2006/relationships/image" Target="../media/image69.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gif"/><Relationship Id="rId25" Type="http://schemas.openxmlformats.org/officeDocument/2006/relationships/image" Target="../media/image60.png"/><Relationship Id="rId33" Type="http://schemas.openxmlformats.org/officeDocument/2006/relationships/image" Target="../media/image68.png"/><Relationship Id="rId2" Type="http://schemas.openxmlformats.org/officeDocument/2006/relationships/notesSlide" Target="../notesSlides/notesSlide4.xml"/><Relationship Id="rId16" Type="http://schemas.openxmlformats.org/officeDocument/2006/relationships/image" Target="../media/image51.gif"/><Relationship Id="rId20" Type="http://schemas.openxmlformats.org/officeDocument/2006/relationships/image" Target="../media/image55.gif"/><Relationship Id="rId29"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image" Target="../media/image46.jpeg"/><Relationship Id="rId24" Type="http://schemas.openxmlformats.org/officeDocument/2006/relationships/image" Target="../media/image59.png"/><Relationship Id="rId32" Type="http://schemas.openxmlformats.org/officeDocument/2006/relationships/image" Target="../media/image67.png"/><Relationship Id="rId5" Type="http://schemas.openxmlformats.org/officeDocument/2006/relationships/image" Target="../media/image40.png"/><Relationship Id="rId15" Type="http://schemas.openxmlformats.org/officeDocument/2006/relationships/image" Target="../media/image50.gif"/><Relationship Id="rId23" Type="http://schemas.openxmlformats.org/officeDocument/2006/relationships/image" Target="../media/image58.png"/><Relationship Id="rId28" Type="http://schemas.openxmlformats.org/officeDocument/2006/relationships/image" Target="../media/image63.png"/><Relationship Id="rId10" Type="http://schemas.openxmlformats.org/officeDocument/2006/relationships/image" Target="../media/image45.png"/><Relationship Id="rId19" Type="http://schemas.openxmlformats.org/officeDocument/2006/relationships/image" Target="../media/image54.png"/><Relationship Id="rId31" Type="http://schemas.openxmlformats.org/officeDocument/2006/relationships/image" Target="../media/image66.png"/><Relationship Id="rId4" Type="http://schemas.openxmlformats.org/officeDocument/2006/relationships/image" Target="../media/image39.jpe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65.png"/><Relationship Id="rId8" Type="http://schemas.openxmlformats.org/officeDocument/2006/relationships/image" Target="../media/image43.png"/></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7.xml"/><Relationship Id="rId5" Type="http://schemas.openxmlformats.org/officeDocument/2006/relationships/image" Target="../media/image30.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75.png"/><Relationship Id="rId18" Type="http://schemas.openxmlformats.org/officeDocument/2006/relationships/image" Target="../media/image24.svg"/><Relationship Id="rId3" Type="http://schemas.openxmlformats.org/officeDocument/2006/relationships/image" Target="../media/image70.png"/><Relationship Id="rId7" Type="http://schemas.openxmlformats.org/officeDocument/2006/relationships/image" Target="../media/image72.png"/><Relationship Id="rId12" Type="http://schemas.openxmlformats.org/officeDocument/2006/relationships/image" Target="../media/image18.svg"/><Relationship Id="rId17" Type="http://schemas.openxmlformats.org/officeDocument/2006/relationships/image" Target="../media/image77.png"/><Relationship Id="rId2" Type="http://schemas.openxmlformats.org/officeDocument/2006/relationships/notesSlide" Target="../notesSlides/notesSlide5.xml"/><Relationship Id="rId16" Type="http://schemas.openxmlformats.org/officeDocument/2006/relationships/image" Target="../media/image22.svg"/><Relationship Id="rId20" Type="http://schemas.openxmlformats.org/officeDocument/2006/relationships/image" Target="../media/image26.svg"/><Relationship Id="rId1" Type="http://schemas.openxmlformats.org/officeDocument/2006/relationships/slideLayout" Target="../slideLayouts/slideLayout25.xml"/><Relationship Id="rId6" Type="http://schemas.openxmlformats.org/officeDocument/2006/relationships/image" Target="../media/image12.svg"/><Relationship Id="rId11" Type="http://schemas.openxmlformats.org/officeDocument/2006/relationships/image" Target="../media/image74.png"/><Relationship Id="rId5" Type="http://schemas.openxmlformats.org/officeDocument/2006/relationships/image" Target="../media/image71.png"/><Relationship Id="rId15" Type="http://schemas.openxmlformats.org/officeDocument/2006/relationships/image" Target="../media/image76.png"/><Relationship Id="rId10" Type="http://schemas.openxmlformats.org/officeDocument/2006/relationships/image" Target="../media/image16.svg"/><Relationship Id="rId19" Type="http://schemas.openxmlformats.org/officeDocument/2006/relationships/image" Target="../media/image78.png"/><Relationship Id="rId4" Type="http://schemas.openxmlformats.org/officeDocument/2006/relationships/image" Target="../media/image10.svg"/><Relationship Id="rId9" Type="http://schemas.openxmlformats.org/officeDocument/2006/relationships/image" Target="../media/image73.png"/><Relationship Id="rId1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30.png"/><Relationship Id="rId3" Type="http://schemas.openxmlformats.org/officeDocument/2006/relationships/image" Target="../media/image83.emf"/><Relationship Id="rId7" Type="http://schemas.openxmlformats.org/officeDocument/2006/relationships/image" Target="../media/image87.png"/><Relationship Id="rId12"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86.emf"/><Relationship Id="rId11" Type="http://schemas.openxmlformats.org/officeDocument/2006/relationships/image" Target="../media/image91.png"/><Relationship Id="rId5" Type="http://schemas.openxmlformats.org/officeDocument/2006/relationships/image" Target="../media/image85.emf"/><Relationship Id="rId10" Type="http://schemas.openxmlformats.org/officeDocument/2006/relationships/image" Target="../media/image90.emf"/><Relationship Id="rId4" Type="http://schemas.openxmlformats.org/officeDocument/2006/relationships/image" Target="../media/image84.emf"/><Relationship Id="rId9" Type="http://schemas.openxmlformats.org/officeDocument/2006/relationships/image" Target="../media/image89.emf"/></Relationships>
</file>

<file path=ppt/slides/_rels/slide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png"/><Relationship Id="rId1" Type="http://schemas.openxmlformats.org/officeDocument/2006/relationships/slideLayout" Target="../slideLayouts/slideLayout19.xml"/><Relationship Id="rId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8A008B2-FB7C-4B7D-AF0E-333D9037EB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4225" y="1"/>
            <a:ext cx="903398" cy="589172"/>
          </a:xfrm>
          <a:prstGeom prst="rect">
            <a:avLst/>
          </a:prstGeom>
        </p:spPr>
      </p:pic>
      <p:sp>
        <p:nvSpPr>
          <p:cNvPr id="7" name="TextBox 18"/>
          <p:cNvSpPr txBox="1"/>
          <p:nvPr/>
        </p:nvSpPr>
        <p:spPr bwMode="white">
          <a:xfrm>
            <a:off x="-326" y="563079"/>
            <a:ext cx="4305302" cy="785132"/>
          </a:xfrm>
          <a:prstGeom prst="rect">
            <a:avLst/>
          </a:prstGeom>
          <a:solidFill>
            <a:srgbClr val="015CDA"/>
          </a:solidFill>
        </p:spPr>
        <p:txBody>
          <a:bodyPr wrap="square" lIns="134464" tIns="107571" rIns="134464" bIns="107571" rtlCol="0">
            <a:noAutofit/>
          </a:bodyPr>
          <a:lstStyle/>
          <a:p>
            <a:pPr defTabSz="685775">
              <a:lnSpc>
                <a:spcPct val="90000"/>
              </a:lnSpc>
            </a:pPr>
            <a:r>
              <a:rPr lang="fr-FR" sz="2059" b="1" dirty="0" smtClean="0">
                <a:gradFill>
                  <a:gsLst>
                    <a:gs pos="6250">
                      <a:srgbClr val="FFFFFF"/>
                    </a:gs>
                    <a:gs pos="18000">
                      <a:srgbClr val="FFFFFF"/>
                    </a:gs>
                  </a:gsLst>
                  <a:lin ang="5400000" scaled="0"/>
                </a:gradFill>
              </a:rPr>
              <a:t>Stockage Hybride dans Azure </a:t>
            </a:r>
            <a:endParaRPr lang="fr-FR" sz="2059" b="1" dirty="0">
              <a:gradFill>
                <a:gsLst>
                  <a:gs pos="6250">
                    <a:srgbClr val="FFFFFF"/>
                  </a:gs>
                  <a:gs pos="18000">
                    <a:srgbClr val="FFFFFF"/>
                  </a:gs>
                </a:gsLst>
                <a:lin ang="5400000" scaled="0"/>
              </a:gradFill>
            </a:endParaRPr>
          </a:p>
          <a:p>
            <a:pPr defTabSz="685775">
              <a:lnSpc>
                <a:spcPct val="90000"/>
              </a:lnSpc>
            </a:pPr>
            <a:r>
              <a:rPr lang="fr-FR" sz="1050" dirty="0" smtClean="0">
                <a:gradFill>
                  <a:gsLst>
                    <a:gs pos="6250">
                      <a:srgbClr val="FFFFFF"/>
                    </a:gs>
                    <a:gs pos="18000">
                      <a:srgbClr val="FFFFFF"/>
                    </a:gs>
                  </a:gsLst>
                  <a:lin ang="5400000" scaled="0"/>
                </a:gradFill>
              </a:rPr>
              <a:t>Etendez </a:t>
            </a:r>
            <a:r>
              <a:rPr lang="fr-FR" sz="1050" dirty="0">
                <a:gradFill>
                  <a:gsLst>
                    <a:gs pos="6250">
                      <a:srgbClr val="FFFFFF"/>
                    </a:gs>
                    <a:gs pos="18000">
                      <a:srgbClr val="FFFFFF"/>
                    </a:gs>
                  </a:gsLst>
                  <a:lin ang="5400000" scaled="0"/>
                </a:gradFill>
              </a:rPr>
              <a:t>vos serveurs de fichiers Windows avec Azure File Sync !</a:t>
            </a:r>
            <a:br>
              <a:rPr lang="fr-FR" sz="1050" dirty="0">
                <a:gradFill>
                  <a:gsLst>
                    <a:gs pos="6250">
                      <a:srgbClr val="FFFFFF"/>
                    </a:gs>
                    <a:gs pos="18000">
                      <a:srgbClr val="FFFFFF"/>
                    </a:gs>
                  </a:gsLst>
                  <a:lin ang="5400000" scaled="0"/>
                </a:gradFill>
              </a:rPr>
            </a:br>
            <a:endParaRPr lang="fr-FR" sz="1050" dirty="0">
              <a:gradFill>
                <a:gsLst>
                  <a:gs pos="6250">
                    <a:srgbClr val="FFFFFF"/>
                  </a:gs>
                  <a:gs pos="18000">
                    <a:srgbClr val="FFFFFF"/>
                  </a:gs>
                </a:gsLst>
                <a:lin ang="5400000" scaled="0"/>
              </a:gradFill>
            </a:endParaRPr>
          </a:p>
        </p:txBody>
      </p:sp>
      <p:grpSp>
        <p:nvGrpSpPr>
          <p:cNvPr id="10" name="Groupe 9"/>
          <p:cNvGrpSpPr/>
          <p:nvPr/>
        </p:nvGrpSpPr>
        <p:grpSpPr>
          <a:xfrm>
            <a:off x="5065695" y="3731552"/>
            <a:ext cx="816133" cy="167987"/>
            <a:chOff x="9342098" y="4954528"/>
            <a:chExt cx="1088177" cy="223983"/>
          </a:xfrm>
        </p:grpSpPr>
        <p:pic>
          <p:nvPicPr>
            <p:cNvPr id="11" name="Image 10">
              <a:hlinkClick r:id="rId4"/>
            </p:cNvPr>
            <p:cNvPicPr>
              <a:picLocks noChangeAspect="1"/>
            </p:cNvPicPr>
            <p:nvPr/>
          </p:nvPicPr>
          <p:blipFill rotWithShape="1">
            <a:blip r:embed="rId5" cstate="print">
              <a:extLst>
                <a:ext uri="{28A0092B-C50C-407E-A947-70E740481C1C}">
                  <a14:useLocalDpi xmlns:a14="http://schemas.microsoft.com/office/drawing/2010/main" val="0"/>
                </a:ext>
              </a:extLst>
            </a:blip>
            <a:srcRect l="69337" t="35600" b="21583"/>
            <a:stretch/>
          </p:blipFill>
          <p:spPr>
            <a:xfrm>
              <a:off x="9926960" y="4955901"/>
              <a:ext cx="232598" cy="221236"/>
            </a:xfrm>
            <a:prstGeom prst="rect">
              <a:avLst/>
            </a:prstGeom>
          </p:spPr>
        </p:pic>
        <p:pic>
          <p:nvPicPr>
            <p:cNvPr id="12" name="Image 11">
              <a:hlinkClick r:id="rId6"/>
            </p:cNvPr>
            <p:cNvPicPr>
              <a:picLocks noChangeAspect="1"/>
            </p:cNvPicPr>
            <p:nvPr/>
          </p:nvPicPr>
          <p:blipFill rotWithShape="1">
            <a:blip r:embed="rId7" cstate="print">
              <a:extLst>
                <a:ext uri="{28A0092B-C50C-407E-A947-70E740481C1C}">
                  <a14:useLocalDpi xmlns:a14="http://schemas.microsoft.com/office/drawing/2010/main" val="0"/>
                </a:ext>
              </a:extLst>
            </a:blip>
            <a:srcRect l="33469" t="35334" r="33199" b="21317"/>
            <a:stretch/>
          </p:blipFill>
          <p:spPr>
            <a:xfrm>
              <a:off x="9620684" y="4954528"/>
              <a:ext cx="252840" cy="223983"/>
            </a:xfrm>
            <a:prstGeom prst="rect">
              <a:avLst/>
            </a:prstGeom>
          </p:spPr>
        </p:pic>
        <p:pic>
          <p:nvPicPr>
            <p:cNvPr id="13" name="Image 12">
              <a:hlinkClick r:id="rId8"/>
            </p:cNvPr>
            <p:cNvPicPr>
              <a:picLocks noChangeAspect="1"/>
            </p:cNvPicPr>
            <p:nvPr/>
          </p:nvPicPr>
          <p:blipFill rotWithShape="1">
            <a:blip r:embed="rId9" cstate="print">
              <a:extLst>
                <a:ext uri="{28A0092B-C50C-407E-A947-70E740481C1C}">
                  <a14:useLocalDpi xmlns:a14="http://schemas.microsoft.com/office/drawing/2010/main" val="0"/>
                </a:ext>
              </a:extLst>
            </a:blip>
            <a:srcRect l="1" r="77377"/>
            <a:stretch/>
          </p:blipFill>
          <p:spPr>
            <a:xfrm>
              <a:off x="9342098" y="4960277"/>
              <a:ext cx="225150" cy="212484"/>
            </a:xfrm>
            <a:prstGeom prst="rect">
              <a:avLst/>
            </a:prstGeom>
          </p:spPr>
        </p:pic>
        <p:pic>
          <p:nvPicPr>
            <p:cNvPr id="14" name="Image 13">
              <a:hlinkClick r:id="rId10"/>
            </p:cNvPr>
            <p:cNvPicPr>
              <a:picLocks noChangeAspect="1"/>
            </p:cNvPicPr>
            <p:nvPr/>
          </p:nvPicPr>
          <p:blipFill>
            <a:blip r:embed="rId11"/>
            <a:stretch>
              <a:fillRect/>
            </a:stretch>
          </p:blipFill>
          <p:spPr>
            <a:xfrm>
              <a:off x="10212995" y="4955568"/>
              <a:ext cx="217280" cy="221902"/>
            </a:xfrm>
            <a:prstGeom prst="rect">
              <a:avLst/>
            </a:prstGeom>
          </p:spPr>
        </p:pic>
      </p:grpSp>
      <p:pic>
        <p:nvPicPr>
          <p:cNvPr id="15" name="Picture 2" descr="https://global.azurebootcamp.net/wp-content/uploads/2018/09/logo-2019-500x445.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3292" y="1556345"/>
            <a:ext cx="1935396" cy="17225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Text Placeholder 4">
            <a:extLst>
              <a:ext uri="{FF2B5EF4-FFF2-40B4-BE49-F238E27FC236}">
                <a16:creationId xmlns:a16="http://schemas.microsoft.com/office/drawing/2014/main" id="{1F34E5FD-D95C-4550-AB2D-5ABDC17042F8}"/>
              </a:ext>
            </a:extLst>
          </p:cNvPr>
          <p:cNvSpPr txBox="1">
            <a:spLocks/>
          </p:cNvSpPr>
          <p:nvPr/>
        </p:nvSpPr>
        <p:spPr bwMode="ltGray">
          <a:xfrm>
            <a:off x="3203848" y="3089855"/>
            <a:ext cx="4079707" cy="778039"/>
          </a:xfrm>
          <a:prstGeom prst="rect">
            <a:avLst/>
          </a:prstGeom>
          <a:noFill/>
        </p:spPr>
        <p:txBody>
          <a:bodyPr vert="horz" wrap="square" lIns="146304" tIns="109728" rIns="146304" bIns="109728" rtlCol="0">
            <a:noAutofit/>
          </a:bodyPr>
          <a:lstStyle>
            <a:lvl1pPr marL="0" marR="0" indent="0" algn="l" defTabSz="914367"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137" kern="1200" spc="0" baseline="0">
                <a:gradFill>
                  <a:gsLst>
                    <a:gs pos="1250">
                      <a:srgbClr val="FFFFFF"/>
                    </a:gs>
                    <a:gs pos="99000">
                      <a:srgbClr val="FFFFFF"/>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fr-FR" sz="1100" dirty="0" smtClean="0">
                <a:solidFill>
                  <a:schemeClr val="tx1">
                    <a:lumMod val="50000"/>
                    <a:lumOff val="50000"/>
                  </a:schemeClr>
                </a:solidFill>
              </a:rPr>
              <a:t>Jean-Francois APREA</a:t>
            </a:r>
            <a:br>
              <a:rPr lang="fr-FR" sz="1100" dirty="0" smtClean="0">
                <a:solidFill>
                  <a:schemeClr val="tx1">
                    <a:lumMod val="50000"/>
                    <a:lumOff val="50000"/>
                  </a:schemeClr>
                </a:solidFill>
              </a:rPr>
            </a:br>
            <a:r>
              <a:rPr lang="fr-FR" sz="900" dirty="0" smtClean="0">
                <a:solidFill>
                  <a:schemeClr val="tx1">
                    <a:lumMod val="50000"/>
                    <a:lumOff val="50000"/>
                  </a:schemeClr>
                </a:solidFill>
              </a:rPr>
              <a:t>Responsable du Centre d’expertise Microsoft – SPIE ICS </a:t>
            </a:r>
          </a:p>
          <a:p>
            <a:r>
              <a:rPr lang="fr-FR" sz="900" dirty="0" smtClean="0">
                <a:solidFill>
                  <a:schemeClr val="tx1">
                    <a:lumMod val="50000"/>
                    <a:lumOff val="50000"/>
                  </a:schemeClr>
                </a:solidFill>
              </a:rPr>
              <a:t>Microsoft P-Seller | MVP Cloud and Datacenter Management (12)</a:t>
            </a:r>
          </a:p>
          <a:p>
            <a:r>
              <a:rPr lang="en-US" sz="900" dirty="0" smtClean="0">
                <a:solidFill>
                  <a:schemeClr val="tx1">
                    <a:lumMod val="50000"/>
                    <a:lumOff val="50000"/>
                  </a:schemeClr>
                </a:solidFill>
              </a:rPr>
              <a:t>Microsoft Azure Specialist | MCSE Private Cloud &amp; Server Infrastructure</a:t>
            </a:r>
            <a:br>
              <a:rPr lang="en-US" sz="900" dirty="0" smtClean="0">
                <a:solidFill>
                  <a:schemeClr val="tx1">
                    <a:lumMod val="50000"/>
                    <a:lumOff val="50000"/>
                  </a:schemeClr>
                </a:solidFill>
              </a:rPr>
            </a:br>
            <a:r>
              <a:rPr lang="en-US" sz="900" dirty="0" smtClean="0">
                <a:solidFill>
                  <a:schemeClr val="tx1">
                    <a:lumMod val="50000"/>
                    <a:lumOff val="50000"/>
                  </a:schemeClr>
                </a:solidFill>
              </a:rPr>
              <a:t>MCT Alumni | 5nine Software TE </a:t>
            </a:r>
          </a:p>
          <a:p>
            <a:endParaRPr lang="fr-FR" sz="900" dirty="0">
              <a:solidFill>
                <a:schemeClr val="tx1">
                  <a:lumMod val="50000"/>
                  <a:lumOff val="50000"/>
                </a:schemeClr>
              </a:solidFill>
            </a:endParaRPr>
          </a:p>
        </p:txBody>
      </p:sp>
      <p:pic>
        <p:nvPicPr>
          <p:cNvPr id="20" name="Image 19"/>
          <p:cNvPicPr>
            <a:picLocks noChangeAspect="1"/>
          </p:cNvPicPr>
          <p:nvPr/>
        </p:nvPicPr>
        <p:blipFill rotWithShape="1">
          <a:blip r:embed="rId13"/>
          <a:srcRect l="16121" t="18194" r="77262" b="68177"/>
          <a:stretch/>
        </p:blipFill>
        <p:spPr>
          <a:xfrm>
            <a:off x="4287090" y="1564427"/>
            <a:ext cx="1561534" cy="1439371"/>
          </a:xfrm>
          <a:prstGeom prst="rect">
            <a:avLst/>
          </a:prstGeom>
          <a:ln>
            <a:noFill/>
          </a:ln>
          <a:effectLst>
            <a:outerShdw blurRad="292100" dist="139700" dir="2700000" algn="tl" rotWithShape="0">
              <a:srgbClr val="333333">
                <a:alpha val="65000"/>
              </a:srgbClr>
            </a:outerShdw>
          </a:effectLst>
        </p:spPr>
      </p:pic>
      <p:sp>
        <p:nvSpPr>
          <p:cNvPr id="21" name="Text Placeholder 4">
            <a:extLst>
              <a:ext uri="{FF2B5EF4-FFF2-40B4-BE49-F238E27FC236}">
                <a16:creationId xmlns:a16="http://schemas.microsoft.com/office/drawing/2014/main" id="{1F34E5FD-D95C-4550-AB2D-5ABDC17042F8}"/>
              </a:ext>
            </a:extLst>
          </p:cNvPr>
          <p:cNvSpPr txBox="1">
            <a:spLocks/>
          </p:cNvSpPr>
          <p:nvPr/>
        </p:nvSpPr>
        <p:spPr bwMode="ltGray">
          <a:xfrm>
            <a:off x="3341890" y="1061246"/>
            <a:ext cx="1732605" cy="373022"/>
          </a:xfrm>
          <a:prstGeom prst="rect">
            <a:avLst/>
          </a:prstGeom>
          <a:noFill/>
        </p:spPr>
        <p:txBody>
          <a:bodyPr vert="horz" wrap="square" lIns="146304" tIns="109728" rIns="146304" bIns="109728" rtlCol="0">
            <a:noAutofit/>
          </a:bodyPr>
          <a:lstStyle>
            <a:lvl1pPr marL="0" marR="0" indent="0" algn="l" defTabSz="914367"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137" kern="1200" spc="0" baseline="0">
                <a:gradFill>
                  <a:gsLst>
                    <a:gs pos="1250">
                      <a:srgbClr val="FFFFFF"/>
                    </a:gs>
                    <a:gs pos="99000">
                      <a:srgbClr val="FFFFFF"/>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fr-FR" sz="1050" dirty="0">
                <a:gradFill>
                  <a:gsLst>
                    <a:gs pos="6250">
                      <a:srgbClr val="FFFFFF"/>
                    </a:gs>
                    <a:gs pos="18000">
                      <a:srgbClr val="FFFFFF"/>
                    </a:gs>
                  </a:gsLst>
                  <a:lin ang="5400000" scaled="0"/>
                </a:gradFill>
                <a:latin typeface="+mn-lt"/>
              </a:rPr>
              <a:t>27 avril 2019</a:t>
            </a:r>
            <a:endParaRPr lang="en-US" sz="1050" dirty="0">
              <a:gradFill>
                <a:gsLst>
                  <a:gs pos="6250">
                    <a:srgbClr val="FFFFFF"/>
                  </a:gs>
                  <a:gs pos="18000">
                    <a:srgbClr val="FFFFFF"/>
                  </a:gs>
                </a:gsLst>
                <a:lin ang="5400000" scaled="0"/>
              </a:gradFill>
              <a:latin typeface="+mn-lt"/>
            </a:endParaRPr>
          </a:p>
          <a:p>
            <a:endParaRPr lang="fr-FR" sz="900" dirty="0">
              <a:solidFill>
                <a:schemeClr val="tx1">
                  <a:lumMod val="50000"/>
                  <a:lumOff val="50000"/>
                </a:schemeClr>
              </a:solidFill>
            </a:endParaRPr>
          </a:p>
        </p:txBody>
      </p:sp>
    </p:spTree>
    <p:extLst>
      <p:ext uri="{BB962C8B-B14F-4D97-AF65-F5344CB8AC3E}">
        <p14:creationId xmlns:p14="http://schemas.microsoft.com/office/powerpoint/2010/main" val="287473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Sauvegarde Azure File via </a:t>
            </a:r>
            <a:r>
              <a:rPr lang="fr-FR" dirty="0" smtClean="0">
                <a:solidFill>
                  <a:srgbClr val="EA9751"/>
                </a:solidFill>
              </a:rPr>
              <a:t>Azure Backup</a:t>
            </a:r>
            <a:endParaRPr lang="fr-FR" dirty="0">
              <a:solidFill>
                <a:srgbClr val="EA9751"/>
              </a:solidFill>
            </a:endParaRPr>
          </a:p>
        </p:txBody>
      </p:sp>
      <p:sp>
        <p:nvSpPr>
          <p:cNvPr id="5" name="Espace réservé du pied de page 4"/>
          <p:cNvSpPr>
            <a:spLocks noGrp="1"/>
          </p:cNvSpPr>
          <p:nvPr>
            <p:ph type="ftr" sz="quarter" idx="11"/>
          </p:nvPr>
        </p:nvSpPr>
        <p:spPr/>
        <p:txBody>
          <a:bodyPr/>
          <a:lstStyle/>
          <a:p>
            <a:r>
              <a:rPr lang="fr-FR" dirty="0" smtClean="0"/>
              <a:t>SPIE, l’ambition partagée</a:t>
            </a:r>
            <a:endParaRPr lang="fr-FR" dirty="0"/>
          </a:p>
        </p:txBody>
      </p:sp>
      <p:pic>
        <p:nvPicPr>
          <p:cNvPr id="3" name="Image 2"/>
          <p:cNvPicPr>
            <a:picLocks noChangeAspect="1"/>
          </p:cNvPicPr>
          <p:nvPr/>
        </p:nvPicPr>
        <p:blipFill rotWithShape="1">
          <a:blip r:embed="rId3" cstate="print">
            <a:extLst>
              <a:ext uri="{28A0092B-C50C-407E-A947-70E740481C1C}">
                <a14:useLocalDpi xmlns:a14="http://schemas.microsoft.com/office/drawing/2010/main" val="0"/>
              </a:ext>
            </a:extLst>
          </a:blip>
          <a:srcRect l="77460" t="89425" r="1237"/>
          <a:stretch/>
        </p:blipFill>
        <p:spPr>
          <a:xfrm>
            <a:off x="386461" y="3745443"/>
            <a:ext cx="1314292" cy="514710"/>
          </a:xfrm>
          <a:prstGeom prst="rect">
            <a:avLst/>
          </a:prstGeom>
        </p:spPr>
      </p:pic>
      <p:pic>
        <p:nvPicPr>
          <p:cNvPr id="49" name="Image 48"/>
          <p:cNvPicPr>
            <a:picLocks noChangeAspect="1"/>
          </p:cNvPicPr>
          <p:nvPr/>
        </p:nvPicPr>
        <p:blipFill rotWithShape="1">
          <a:blip r:embed="rId3">
            <a:extLst>
              <a:ext uri="{28A0092B-C50C-407E-A947-70E740481C1C}">
                <a14:useLocalDpi xmlns:a14="http://schemas.microsoft.com/office/drawing/2010/main" val="0"/>
              </a:ext>
            </a:extLst>
          </a:blip>
          <a:srcRect t="14759" b="17885"/>
          <a:stretch/>
        </p:blipFill>
        <p:spPr>
          <a:xfrm>
            <a:off x="1835696" y="1216194"/>
            <a:ext cx="6651438" cy="3371780"/>
          </a:xfrm>
          <a:prstGeom prst="rect">
            <a:avLst/>
          </a:prstGeom>
        </p:spPr>
      </p:pic>
      <p:pic>
        <p:nvPicPr>
          <p:cNvPr id="50" name="Image 49"/>
          <p:cNvPicPr>
            <a:picLocks noChangeAspect="1"/>
          </p:cNvPicPr>
          <p:nvPr/>
        </p:nvPicPr>
        <p:blipFill rotWithShape="1">
          <a:blip r:embed="rId3" cstate="print">
            <a:extLst>
              <a:ext uri="{28A0092B-C50C-407E-A947-70E740481C1C}">
                <a14:useLocalDpi xmlns:a14="http://schemas.microsoft.com/office/drawing/2010/main" val="0"/>
              </a:ext>
            </a:extLst>
          </a:blip>
          <a:srcRect l="60070" t="89425" r="21666"/>
          <a:stretch/>
        </p:blipFill>
        <p:spPr>
          <a:xfrm>
            <a:off x="386462" y="3060972"/>
            <a:ext cx="1314292" cy="600350"/>
          </a:xfrm>
          <a:prstGeom prst="rect">
            <a:avLst/>
          </a:prstGeom>
        </p:spPr>
      </p:pic>
      <p:pic>
        <p:nvPicPr>
          <p:cNvPr id="51" name="Image 50"/>
          <p:cNvPicPr>
            <a:picLocks noChangeAspect="1"/>
          </p:cNvPicPr>
          <p:nvPr/>
        </p:nvPicPr>
        <p:blipFill rotWithShape="1">
          <a:blip r:embed="rId3" cstate="print">
            <a:extLst>
              <a:ext uri="{28A0092B-C50C-407E-A947-70E740481C1C}">
                <a14:useLocalDpi xmlns:a14="http://schemas.microsoft.com/office/drawing/2010/main" val="0"/>
              </a:ext>
            </a:extLst>
          </a:blip>
          <a:srcRect l="41809" t="89425" r="39423"/>
          <a:stretch/>
        </p:blipFill>
        <p:spPr>
          <a:xfrm>
            <a:off x="386462" y="2392611"/>
            <a:ext cx="1314292" cy="584238"/>
          </a:xfrm>
          <a:prstGeom prst="rect">
            <a:avLst/>
          </a:prstGeom>
        </p:spPr>
      </p:pic>
      <p:pic>
        <p:nvPicPr>
          <p:cNvPr id="52" name="Image 51"/>
          <p:cNvPicPr>
            <a:picLocks noChangeAspect="1"/>
          </p:cNvPicPr>
          <p:nvPr/>
        </p:nvPicPr>
        <p:blipFill rotWithShape="1">
          <a:blip r:embed="rId3" cstate="print">
            <a:extLst>
              <a:ext uri="{28A0092B-C50C-407E-A947-70E740481C1C}">
                <a14:useLocalDpi xmlns:a14="http://schemas.microsoft.com/office/drawing/2010/main" val="0"/>
              </a:ext>
            </a:extLst>
          </a:blip>
          <a:srcRect l="20935" t="89425" r="58721"/>
          <a:stretch/>
        </p:blipFill>
        <p:spPr>
          <a:xfrm>
            <a:off x="386462" y="1769523"/>
            <a:ext cx="1314292" cy="538965"/>
          </a:xfrm>
          <a:prstGeom prst="rect">
            <a:avLst/>
          </a:prstGeom>
        </p:spPr>
      </p:pic>
      <p:pic>
        <p:nvPicPr>
          <p:cNvPr id="53" name="Image 52"/>
          <p:cNvPicPr>
            <a:picLocks noChangeAspect="1"/>
          </p:cNvPicPr>
          <p:nvPr/>
        </p:nvPicPr>
        <p:blipFill rotWithShape="1">
          <a:blip r:embed="rId3" cstate="print">
            <a:extLst>
              <a:ext uri="{28A0092B-C50C-407E-A947-70E740481C1C}">
                <a14:useLocalDpi xmlns:a14="http://schemas.microsoft.com/office/drawing/2010/main" val="0"/>
              </a:ext>
            </a:extLst>
          </a:blip>
          <a:srcRect l="1069" t="89425" r="79419"/>
          <a:stretch/>
        </p:blipFill>
        <p:spPr>
          <a:xfrm>
            <a:off x="386462" y="1123426"/>
            <a:ext cx="1314292" cy="561974"/>
          </a:xfrm>
          <a:prstGeom prst="rect">
            <a:avLst/>
          </a:prstGeom>
        </p:spPr>
      </p:pic>
      <p:sp>
        <p:nvSpPr>
          <p:cNvPr id="4" name="ZoneTexte 3"/>
          <p:cNvSpPr txBox="1"/>
          <p:nvPr/>
        </p:nvSpPr>
        <p:spPr>
          <a:xfrm>
            <a:off x="1768225" y="1939156"/>
            <a:ext cx="1656184" cy="738664"/>
          </a:xfrm>
          <a:prstGeom prst="rect">
            <a:avLst/>
          </a:prstGeom>
          <a:noFill/>
        </p:spPr>
        <p:txBody>
          <a:bodyPr wrap="square" rtlCol="0">
            <a:spAutoFit/>
          </a:bodyPr>
          <a:lstStyle/>
          <a:p>
            <a:r>
              <a:rPr lang="fr-FR" sz="1050" dirty="0">
                <a:hlinkClick r:id="rId4"/>
              </a:rPr>
              <a:t>https://azure.microsoft.com/en-us/blog/introducing-backup-for-azure-file-shares</a:t>
            </a:r>
            <a:r>
              <a:rPr lang="fr-FR" sz="1050" dirty="0" smtClean="0">
                <a:hlinkClick r:id="rId4"/>
              </a:rPr>
              <a:t>/</a:t>
            </a:r>
            <a:r>
              <a:rPr lang="fr-FR" sz="1050" dirty="0" smtClean="0"/>
              <a:t> </a:t>
            </a:r>
            <a:endParaRPr lang="fr-FR" sz="1050" dirty="0"/>
          </a:p>
        </p:txBody>
      </p:sp>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67017" y="1001188"/>
            <a:ext cx="2010827" cy="1786585"/>
          </a:xfrm>
          <a:prstGeom prst="rect">
            <a:avLst/>
          </a:prstGeom>
        </p:spPr>
      </p:pic>
      <p:sp>
        <p:nvSpPr>
          <p:cNvPr id="60" name="TextBox 55">
            <a:extLst>
              <a:ext uri="{FF2B5EF4-FFF2-40B4-BE49-F238E27FC236}">
                <a16:creationId xmlns:a16="http://schemas.microsoft.com/office/drawing/2014/main" id="{91385E49-F554-4368-8116-CFB71B70D35B}"/>
              </a:ext>
            </a:extLst>
          </p:cNvPr>
          <p:cNvSpPr txBox="1"/>
          <p:nvPr/>
        </p:nvSpPr>
        <p:spPr>
          <a:xfrm>
            <a:off x="7884368" y="3919698"/>
            <a:ext cx="1725538" cy="627822"/>
          </a:xfrm>
          <a:prstGeom prst="rect">
            <a:avLst/>
          </a:prstGeom>
          <a:noFill/>
        </p:spPr>
        <p:txBody>
          <a:bodyPr wrap="square" lIns="182854" tIns="146283" rIns="182854" bIns="146283" rtlCol="0">
            <a:spAutoFit/>
          </a:bodyPr>
          <a:lstStyle/>
          <a:p>
            <a:pPr lvl="0" defTabSz="932597">
              <a:lnSpc>
                <a:spcPct val="90000"/>
              </a:lnSpc>
              <a:spcAft>
                <a:spcPts val="600"/>
              </a:spcAft>
              <a:defRPr/>
            </a:pPr>
            <a:r>
              <a:rPr kumimoji="0" lang="fr-FR" sz="1200" b="1" i="0" u="none" strike="noStrike" kern="1200" cap="none" spc="0" normalizeH="0" baseline="0" noProof="0" dirty="0" smtClean="0">
                <a:ln>
                  <a:noFill/>
                </a:ln>
                <a:solidFill>
                  <a:srgbClr val="EA9751"/>
                </a:solidFill>
                <a:effectLst/>
                <a:uLnTx/>
                <a:uFillTx/>
                <a:latin typeface="Segoe UI Semilight"/>
              </a:rPr>
              <a:t>Jusqu’à 200</a:t>
            </a:r>
            <a:r>
              <a:rPr kumimoji="0" lang="fr-FR" sz="1200" b="1" i="0" u="none" strike="noStrike" kern="1200" cap="none" spc="0" normalizeH="0" noProof="0" dirty="0" smtClean="0">
                <a:ln>
                  <a:noFill/>
                </a:ln>
                <a:solidFill>
                  <a:srgbClr val="EA9751"/>
                </a:solidFill>
                <a:effectLst/>
                <a:uLnTx/>
                <a:uFillTx/>
                <a:latin typeface="Segoe UI Semilight"/>
              </a:rPr>
              <a:t> snapshots</a:t>
            </a:r>
            <a:endParaRPr kumimoji="0" lang="fr-FR" sz="1200" b="1" i="0" u="none" strike="noStrike" kern="1200" cap="none" spc="0" normalizeH="0" baseline="0" noProof="0" dirty="0">
              <a:ln>
                <a:noFill/>
              </a:ln>
              <a:solidFill>
                <a:srgbClr val="EA9751"/>
              </a:solidFill>
              <a:effectLst/>
              <a:uLnTx/>
              <a:uFillTx/>
              <a:latin typeface="Segoe UI Semilight"/>
            </a:endParaRPr>
          </a:p>
        </p:txBody>
      </p:sp>
    </p:spTree>
    <p:extLst>
      <p:ext uri="{BB962C8B-B14F-4D97-AF65-F5344CB8AC3E}">
        <p14:creationId xmlns:p14="http://schemas.microsoft.com/office/powerpoint/2010/main" val="162058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p:cNvSpPr/>
          <p:nvPr/>
        </p:nvSpPr>
        <p:spPr>
          <a:xfrm>
            <a:off x="7433619" y="2208203"/>
            <a:ext cx="1474380" cy="2563267"/>
          </a:xfrm>
          <a:prstGeom prst="rect">
            <a:avLst/>
          </a:prstGeom>
          <a:solidFill>
            <a:schemeClr val="bg1"/>
          </a:solidFill>
          <a:ln w="31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p:cNvSpPr>
            <a:spLocks noGrp="1"/>
          </p:cNvSpPr>
          <p:nvPr>
            <p:ph type="title"/>
          </p:nvPr>
        </p:nvSpPr>
        <p:spPr/>
        <p:txBody>
          <a:bodyPr>
            <a:noAutofit/>
          </a:bodyPr>
          <a:lstStyle/>
          <a:p>
            <a:r>
              <a:rPr lang="fr-FR" sz="1800" dirty="0"/>
              <a:t>Stockage Hybride : </a:t>
            </a:r>
            <a:r>
              <a:rPr lang="fr-FR" sz="1800" dirty="0" smtClean="0">
                <a:solidFill>
                  <a:srgbClr val="EA9751"/>
                </a:solidFill>
              </a:rPr>
              <a:t>Azure </a:t>
            </a:r>
            <a:r>
              <a:rPr lang="fr-FR" sz="1800" dirty="0" smtClean="0">
                <a:solidFill>
                  <a:srgbClr val="EA9751"/>
                </a:solidFill>
              </a:rPr>
              <a:t>Files </a:t>
            </a:r>
            <a:r>
              <a:rPr lang="fr-FR" sz="1800" dirty="0" smtClean="0"/>
              <a:t>+ </a:t>
            </a:r>
            <a:r>
              <a:rPr lang="fr-FR" sz="1800" dirty="0" smtClean="0">
                <a:solidFill>
                  <a:srgbClr val="EA9751"/>
                </a:solidFill>
              </a:rPr>
              <a:t>Azure Files Sync </a:t>
            </a:r>
            <a:r>
              <a:rPr lang="fr-FR" sz="1800" dirty="0" smtClean="0"/>
              <a:t>+ </a:t>
            </a:r>
            <a:r>
              <a:rPr lang="fr-FR" sz="1800" dirty="0" smtClean="0">
                <a:solidFill>
                  <a:srgbClr val="EA9751"/>
                </a:solidFill>
              </a:rPr>
              <a:t>Azure Backup </a:t>
            </a:r>
            <a:endParaRPr lang="fr-FR" sz="1800" dirty="0">
              <a:solidFill>
                <a:srgbClr val="EA9751"/>
              </a:solidFill>
            </a:endParaRPr>
          </a:p>
        </p:txBody>
      </p:sp>
      <p:sp>
        <p:nvSpPr>
          <p:cNvPr id="5" name="Espace réservé du pied de page 4"/>
          <p:cNvSpPr>
            <a:spLocks noGrp="1"/>
          </p:cNvSpPr>
          <p:nvPr>
            <p:ph type="ftr" sz="quarter" idx="11"/>
          </p:nvPr>
        </p:nvSpPr>
        <p:spPr/>
        <p:txBody>
          <a:bodyPr/>
          <a:lstStyle/>
          <a:p>
            <a:r>
              <a:rPr lang="fr-FR" dirty="0" smtClean="0"/>
              <a:t>SPIE, l’ambition partagée</a:t>
            </a:r>
            <a:endParaRPr lang="fr-FR" dirty="0"/>
          </a:p>
        </p:txBody>
      </p:sp>
      <p:grpSp>
        <p:nvGrpSpPr>
          <p:cNvPr id="12" name="Warning"/>
          <p:cNvGrpSpPr/>
          <p:nvPr/>
        </p:nvGrpSpPr>
        <p:grpSpPr>
          <a:xfrm>
            <a:off x="8023066" y="4047802"/>
            <a:ext cx="604362" cy="491493"/>
            <a:chOff x="7487323" y="3422383"/>
            <a:chExt cx="602428" cy="538645"/>
          </a:xfrm>
        </p:grpSpPr>
        <p:sp>
          <p:nvSpPr>
            <p:cNvPr id="13" name="Isosceles Triangle 70"/>
            <p:cNvSpPr/>
            <p:nvPr/>
          </p:nvSpPr>
          <p:spPr>
            <a:xfrm>
              <a:off x="7487323" y="3422383"/>
              <a:ext cx="602428" cy="519334"/>
            </a:xfrm>
            <a:prstGeom prst="triangle">
              <a:avLst/>
            </a:prstGeom>
            <a:solidFill>
              <a:srgbClr val="FFC000"/>
            </a:solidFill>
            <a:ln w="31750">
              <a:solidFill>
                <a:srgbClr val="E2AC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Box 72"/>
            <p:cNvSpPr txBox="1"/>
            <p:nvPr/>
          </p:nvSpPr>
          <p:spPr>
            <a:xfrm>
              <a:off x="7658176" y="3542043"/>
              <a:ext cx="265964" cy="418985"/>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fr-FR" sz="1836" b="1"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a:t>
              </a:r>
              <a:endParaRPr kumimoji="0" lang="fr-FR" sz="1836"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endParaRPr>
            </a:p>
          </p:txBody>
        </p:sp>
      </p:grpSp>
      <p:pic>
        <p:nvPicPr>
          <p:cNvPr id="15" name="Checkmark"/>
          <p:cNvPicPr>
            <a:picLocks noChangeAspect="1"/>
          </p:cNvPicPr>
          <p:nvPr/>
        </p:nvPicPr>
        <p:blipFill>
          <a:blip r:embed="rId3"/>
          <a:stretch>
            <a:fillRect/>
          </a:stretch>
        </p:blipFill>
        <p:spPr>
          <a:xfrm>
            <a:off x="8227608" y="4186189"/>
            <a:ext cx="530955" cy="475929"/>
          </a:xfrm>
          <a:prstGeom prst="rect">
            <a:avLst/>
          </a:prstGeom>
        </p:spPr>
      </p:pic>
      <p:sp>
        <p:nvSpPr>
          <p:cNvPr id="18" name="TextBox 71"/>
          <p:cNvSpPr txBox="1"/>
          <p:nvPr/>
        </p:nvSpPr>
        <p:spPr>
          <a:xfrm>
            <a:off x="1912672" y="3988870"/>
            <a:ext cx="748345" cy="338554"/>
          </a:xfrm>
          <a:prstGeom prst="rect">
            <a:avLst/>
          </a:prstGeom>
          <a:noFill/>
          <a:ln>
            <a:noFill/>
          </a:ln>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smtClean="0">
                <a:ln>
                  <a:noFill/>
                </a:ln>
                <a:solidFill>
                  <a:srgbClr val="FF0000"/>
                </a:solidFill>
                <a:effectLst/>
                <a:uLnTx/>
                <a:uFillTx/>
                <a:latin typeface="Calibri" panose="020F0502020204030204"/>
                <a:ea typeface="+mn-ea"/>
                <a:cs typeface="+mn-cs"/>
              </a:rPr>
              <a:t>Site</a:t>
            </a:r>
            <a:r>
              <a:rPr kumimoji="0" lang="fr-FR" sz="1600" b="0" i="0" u="none" strike="noStrike" kern="1200" cap="none" spc="0" normalizeH="0" noProof="0" dirty="0" smtClean="0">
                <a:ln>
                  <a:noFill/>
                </a:ln>
                <a:solidFill>
                  <a:srgbClr val="FF0000"/>
                </a:solidFill>
                <a:effectLst/>
                <a:uLnTx/>
                <a:uFillTx/>
                <a:latin typeface="Calibri" panose="020F0502020204030204"/>
                <a:ea typeface="+mn-ea"/>
                <a:cs typeface="+mn-cs"/>
              </a:rPr>
              <a:t> #1</a:t>
            </a:r>
            <a:endParaRPr kumimoji="0" lang="fr-FR" sz="1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nvGrpSpPr>
          <p:cNvPr id="20" name="Group 63"/>
          <p:cNvGrpSpPr/>
          <p:nvPr/>
        </p:nvGrpSpPr>
        <p:grpSpPr>
          <a:xfrm>
            <a:off x="3538297" y="3697572"/>
            <a:ext cx="737321" cy="766579"/>
            <a:chOff x="4219419" y="4597995"/>
            <a:chExt cx="722930" cy="751616"/>
          </a:xfrm>
        </p:grpSpPr>
        <p:sp>
          <p:nvSpPr>
            <p:cNvPr id="27" name="TextBox 102"/>
            <p:cNvSpPr txBox="1"/>
            <p:nvPr/>
          </p:nvSpPr>
          <p:spPr>
            <a:xfrm>
              <a:off x="4219419" y="4597995"/>
              <a:ext cx="722930" cy="751616"/>
            </a:xfrm>
            <a:prstGeom prst="rect">
              <a:avLst/>
            </a:prstGeom>
            <a:noFill/>
          </p:spPr>
          <p:txBody>
            <a:bodyPr wrap="square" rtlCol="0">
              <a:spAutoFit/>
            </a:bodyPr>
            <a:lstStyle/>
            <a:p>
              <a:pPr marL="0" marR="0" lvl="0" indent="0" algn="ctr" defTabSz="932597" rtl="0" eaLnBrk="1" fontAlgn="auto" latinLnBrk="0" hangingPunct="1">
                <a:lnSpc>
                  <a:spcPct val="150000"/>
                </a:lnSpc>
                <a:spcBef>
                  <a:spcPts val="0"/>
                </a:spcBef>
                <a:spcAft>
                  <a:spcPts val="0"/>
                </a:spcAft>
                <a:buClrTx/>
                <a:buSzTx/>
                <a:buFontTx/>
                <a:buNone/>
                <a:tabLst/>
                <a:defRPr/>
              </a:pPr>
              <a:r>
                <a:rPr kumimoji="0" lang="fr-FR" sz="1428" b="0" i="0" u="none" strike="noStrike" kern="1200" cap="none" spc="0" normalizeH="0" baseline="0" noProof="0" dirty="0" smtClean="0">
                  <a:ln>
                    <a:noFill/>
                  </a:ln>
                  <a:solidFill>
                    <a:prstClr val="black">
                      <a:lumMod val="50000"/>
                      <a:lumOff val="50000"/>
                    </a:prstClr>
                  </a:solidFill>
                  <a:effectLst/>
                  <a:uLnTx/>
                  <a:uFillTx/>
                  <a:latin typeface="Calibri" panose="020F0502020204030204"/>
                  <a:ea typeface="+mn-ea"/>
                  <a:cs typeface="+mn-cs"/>
                </a:rPr>
                <a:t>SMB</a:t>
              </a:r>
            </a:p>
            <a:p>
              <a:pPr marL="0" marR="0" lvl="0" indent="0" algn="ctr" defTabSz="932597" rtl="0" eaLnBrk="1" fontAlgn="auto" latinLnBrk="0" hangingPunct="1">
                <a:lnSpc>
                  <a:spcPct val="150000"/>
                </a:lnSpc>
                <a:spcBef>
                  <a:spcPts val="0"/>
                </a:spcBef>
                <a:spcAft>
                  <a:spcPts val="0"/>
                </a:spcAft>
                <a:buClrTx/>
                <a:buSzTx/>
                <a:buFontTx/>
                <a:buNone/>
                <a:tabLst/>
                <a:defRPr/>
              </a:pPr>
              <a:r>
                <a:rPr kumimoji="0" lang="fr-FR" sz="1428" b="0" i="0" u="none" strike="noStrike" kern="1200" cap="none" spc="0" normalizeH="0" baseline="0" noProof="0" dirty="0" smtClean="0">
                  <a:ln>
                    <a:noFill/>
                  </a:ln>
                  <a:solidFill>
                    <a:prstClr val="black">
                      <a:lumMod val="50000"/>
                      <a:lumOff val="50000"/>
                    </a:prstClr>
                  </a:solidFill>
                  <a:effectLst/>
                  <a:uLnTx/>
                  <a:uFillTx/>
                  <a:latin typeface="Calibri" panose="020F0502020204030204"/>
                  <a:ea typeface="+mn-ea"/>
                  <a:cs typeface="+mn-cs"/>
                </a:rPr>
                <a:t>NFS</a:t>
              </a:r>
              <a:endParaRPr kumimoji="0" lang="fr-FR" sz="1428"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cxnSp>
          <p:nvCxnSpPr>
            <p:cNvPr id="28" name="Straight Arrow Connector 99"/>
            <p:cNvCxnSpPr/>
            <p:nvPr/>
          </p:nvCxnSpPr>
          <p:spPr>
            <a:xfrm flipV="1">
              <a:off x="4234497" y="4983672"/>
              <a:ext cx="692777" cy="1"/>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21" name="Group 112"/>
          <p:cNvGrpSpPr/>
          <p:nvPr/>
        </p:nvGrpSpPr>
        <p:grpSpPr>
          <a:xfrm>
            <a:off x="3061709" y="3253920"/>
            <a:ext cx="2677144" cy="1820028"/>
            <a:chOff x="3752132" y="4163003"/>
            <a:chExt cx="2624890" cy="1784503"/>
          </a:xfrm>
        </p:grpSpPr>
        <p:sp>
          <p:nvSpPr>
            <p:cNvPr id="22" name="Arc 21"/>
            <p:cNvSpPr/>
            <p:nvPr/>
          </p:nvSpPr>
          <p:spPr>
            <a:xfrm flipV="1">
              <a:off x="3752132" y="4163003"/>
              <a:ext cx="1284640" cy="1784503"/>
            </a:xfrm>
            <a:prstGeom prst="arc">
              <a:avLst>
                <a:gd name="adj1" fmla="val 19291806"/>
                <a:gd name="adj2" fmla="val 248585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4" name="Picture 109" descr="\\MAGNUM\Projects\Microsoft\Cloud Power FY12\Design\ICONS_PNG\Application.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5074298" y="5156734"/>
              <a:ext cx="444654" cy="444654"/>
            </a:xfrm>
            <a:prstGeom prst="rect">
              <a:avLst/>
            </a:prstGeom>
            <a:noFill/>
          </p:spPr>
        </p:pic>
        <p:sp>
          <p:nvSpPr>
            <p:cNvPr id="25" name="TextBox 110"/>
            <p:cNvSpPr txBox="1"/>
            <p:nvPr/>
          </p:nvSpPr>
          <p:spPr>
            <a:xfrm>
              <a:off x="5491266" y="4658915"/>
              <a:ext cx="885756" cy="275239"/>
            </a:xfrm>
            <a:prstGeom prst="rect">
              <a:avLst/>
            </a:prstGeom>
            <a:noFill/>
            <a:effectLst/>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fr-FR" sz="1224" b="0" i="0" u="none" strike="noStrike" kern="1200" cap="none" spc="0" normalizeH="0" baseline="0" noProof="0" dirty="0" smtClean="0">
                  <a:ln>
                    <a:noFill/>
                  </a:ln>
                  <a:solidFill>
                    <a:prstClr val="black">
                      <a:lumMod val="50000"/>
                      <a:lumOff val="50000"/>
                    </a:prstClr>
                  </a:solidFill>
                  <a:effectLst/>
                  <a:uLnTx/>
                  <a:uFillTx/>
                  <a:latin typeface="Calibri" panose="020F0502020204030204"/>
                  <a:ea typeface="+mn-ea"/>
                  <a:cs typeface="+mn-cs"/>
                </a:rPr>
                <a:t>Utilisateurs</a:t>
              </a:r>
              <a:endParaRPr kumimoji="0" lang="fr-FR" sz="1224"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
          <p:nvSpPr>
            <p:cNvPr id="26" name="TextBox 111"/>
            <p:cNvSpPr txBox="1"/>
            <p:nvPr/>
          </p:nvSpPr>
          <p:spPr>
            <a:xfrm>
              <a:off x="5385491" y="5292808"/>
              <a:ext cx="962571" cy="280718"/>
            </a:xfrm>
            <a:prstGeom prst="rect">
              <a:avLst/>
            </a:prstGeom>
            <a:noFill/>
            <a:effectLst/>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fr-FR" sz="1224" b="0" i="0" u="none" strike="noStrike" kern="1200" cap="none" spc="0" normalizeH="0" baseline="0" noProof="0" dirty="0" smtClean="0">
                  <a:ln>
                    <a:noFill/>
                  </a:ln>
                  <a:solidFill>
                    <a:prstClr val="black">
                      <a:lumMod val="50000"/>
                      <a:lumOff val="50000"/>
                    </a:prstClr>
                  </a:solidFill>
                  <a:effectLst/>
                  <a:uLnTx/>
                  <a:uFillTx/>
                  <a:latin typeface="Calibri" panose="020F0502020204030204"/>
                  <a:ea typeface="+mn-ea"/>
                  <a:cs typeface="+mn-cs"/>
                </a:rPr>
                <a:t>Applications</a:t>
              </a:r>
              <a:endParaRPr kumimoji="0" lang="fr-FR" sz="1224"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grpSp>
      <p:cxnSp>
        <p:nvCxnSpPr>
          <p:cNvPr id="31" name="Cloud-to-Cloud"/>
          <p:cNvCxnSpPr>
            <a:cxnSpLocks/>
          </p:cNvCxnSpPr>
          <p:nvPr/>
        </p:nvCxnSpPr>
        <p:spPr>
          <a:xfrm flipV="1">
            <a:off x="4327276" y="1908811"/>
            <a:ext cx="688228" cy="1317"/>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32" name="Sync: Paris"/>
          <p:cNvCxnSpPr>
            <a:cxnSpLocks/>
          </p:cNvCxnSpPr>
          <p:nvPr/>
        </p:nvCxnSpPr>
        <p:spPr>
          <a:xfrm flipH="1" flipV="1">
            <a:off x="3157750" y="2856552"/>
            <a:ext cx="439" cy="341182"/>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nvGrpSpPr>
          <p:cNvPr id="33" name="Cloud Access"/>
          <p:cNvGrpSpPr/>
          <p:nvPr/>
        </p:nvGrpSpPr>
        <p:grpSpPr>
          <a:xfrm>
            <a:off x="376852" y="965466"/>
            <a:ext cx="1888389" cy="1948432"/>
            <a:chOff x="508720" y="-171981"/>
            <a:chExt cx="2935660" cy="3029004"/>
          </a:xfrm>
        </p:grpSpPr>
        <p:grpSp>
          <p:nvGrpSpPr>
            <p:cNvPr id="34" name="PaaS"/>
            <p:cNvGrpSpPr/>
            <p:nvPr/>
          </p:nvGrpSpPr>
          <p:grpSpPr>
            <a:xfrm>
              <a:off x="1301712" y="-171981"/>
              <a:ext cx="843387" cy="1032228"/>
              <a:chOff x="5539617" y="1580731"/>
              <a:chExt cx="843387" cy="1032228"/>
            </a:xfrm>
          </p:grpSpPr>
          <p:pic>
            <p:nvPicPr>
              <p:cNvPr id="43" name="Picture 54" descr="\\MAGNUM\Projects\Microsoft\Cloud Power FY12\Design\ICONS_PNG\Application.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5539617" y="1580731"/>
                <a:ext cx="829287" cy="829288"/>
              </a:xfrm>
              <a:prstGeom prst="rect">
                <a:avLst/>
              </a:prstGeom>
              <a:noFill/>
            </p:spPr>
          </p:pic>
          <p:sp>
            <p:nvSpPr>
              <p:cNvPr id="44" name="TextBox 56"/>
              <p:cNvSpPr txBox="1"/>
              <p:nvPr/>
            </p:nvSpPr>
            <p:spPr>
              <a:xfrm>
                <a:off x="5551272" y="2127815"/>
                <a:ext cx="831732" cy="485144"/>
              </a:xfrm>
              <a:prstGeom prst="rect">
                <a:avLst/>
              </a:prstGeom>
              <a:noFill/>
              <a:effectLst/>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fr-FR" sz="1428" b="0" i="0" u="none" strike="noStrike" kern="1200" cap="none" spc="0" normalizeH="0" baseline="0" noProof="0" dirty="0" smtClean="0">
                    <a:ln>
                      <a:noFill/>
                    </a:ln>
                    <a:solidFill>
                      <a:prstClr val="black">
                        <a:lumMod val="50000"/>
                        <a:lumOff val="50000"/>
                      </a:prstClr>
                    </a:solidFill>
                    <a:effectLst/>
                    <a:uLnTx/>
                    <a:uFillTx/>
                    <a:latin typeface="Calibri" panose="020F0502020204030204"/>
                    <a:ea typeface="+mn-ea"/>
                    <a:cs typeface="+mn-cs"/>
                  </a:rPr>
                  <a:t>PaaS</a:t>
                </a:r>
                <a:endParaRPr kumimoji="0" lang="fr-FR" sz="1428"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grpSp>
        <p:sp>
          <p:nvSpPr>
            <p:cNvPr id="42" name="TextBox 103"/>
            <p:cNvSpPr txBox="1"/>
            <p:nvPr/>
          </p:nvSpPr>
          <p:spPr>
            <a:xfrm>
              <a:off x="508720" y="1302823"/>
              <a:ext cx="763052" cy="485144"/>
            </a:xfrm>
            <a:prstGeom prst="rect">
              <a:avLst/>
            </a:prstGeom>
            <a:noFill/>
            <a:effectLst/>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fr-FR" sz="1428" b="0" i="0" u="none" strike="noStrike" kern="1200" cap="none" spc="0" normalizeH="0" baseline="0" noProof="0" dirty="0" smtClean="0">
                  <a:ln>
                    <a:noFill/>
                  </a:ln>
                  <a:solidFill>
                    <a:prstClr val="black">
                      <a:lumMod val="50000"/>
                      <a:lumOff val="50000"/>
                    </a:prstClr>
                  </a:solidFill>
                  <a:effectLst/>
                  <a:uLnTx/>
                  <a:uFillTx/>
                  <a:latin typeface="Calibri" panose="020F0502020204030204"/>
                  <a:ea typeface="+mn-ea"/>
                  <a:cs typeface="+mn-cs"/>
                </a:rPr>
                <a:t>IaaS</a:t>
              </a:r>
              <a:endParaRPr kumimoji="0" lang="fr-FR" sz="1428"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grpSp>
          <p:nvGrpSpPr>
            <p:cNvPr id="36" name="SMB / REST"/>
            <p:cNvGrpSpPr/>
            <p:nvPr/>
          </p:nvGrpSpPr>
          <p:grpSpPr>
            <a:xfrm>
              <a:off x="1377464" y="1045365"/>
              <a:ext cx="2066916" cy="1811658"/>
              <a:chOff x="1377464" y="1045365"/>
              <a:chExt cx="2066916" cy="1811658"/>
            </a:xfrm>
          </p:grpSpPr>
          <p:sp>
            <p:nvSpPr>
              <p:cNvPr id="37" name="Arc 36"/>
              <p:cNvSpPr/>
              <p:nvPr/>
            </p:nvSpPr>
            <p:spPr>
              <a:xfrm rot="13665660" flipV="1">
                <a:off x="1505093" y="917736"/>
                <a:ext cx="1811658" cy="2066916"/>
              </a:xfrm>
              <a:prstGeom prst="arc">
                <a:avLst>
                  <a:gd name="adj1" fmla="val 19291806"/>
                  <a:gd name="adj2" fmla="val 248585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8" name="Group 48"/>
              <p:cNvGrpSpPr/>
              <p:nvPr/>
            </p:nvGrpSpPr>
            <p:grpSpPr>
              <a:xfrm rot="2506038">
                <a:off x="1754977" y="1164646"/>
                <a:ext cx="1323330" cy="1168452"/>
                <a:chOff x="2081367" y="1242409"/>
                <a:chExt cx="754393" cy="1168452"/>
              </a:xfrm>
            </p:grpSpPr>
            <p:sp>
              <p:nvSpPr>
                <p:cNvPr id="39" name="TextBox 117"/>
                <p:cNvSpPr txBox="1"/>
                <p:nvPr/>
              </p:nvSpPr>
              <p:spPr>
                <a:xfrm>
                  <a:off x="2081367" y="1242409"/>
                  <a:ext cx="722930" cy="1168452"/>
                </a:xfrm>
                <a:prstGeom prst="rect">
                  <a:avLst/>
                </a:prstGeom>
                <a:noFill/>
              </p:spPr>
              <p:txBody>
                <a:bodyPr wrap="square" rtlCol="0">
                  <a:spAutoFit/>
                </a:bodyPr>
                <a:lstStyle/>
                <a:p>
                  <a:pPr marL="0" marR="0" lvl="0" indent="0" algn="ctr" defTabSz="932597" rtl="0" eaLnBrk="1" fontAlgn="auto" latinLnBrk="0" hangingPunct="1">
                    <a:lnSpc>
                      <a:spcPct val="150000"/>
                    </a:lnSpc>
                    <a:spcBef>
                      <a:spcPts val="0"/>
                    </a:spcBef>
                    <a:spcAft>
                      <a:spcPts val="0"/>
                    </a:spcAft>
                    <a:buClrTx/>
                    <a:buSzTx/>
                    <a:buFontTx/>
                    <a:buNone/>
                    <a:tabLst/>
                    <a:defRPr/>
                  </a:pPr>
                  <a:r>
                    <a:rPr kumimoji="0" lang="fr-FR" sz="1428" b="0" i="0" u="none" strike="noStrike" kern="1200" cap="none" spc="0" normalizeH="0" baseline="0" noProof="0" dirty="0" smtClean="0">
                      <a:ln>
                        <a:noFill/>
                      </a:ln>
                      <a:solidFill>
                        <a:prstClr val="black">
                          <a:lumMod val="50000"/>
                          <a:lumOff val="50000"/>
                        </a:prstClr>
                      </a:solidFill>
                      <a:effectLst/>
                      <a:uLnTx/>
                      <a:uFillTx/>
                      <a:latin typeface="Calibri" panose="020F0502020204030204"/>
                      <a:ea typeface="+mn-ea"/>
                      <a:cs typeface="+mn-cs"/>
                    </a:rPr>
                    <a:t>SMB</a:t>
                  </a:r>
                </a:p>
                <a:p>
                  <a:pPr marL="0" marR="0" lvl="0" indent="0" algn="ctr" defTabSz="932597" rtl="0" eaLnBrk="1" fontAlgn="auto" latinLnBrk="0" hangingPunct="1">
                    <a:lnSpc>
                      <a:spcPct val="150000"/>
                    </a:lnSpc>
                    <a:spcBef>
                      <a:spcPts val="0"/>
                    </a:spcBef>
                    <a:spcAft>
                      <a:spcPts val="0"/>
                    </a:spcAft>
                    <a:buClrTx/>
                    <a:buSzTx/>
                    <a:buFontTx/>
                    <a:buNone/>
                    <a:tabLst/>
                    <a:defRPr/>
                  </a:pPr>
                  <a:r>
                    <a:rPr kumimoji="0" lang="fr-FR" sz="1428" b="0" i="0" u="none" strike="noStrike" kern="1200" cap="none" spc="0" normalizeH="0" baseline="0" noProof="0" dirty="0" smtClean="0">
                      <a:ln>
                        <a:noFill/>
                      </a:ln>
                      <a:solidFill>
                        <a:prstClr val="black">
                          <a:lumMod val="50000"/>
                          <a:lumOff val="50000"/>
                        </a:prstClr>
                      </a:solidFill>
                      <a:effectLst/>
                      <a:uLnTx/>
                      <a:uFillTx/>
                      <a:latin typeface="Calibri" panose="020F0502020204030204"/>
                      <a:ea typeface="+mn-ea"/>
                      <a:cs typeface="+mn-cs"/>
                    </a:rPr>
                    <a:t>REST</a:t>
                  </a:r>
                  <a:endParaRPr kumimoji="0" lang="fr-FR" sz="1428"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cxnSp>
              <p:nvCxnSpPr>
                <p:cNvPr id="40" name="Straight Arrow Connector 118"/>
                <p:cNvCxnSpPr/>
                <p:nvPr/>
              </p:nvCxnSpPr>
              <p:spPr>
                <a:xfrm flipV="1">
                  <a:off x="2142983" y="1880579"/>
                  <a:ext cx="692777" cy="1"/>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45" name="East US"/>
          <p:cNvGrpSpPr/>
          <p:nvPr/>
        </p:nvGrpSpPr>
        <p:grpSpPr>
          <a:xfrm>
            <a:off x="5124491" y="897009"/>
            <a:ext cx="2450543" cy="1578103"/>
            <a:chOff x="2800571" y="1582399"/>
            <a:chExt cx="2402711" cy="1547300"/>
          </a:xfrm>
        </p:grpSpPr>
        <p:grpSp>
          <p:nvGrpSpPr>
            <p:cNvPr id="46" name="Group 123"/>
            <p:cNvGrpSpPr/>
            <p:nvPr/>
          </p:nvGrpSpPr>
          <p:grpSpPr>
            <a:xfrm>
              <a:off x="2856517" y="1916920"/>
              <a:ext cx="2290805" cy="1212779"/>
              <a:chOff x="4233863" y="2443162"/>
              <a:chExt cx="3724275" cy="1971674"/>
            </a:xfrm>
          </p:grpSpPr>
          <p:pic>
            <p:nvPicPr>
              <p:cNvPr id="50" name="Picture 127"/>
              <p:cNvPicPr>
                <a:picLocks noChangeAspect="1"/>
              </p:cNvPicPr>
              <p:nvPr/>
            </p:nvPicPr>
            <p:blipFill>
              <a:blip r:embed="rId5"/>
              <a:stretch>
                <a:fillRect/>
              </a:stretch>
            </p:blipFill>
            <p:spPr>
              <a:xfrm>
                <a:off x="4233863" y="2443162"/>
                <a:ext cx="3724275" cy="1971674"/>
              </a:xfrm>
              <a:prstGeom prst="rect">
                <a:avLst/>
              </a:prstGeom>
            </p:spPr>
          </p:pic>
          <p:sp>
            <p:nvSpPr>
              <p:cNvPr id="51" name="Rectangle 50"/>
              <p:cNvSpPr/>
              <p:nvPr/>
            </p:nvSpPr>
            <p:spPr>
              <a:xfrm>
                <a:off x="4993106" y="3286488"/>
                <a:ext cx="2358189" cy="665886"/>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47" name="Picture 5" descr="C:\Users\mitchellg\Desktop\Folder.png"/>
            <p:cNvPicPr>
              <a:picLocks noChangeAspect="1" noChangeArrowheads="1"/>
            </p:cNvPicPr>
            <p:nvPr/>
          </p:nvPicPr>
          <p:blipFill>
            <a:blip r:embed="rId6" cstate="print">
              <a:lum bright="100000"/>
            </a:blip>
            <a:srcRect/>
            <a:stretch>
              <a:fillRect/>
            </a:stretch>
          </p:blipFill>
          <p:spPr bwMode="auto">
            <a:xfrm>
              <a:off x="3717539" y="2254152"/>
              <a:ext cx="568761" cy="568761"/>
            </a:xfrm>
            <a:prstGeom prst="rect">
              <a:avLst/>
            </a:prstGeom>
            <a:noFill/>
          </p:spPr>
        </p:pic>
        <p:sp>
          <p:nvSpPr>
            <p:cNvPr id="48" name="TextBox 125"/>
            <p:cNvSpPr txBox="1"/>
            <p:nvPr/>
          </p:nvSpPr>
          <p:spPr>
            <a:xfrm>
              <a:off x="3663842" y="2676246"/>
              <a:ext cx="676152" cy="25983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fr-FR" sz="1122" dirty="0" smtClean="0">
                  <a:solidFill>
                    <a:prstClr val="white"/>
                  </a:solidFill>
                  <a:latin typeface="Calibri" panose="020F0502020204030204"/>
                </a:rPr>
                <a:t>Partages</a:t>
              </a:r>
              <a:endParaRPr kumimoji="0" lang="fr-FR" sz="1122" b="0" i="0" u="none" strike="noStrike" kern="1200" cap="none" spc="0" normalizeH="0" baseline="0" noProof="0" dirty="0">
                <a:ln>
                  <a:noFill/>
                </a:ln>
                <a:solidFill>
                  <a:prstClr val="white"/>
                </a:solidFill>
                <a:effectLst/>
                <a:uLnTx/>
                <a:uFillTx/>
                <a:latin typeface="Calibri" panose="020F0502020204030204"/>
              </a:endParaRPr>
            </a:p>
          </p:txBody>
        </p:sp>
        <p:sp>
          <p:nvSpPr>
            <p:cNvPr id="49" name="TextBox 126"/>
            <p:cNvSpPr txBox="1"/>
            <p:nvPr/>
          </p:nvSpPr>
          <p:spPr>
            <a:xfrm>
              <a:off x="2800571" y="1582399"/>
              <a:ext cx="2402711" cy="367529"/>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fr-FR" sz="1836" b="1" i="0" u="none" strike="noStrike" kern="1200" cap="none" spc="0" normalizeH="0" baseline="0" noProof="0" dirty="0" smtClean="0">
                  <a:ln>
                    <a:noFill/>
                  </a:ln>
                  <a:solidFill>
                    <a:srgbClr val="FF0000"/>
                  </a:solidFill>
                  <a:effectLst/>
                  <a:uLnTx/>
                  <a:uFillTx/>
                  <a:latin typeface="Calibri" panose="020F0502020204030204"/>
                  <a:ea typeface="+mn-ea"/>
                  <a:cs typeface="+mn-cs"/>
                </a:rPr>
                <a:t>(Europe) West Europe </a:t>
              </a:r>
              <a:endParaRPr kumimoji="0" lang="fr-FR" sz="1836"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grpSp>
        <p:nvGrpSpPr>
          <p:cNvPr id="55" name="MAB"/>
          <p:cNvGrpSpPr/>
          <p:nvPr/>
        </p:nvGrpSpPr>
        <p:grpSpPr>
          <a:xfrm>
            <a:off x="7490805" y="1144532"/>
            <a:ext cx="1434862" cy="766169"/>
            <a:chOff x="10449012" y="1054868"/>
            <a:chExt cx="1470647" cy="903944"/>
          </a:xfrm>
        </p:grpSpPr>
        <p:cxnSp>
          <p:nvCxnSpPr>
            <p:cNvPr id="56" name="To MAB"/>
            <p:cNvCxnSpPr>
              <a:cxnSpLocks/>
            </p:cNvCxnSpPr>
            <p:nvPr/>
          </p:nvCxnSpPr>
          <p:spPr>
            <a:xfrm flipV="1">
              <a:off x="10449012" y="1567806"/>
              <a:ext cx="364760" cy="168855"/>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nvGrpSpPr>
            <p:cNvPr id="57" name="Vault"/>
            <p:cNvGrpSpPr/>
            <p:nvPr/>
          </p:nvGrpSpPr>
          <p:grpSpPr>
            <a:xfrm>
              <a:off x="10874523" y="1054868"/>
              <a:ext cx="1045136" cy="903944"/>
              <a:chOff x="8543273" y="2456244"/>
              <a:chExt cx="1265037" cy="1094138"/>
            </a:xfrm>
          </p:grpSpPr>
          <p:pic>
            <p:nvPicPr>
              <p:cNvPr id="58" name="Picture 144"/>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8543273" y="2456244"/>
                <a:ext cx="1265037" cy="796249"/>
              </a:xfrm>
              <a:prstGeom prst="rect">
                <a:avLst/>
              </a:prstGeom>
            </p:spPr>
          </p:pic>
          <p:sp>
            <p:nvSpPr>
              <p:cNvPr id="59" name="TextBox 145"/>
              <p:cNvSpPr txBox="1"/>
              <p:nvPr/>
            </p:nvSpPr>
            <p:spPr>
              <a:xfrm>
                <a:off x="8549160" y="3176786"/>
                <a:ext cx="1235362" cy="37359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smtClean="0">
                    <a:ln>
                      <a:noFill/>
                    </a:ln>
                    <a:solidFill>
                      <a:srgbClr val="EA9751"/>
                    </a:solidFill>
                    <a:effectLst/>
                    <a:uLnTx/>
                    <a:uFillTx/>
                    <a:latin typeface="Calibri" panose="020F0502020204030204"/>
                    <a:ea typeface="+mn-ea"/>
                    <a:cs typeface="+mn-cs"/>
                  </a:rPr>
                  <a:t>Azure Backup</a:t>
                </a:r>
                <a:endParaRPr kumimoji="0" lang="en-US" sz="1100" b="1" i="0" u="none" strike="noStrike" kern="1200" cap="none" spc="0" normalizeH="0" baseline="0" dirty="0">
                  <a:ln>
                    <a:noFill/>
                  </a:ln>
                  <a:solidFill>
                    <a:srgbClr val="EA9751"/>
                  </a:solidFill>
                  <a:effectLst/>
                  <a:uLnTx/>
                  <a:uFillTx/>
                  <a:latin typeface="Calibri" panose="020F0502020204030204"/>
                  <a:ea typeface="+mn-ea"/>
                  <a:cs typeface="+mn-cs"/>
                </a:endParaRPr>
              </a:p>
            </p:txBody>
          </p:sp>
        </p:grpSp>
      </p:grpSp>
      <p:pic>
        <p:nvPicPr>
          <p:cNvPr id="60" name="Files"/>
          <p:cNvPicPr>
            <a:picLocks noChangeAspect="1"/>
          </p:cNvPicPr>
          <p:nvPr/>
        </p:nvPicPr>
        <p:blipFill rotWithShape="1">
          <a:blip r:embed="rId9"/>
          <a:srcRect t="-36" b="717"/>
          <a:stretch/>
        </p:blipFill>
        <p:spPr>
          <a:xfrm>
            <a:off x="7629475" y="2238918"/>
            <a:ext cx="1204729" cy="2477228"/>
          </a:xfrm>
          <a:prstGeom prst="rect">
            <a:avLst/>
          </a:prstGeom>
        </p:spPr>
      </p:pic>
      <p:pic>
        <p:nvPicPr>
          <p:cNvPr id="61" name="File Ghosts #1"/>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Lst>
          </a:blip>
          <a:srcRect t="8146" b="60383"/>
          <a:stretch/>
        </p:blipFill>
        <p:spPr>
          <a:xfrm>
            <a:off x="7629475" y="2447279"/>
            <a:ext cx="1204729" cy="784942"/>
          </a:xfrm>
          <a:prstGeom prst="rect">
            <a:avLst/>
          </a:prstGeom>
        </p:spPr>
      </p:pic>
      <p:pic>
        <p:nvPicPr>
          <p:cNvPr id="62" name="File Ghosts #2"/>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Lst>
          </a:blip>
          <a:srcRect t="51299" b="12354"/>
          <a:stretch/>
        </p:blipFill>
        <p:spPr>
          <a:xfrm>
            <a:off x="7629475" y="3527369"/>
            <a:ext cx="1204729" cy="906551"/>
          </a:xfrm>
          <a:prstGeom prst="rect">
            <a:avLst/>
          </a:prstGeom>
        </p:spPr>
      </p:pic>
      <p:cxnSp>
        <p:nvCxnSpPr>
          <p:cNvPr id="63" name="Tiering Progress"/>
          <p:cNvCxnSpPr>
            <a:cxnSpLocks/>
          </p:cNvCxnSpPr>
          <p:nvPr/>
        </p:nvCxnSpPr>
        <p:spPr>
          <a:xfrm>
            <a:off x="7563440" y="2266990"/>
            <a:ext cx="0" cy="2434825"/>
          </a:xfrm>
          <a:prstGeom prst="straightConnector1">
            <a:avLst/>
          </a:prstGeom>
          <a:ln w="317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4" name="West Europe"/>
          <p:cNvGrpSpPr/>
          <p:nvPr/>
        </p:nvGrpSpPr>
        <p:grpSpPr>
          <a:xfrm>
            <a:off x="1902217" y="1347564"/>
            <a:ext cx="2480744" cy="1578104"/>
            <a:chOff x="2785763" y="1582399"/>
            <a:chExt cx="2432324" cy="1547301"/>
          </a:xfrm>
        </p:grpSpPr>
        <p:grpSp>
          <p:nvGrpSpPr>
            <p:cNvPr id="65" name="West Europe"/>
            <p:cNvGrpSpPr/>
            <p:nvPr/>
          </p:nvGrpSpPr>
          <p:grpSpPr>
            <a:xfrm>
              <a:off x="2785763" y="1582399"/>
              <a:ext cx="2432324" cy="1547301"/>
              <a:chOff x="2785763" y="1582399"/>
              <a:chExt cx="2432324" cy="1547301"/>
            </a:xfrm>
          </p:grpSpPr>
          <p:grpSp>
            <p:nvGrpSpPr>
              <p:cNvPr id="68" name="West Europe"/>
              <p:cNvGrpSpPr/>
              <p:nvPr/>
            </p:nvGrpSpPr>
            <p:grpSpPr>
              <a:xfrm>
                <a:off x="2856517" y="1916921"/>
                <a:ext cx="2290805" cy="1212779"/>
                <a:chOff x="4233861" y="2443163"/>
                <a:chExt cx="3724276" cy="1971675"/>
              </a:xfrm>
            </p:grpSpPr>
            <p:pic>
              <p:nvPicPr>
                <p:cNvPr id="70" name="Picture 58"/>
                <p:cNvPicPr>
                  <a:picLocks noChangeAspect="1"/>
                </p:cNvPicPr>
                <p:nvPr/>
              </p:nvPicPr>
              <p:blipFill>
                <a:blip r:embed="rId5"/>
                <a:stretch>
                  <a:fillRect/>
                </a:stretch>
              </p:blipFill>
              <p:spPr>
                <a:xfrm>
                  <a:off x="4233861" y="2443163"/>
                  <a:ext cx="3724276" cy="1971675"/>
                </a:xfrm>
                <a:prstGeom prst="rect">
                  <a:avLst/>
                </a:prstGeom>
              </p:spPr>
            </p:pic>
            <p:sp>
              <p:nvSpPr>
                <p:cNvPr id="71" name="Rectangle 70"/>
                <p:cNvSpPr/>
                <p:nvPr/>
              </p:nvSpPr>
              <p:spPr>
                <a:xfrm>
                  <a:off x="4993106" y="3286488"/>
                  <a:ext cx="2358189" cy="665886"/>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9" name="TextBox 49"/>
              <p:cNvSpPr txBox="1"/>
              <p:nvPr/>
            </p:nvSpPr>
            <p:spPr>
              <a:xfrm>
                <a:off x="2785763" y="1582399"/>
                <a:ext cx="2432324" cy="367529"/>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fr-FR" sz="1836" b="1" i="0" u="none" strike="noStrike" kern="1200" cap="none" spc="0" normalizeH="0" baseline="0" noProof="0" dirty="0" smtClean="0">
                    <a:ln>
                      <a:noFill/>
                    </a:ln>
                    <a:solidFill>
                      <a:srgbClr val="FF0000"/>
                    </a:solidFill>
                    <a:effectLst/>
                    <a:uLnTx/>
                    <a:uFillTx/>
                    <a:latin typeface="Calibri" panose="020F0502020204030204"/>
                    <a:ea typeface="+mn-ea"/>
                    <a:cs typeface="+mn-cs"/>
                  </a:rPr>
                  <a:t>(Europe) </a:t>
                </a:r>
                <a:r>
                  <a:rPr kumimoji="0" lang="fr-FR" sz="1836" b="1" i="0" u="none" strike="noStrike" kern="1200" cap="none" spc="0" normalizeH="0" baseline="0" noProof="0" dirty="0" smtClean="0">
                    <a:ln>
                      <a:noFill/>
                    </a:ln>
                    <a:solidFill>
                      <a:srgbClr val="FF0000"/>
                    </a:solidFill>
                    <a:effectLst/>
                    <a:uLnTx/>
                    <a:uFillTx/>
                    <a:latin typeface="Calibri" panose="020F0502020204030204"/>
                    <a:ea typeface="+mn-ea"/>
                    <a:cs typeface="+mn-cs"/>
                  </a:rPr>
                  <a:t>France </a:t>
                </a:r>
                <a:r>
                  <a:rPr kumimoji="0" lang="fr-FR" sz="1836" b="1" i="0" u="none" strike="noStrike" kern="1200" cap="none" spc="0" normalizeH="0" baseline="0" noProof="0" dirty="0" smtClean="0">
                    <a:ln>
                      <a:noFill/>
                    </a:ln>
                    <a:solidFill>
                      <a:srgbClr val="FF0000"/>
                    </a:solidFill>
                    <a:effectLst/>
                    <a:uLnTx/>
                    <a:uFillTx/>
                    <a:latin typeface="Calibri" panose="020F0502020204030204"/>
                    <a:ea typeface="+mn-ea"/>
                    <a:cs typeface="+mn-cs"/>
                  </a:rPr>
                  <a:t>Central</a:t>
                </a:r>
                <a:endParaRPr kumimoji="0" lang="fr-FR" sz="1836" b="1" i="0" u="none" strike="noStrike" kern="1200" cap="none" spc="0" normalizeH="0" baseline="0" dirty="0">
                  <a:ln>
                    <a:noFill/>
                  </a:ln>
                  <a:solidFill>
                    <a:srgbClr val="FF0000"/>
                  </a:solidFill>
                  <a:effectLst/>
                  <a:uLnTx/>
                  <a:uFillTx/>
                  <a:latin typeface="Calibri" panose="020F0502020204030204"/>
                  <a:ea typeface="+mn-ea"/>
                  <a:cs typeface="+mn-cs"/>
                </a:endParaRPr>
              </a:p>
            </p:txBody>
          </p:sp>
        </p:grpSp>
        <p:pic>
          <p:nvPicPr>
            <p:cNvPr id="66" name="Picture 5" descr="C:\Users\mitchellg\Desktop\Folder.png"/>
            <p:cNvPicPr>
              <a:picLocks noChangeAspect="1" noChangeArrowheads="1"/>
            </p:cNvPicPr>
            <p:nvPr/>
          </p:nvPicPr>
          <p:blipFill>
            <a:blip r:embed="rId6" cstate="print">
              <a:lum bright="100000"/>
            </a:blip>
            <a:srcRect/>
            <a:stretch>
              <a:fillRect/>
            </a:stretch>
          </p:blipFill>
          <p:spPr bwMode="auto">
            <a:xfrm>
              <a:off x="3817908" y="2227942"/>
              <a:ext cx="568761" cy="568761"/>
            </a:xfrm>
            <a:prstGeom prst="rect">
              <a:avLst/>
            </a:prstGeom>
            <a:noFill/>
          </p:spPr>
        </p:pic>
        <p:sp>
          <p:nvSpPr>
            <p:cNvPr id="67" name="TextBox 75"/>
            <p:cNvSpPr txBox="1"/>
            <p:nvPr/>
          </p:nvSpPr>
          <p:spPr>
            <a:xfrm>
              <a:off x="3764214" y="2670875"/>
              <a:ext cx="676152" cy="25983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fr-FR" sz="1122" b="0" i="0" u="none" strike="noStrike" kern="1200" cap="none" spc="0" normalizeH="0" baseline="0" noProof="0" dirty="0" smtClean="0">
                  <a:ln>
                    <a:noFill/>
                  </a:ln>
                  <a:solidFill>
                    <a:prstClr val="white"/>
                  </a:solidFill>
                  <a:effectLst/>
                  <a:uLnTx/>
                  <a:uFillTx/>
                  <a:latin typeface="Calibri" panose="020F0502020204030204"/>
                  <a:ea typeface="+mn-ea"/>
                  <a:cs typeface="+mn-cs"/>
                </a:rPr>
                <a:t>Partages</a:t>
              </a:r>
              <a:endParaRPr kumimoji="0" lang="fr-FR" sz="1122"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73" name="Recall Progress"/>
          <p:cNvCxnSpPr>
            <a:cxnSpLocks/>
          </p:cNvCxnSpPr>
          <p:nvPr/>
        </p:nvCxnSpPr>
        <p:spPr>
          <a:xfrm>
            <a:off x="7563440" y="2266990"/>
            <a:ext cx="0" cy="2434825"/>
          </a:xfrm>
          <a:prstGeom prst="straightConnector1">
            <a:avLst/>
          </a:prstGeom>
          <a:ln w="31750">
            <a:solidFill>
              <a:srgbClr val="FFE490"/>
            </a:solidFill>
            <a:tailEnd type="triangle"/>
          </a:ln>
        </p:spPr>
        <p:style>
          <a:lnRef idx="1">
            <a:schemeClr val="accent1"/>
          </a:lnRef>
          <a:fillRef idx="0">
            <a:schemeClr val="accent1"/>
          </a:fillRef>
          <a:effectRef idx="0">
            <a:schemeClr val="accent1"/>
          </a:effectRef>
          <a:fontRef idx="minor">
            <a:schemeClr val="tx1"/>
          </a:fontRef>
        </p:style>
      </p:cxnSp>
      <p:grpSp>
        <p:nvGrpSpPr>
          <p:cNvPr id="74" name="IW Access color sync"/>
          <p:cNvGrpSpPr/>
          <p:nvPr/>
        </p:nvGrpSpPr>
        <p:grpSpPr>
          <a:xfrm>
            <a:off x="230009" y="2602745"/>
            <a:ext cx="2574275" cy="1820029"/>
            <a:chOff x="615536" y="3965247"/>
            <a:chExt cx="2574275" cy="1820029"/>
          </a:xfrm>
        </p:grpSpPr>
        <p:grpSp>
          <p:nvGrpSpPr>
            <p:cNvPr id="75" name="Group 27"/>
            <p:cNvGrpSpPr/>
            <p:nvPr/>
          </p:nvGrpSpPr>
          <p:grpSpPr>
            <a:xfrm>
              <a:off x="615536" y="3965247"/>
              <a:ext cx="2431197" cy="1820029"/>
              <a:chOff x="615536" y="3965247"/>
              <a:chExt cx="2431197" cy="1820029"/>
            </a:xfrm>
          </p:grpSpPr>
          <p:sp>
            <p:nvSpPr>
              <p:cNvPr id="77" name="Arc 76"/>
              <p:cNvSpPr/>
              <p:nvPr/>
            </p:nvSpPr>
            <p:spPr>
              <a:xfrm rot="1002910" flipH="1" flipV="1">
                <a:off x="1478995" y="3965247"/>
                <a:ext cx="1310214" cy="1820029"/>
              </a:xfrm>
              <a:prstGeom prst="arc">
                <a:avLst>
                  <a:gd name="adj1" fmla="val 16200000"/>
                  <a:gd name="adj2" fmla="val 248585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8" name="Group 26"/>
              <p:cNvGrpSpPr/>
              <p:nvPr/>
            </p:nvGrpSpPr>
            <p:grpSpPr>
              <a:xfrm>
                <a:off x="615536" y="4119793"/>
                <a:ext cx="2431197" cy="1602385"/>
                <a:chOff x="615536" y="4119793"/>
                <a:chExt cx="2431197" cy="1602385"/>
              </a:xfrm>
            </p:grpSpPr>
            <p:grpSp>
              <p:nvGrpSpPr>
                <p:cNvPr id="79" name="Group 25"/>
                <p:cNvGrpSpPr/>
                <p:nvPr/>
              </p:nvGrpSpPr>
              <p:grpSpPr>
                <a:xfrm>
                  <a:off x="615536" y="4119793"/>
                  <a:ext cx="665650" cy="1602385"/>
                  <a:chOff x="710919" y="6493791"/>
                  <a:chExt cx="665650" cy="1602385"/>
                </a:xfrm>
              </p:grpSpPr>
              <p:pic>
                <p:nvPicPr>
                  <p:cNvPr id="81" name="Picture 15"/>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710919" y="7034350"/>
                    <a:ext cx="665650" cy="471379"/>
                  </a:xfrm>
                  <a:prstGeom prst="rect">
                    <a:avLst/>
                  </a:prstGeom>
                </p:spPr>
              </p:pic>
              <p:pic>
                <p:nvPicPr>
                  <p:cNvPr id="82" name="Picture 22"/>
                  <p:cNvPicPr>
                    <a:picLocks noChangeAspect="1"/>
                  </p:cNvPicPr>
                  <p:nvPr/>
                </p:nvPicPr>
                <p:blipFill>
                  <a:blip r:embed="rId14">
                    <a:extLst>
                      <a:ext uri="{BEBA8EAE-BF5A-486C-A8C5-ECC9F3942E4B}">
                        <a14:imgProps xmlns:a14="http://schemas.microsoft.com/office/drawing/2010/main">
                          <a14:imgLayer r:embed="rId15">
                            <a14:imgEffect>
                              <a14:saturation sat="0"/>
                            </a14:imgEffect>
                          </a14:imgLayer>
                        </a14:imgProps>
                      </a:ext>
                    </a:extLst>
                  </a:blip>
                  <a:stretch>
                    <a:fillRect/>
                  </a:stretch>
                </p:blipFill>
                <p:spPr>
                  <a:xfrm>
                    <a:off x="914827" y="7596755"/>
                    <a:ext cx="285600" cy="499421"/>
                  </a:xfrm>
                  <a:prstGeom prst="rect">
                    <a:avLst/>
                  </a:prstGeom>
                </p:spPr>
              </p:pic>
              <p:pic>
                <p:nvPicPr>
                  <p:cNvPr id="83" name="Picture 24"/>
                  <p:cNvPicPr>
                    <a:picLocks noChangeAspect="1"/>
                  </p:cNvPicPr>
                  <p:nvPr/>
                </p:nvPicPr>
                <p:blipFill>
                  <a:blip r:embed="rId16">
                    <a:extLst>
                      <a:ext uri="{BEBA8EAE-BF5A-486C-A8C5-ECC9F3942E4B}">
                        <a14:imgProps xmlns:a14="http://schemas.microsoft.com/office/drawing/2010/main">
                          <a14:imgLayer r:embed="rId17">
                            <a14:imgEffect>
                              <a14:saturation sat="0"/>
                            </a14:imgEffect>
                          </a14:imgLayer>
                        </a14:imgProps>
                      </a:ext>
                    </a:extLst>
                  </a:blip>
                  <a:stretch>
                    <a:fillRect/>
                  </a:stretch>
                </p:blipFill>
                <p:spPr>
                  <a:xfrm>
                    <a:off x="908126" y="6493791"/>
                    <a:ext cx="299002" cy="491510"/>
                  </a:xfrm>
                  <a:prstGeom prst="rect">
                    <a:avLst/>
                  </a:prstGeom>
                </p:spPr>
              </p:pic>
            </p:grpSp>
            <p:cxnSp>
              <p:nvCxnSpPr>
                <p:cNvPr id="80" name="Straight Arrow Connector 107"/>
                <p:cNvCxnSpPr>
                  <a:cxnSpLocks/>
                </p:cNvCxnSpPr>
                <p:nvPr/>
              </p:nvCxnSpPr>
              <p:spPr>
                <a:xfrm flipV="1">
                  <a:off x="1534879" y="4913170"/>
                  <a:ext cx="1511854" cy="10606"/>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sp>
          <p:nvSpPr>
            <p:cNvPr id="76" name="TextBox 108"/>
            <p:cNvSpPr txBox="1"/>
            <p:nvPr/>
          </p:nvSpPr>
          <p:spPr>
            <a:xfrm>
              <a:off x="1683600" y="4597954"/>
              <a:ext cx="1506211" cy="318285"/>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fr-FR" sz="1428" b="0" i="0" u="none" strike="noStrike" kern="1200" cap="none" spc="0" normalizeH="0" baseline="0" noProof="0" dirty="0" smtClean="0">
                  <a:ln>
                    <a:noFill/>
                  </a:ln>
                  <a:solidFill>
                    <a:prstClr val="black">
                      <a:lumMod val="50000"/>
                      <a:lumOff val="50000"/>
                    </a:prstClr>
                  </a:solidFill>
                  <a:effectLst/>
                  <a:uLnTx/>
                  <a:uFillTx/>
                  <a:latin typeface="Calibri" panose="020F0502020204030204"/>
                  <a:ea typeface="+mn-ea"/>
                  <a:cs typeface="+mn-cs"/>
                </a:rPr>
                <a:t>Work Folders</a:t>
              </a:r>
              <a:endParaRPr kumimoji="0" lang="fr-FR" sz="1428"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grpSp>
      <p:sp>
        <p:nvSpPr>
          <p:cNvPr id="93" name="Freeform 6"/>
          <p:cNvSpPr>
            <a:spLocks noEditPoints="1"/>
          </p:cNvSpPr>
          <p:nvPr/>
        </p:nvSpPr>
        <p:spPr bwMode="auto">
          <a:xfrm>
            <a:off x="2890970" y="3389238"/>
            <a:ext cx="485102" cy="849779"/>
          </a:xfrm>
          <a:custGeom>
            <a:avLst/>
            <a:gdLst>
              <a:gd name="T0" fmla="*/ 512 w 576"/>
              <a:gd name="T1" fmla="*/ 0 h 1120"/>
              <a:gd name="T2" fmla="*/ 64 w 576"/>
              <a:gd name="T3" fmla="*/ 0 h 1120"/>
              <a:gd name="T4" fmla="*/ 0 w 576"/>
              <a:gd name="T5" fmla="*/ 64 h 1120"/>
              <a:gd name="T6" fmla="*/ 0 w 576"/>
              <a:gd name="T7" fmla="*/ 1120 h 1120"/>
              <a:gd name="T8" fmla="*/ 576 w 576"/>
              <a:gd name="T9" fmla="*/ 1120 h 1120"/>
              <a:gd name="T10" fmla="*/ 576 w 576"/>
              <a:gd name="T11" fmla="*/ 64 h 1120"/>
              <a:gd name="T12" fmla="*/ 512 w 576"/>
              <a:gd name="T13" fmla="*/ 0 h 1120"/>
              <a:gd name="T14" fmla="*/ 464 w 576"/>
              <a:gd name="T15" fmla="*/ 992 h 1120"/>
              <a:gd name="T16" fmla="*/ 112 w 576"/>
              <a:gd name="T17" fmla="*/ 992 h 1120"/>
              <a:gd name="T18" fmla="*/ 112 w 576"/>
              <a:gd name="T19" fmla="*/ 944 h 1120"/>
              <a:gd name="T20" fmla="*/ 464 w 576"/>
              <a:gd name="T21" fmla="*/ 944 h 1120"/>
              <a:gd name="T22" fmla="*/ 464 w 576"/>
              <a:gd name="T23" fmla="*/ 992 h 1120"/>
              <a:gd name="T24" fmla="*/ 464 w 576"/>
              <a:gd name="T25" fmla="*/ 848 h 1120"/>
              <a:gd name="T26" fmla="*/ 112 w 576"/>
              <a:gd name="T27" fmla="*/ 848 h 1120"/>
              <a:gd name="T28" fmla="*/ 112 w 576"/>
              <a:gd name="T29" fmla="*/ 800 h 1120"/>
              <a:gd name="T30" fmla="*/ 464 w 576"/>
              <a:gd name="T31" fmla="*/ 800 h 1120"/>
              <a:gd name="T32" fmla="*/ 464 w 576"/>
              <a:gd name="T33" fmla="*/ 848 h 1120"/>
              <a:gd name="T34" fmla="*/ 464 w 576"/>
              <a:gd name="T35" fmla="*/ 192 h 1120"/>
              <a:gd name="T36" fmla="*/ 112 w 576"/>
              <a:gd name="T37" fmla="*/ 192 h 1120"/>
              <a:gd name="T38" fmla="*/ 112 w 576"/>
              <a:gd name="T39" fmla="*/ 144 h 1120"/>
              <a:gd name="T40" fmla="*/ 464 w 576"/>
              <a:gd name="T41" fmla="*/ 144 h 1120"/>
              <a:gd name="T42" fmla="*/ 464 w 576"/>
              <a:gd name="T43" fmla="*/ 192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6" h="1120">
                <a:moveTo>
                  <a:pt x="512" y="0"/>
                </a:moveTo>
                <a:lnTo>
                  <a:pt x="64" y="0"/>
                </a:lnTo>
                <a:cubicBezTo>
                  <a:pt x="29" y="0"/>
                  <a:pt x="0" y="29"/>
                  <a:pt x="0" y="64"/>
                </a:cubicBezTo>
                <a:lnTo>
                  <a:pt x="0" y="1120"/>
                </a:lnTo>
                <a:lnTo>
                  <a:pt x="576" y="1120"/>
                </a:lnTo>
                <a:lnTo>
                  <a:pt x="576" y="64"/>
                </a:lnTo>
                <a:cubicBezTo>
                  <a:pt x="576" y="29"/>
                  <a:pt x="548" y="0"/>
                  <a:pt x="512" y="0"/>
                </a:cubicBezTo>
                <a:close/>
                <a:moveTo>
                  <a:pt x="464" y="992"/>
                </a:moveTo>
                <a:lnTo>
                  <a:pt x="112" y="992"/>
                </a:lnTo>
                <a:lnTo>
                  <a:pt x="112" y="944"/>
                </a:lnTo>
                <a:lnTo>
                  <a:pt x="464" y="944"/>
                </a:lnTo>
                <a:lnTo>
                  <a:pt x="464" y="992"/>
                </a:lnTo>
                <a:close/>
                <a:moveTo>
                  <a:pt x="464" y="848"/>
                </a:moveTo>
                <a:lnTo>
                  <a:pt x="112" y="848"/>
                </a:lnTo>
                <a:lnTo>
                  <a:pt x="112" y="800"/>
                </a:lnTo>
                <a:lnTo>
                  <a:pt x="464" y="800"/>
                </a:lnTo>
                <a:lnTo>
                  <a:pt x="464" y="848"/>
                </a:lnTo>
                <a:close/>
                <a:moveTo>
                  <a:pt x="464" y="192"/>
                </a:moveTo>
                <a:lnTo>
                  <a:pt x="112" y="192"/>
                </a:lnTo>
                <a:lnTo>
                  <a:pt x="112" y="144"/>
                </a:lnTo>
                <a:lnTo>
                  <a:pt x="464" y="144"/>
                </a:lnTo>
                <a:lnTo>
                  <a:pt x="464" y="192"/>
                </a:lnTo>
                <a:close/>
              </a:path>
            </a:pathLst>
          </a:custGeom>
          <a:solidFill>
            <a:srgbClr val="515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fr-FR" dirty="0"/>
          </a:p>
        </p:txBody>
      </p:sp>
      <p:sp>
        <p:nvSpPr>
          <p:cNvPr id="94" name="Freeform 6"/>
          <p:cNvSpPr>
            <a:spLocks noEditPoints="1"/>
          </p:cNvSpPr>
          <p:nvPr/>
        </p:nvSpPr>
        <p:spPr bwMode="auto">
          <a:xfrm>
            <a:off x="461436" y="1417324"/>
            <a:ext cx="304192" cy="553012"/>
          </a:xfrm>
          <a:custGeom>
            <a:avLst/>
            <a:gdLst>
              <a:gd name="T0" fmla="*/ 512 w 576"/>
              <a:gd name="T1" fmla="*/ 0 h 1120"/>
              <a:gd name="T2" fmla="*/ 64 w 576"/>
              <a:gd name="T3" fmla="*/ 0 h 1120"/>
              <a:gd name="T4" fmla="*/ 0 w 576"/>
              <a:gd name="T5" fmla="*/ 64 h 1120"/>
              <a:gd name="T6" fmla="*/ 0 w 576"/>
              <a:gd name="T7" fmla="*/ 1120 h 1120"/>
              <a:gd name="T8" fmla="*/ 576 w 576"/>
              <a:gd name="T9" fmla="*/ 1120 h 1120"/>
              <a:gd name="T10" fmla="*/ 576 w 576"/>
              <a:gd name="T11" fmla="*/ 64 h 1120"/>
              <a:gd name="T12" fmla="*/ 512 w 576"/>
              <a:gd name="T13" fmla="*/ 0 h 1120"/>
              <a:gd name="T14" fmla="*/ 464 w 576"/>
              <a:gd name="T15" fmla="*/ 992 h 1120"/>
              <a:gd name="T16" fmla="*/ 112 w 576"/>
              <a:gd name="T17" fmla="*/ 992 h 1120"/>
              <a:gd name="T18" fmla="*/ 112 w 576"/>
              <a:gd name="T19" fmla="*/ 944 h 1120"/>
              <a:gd name="T20" fmla="*/ 464 w 576"/>
              <a:gd name="T21" fmla="*/ 944 h 1120"/>
              <a:gd name="T22" fmla="*/ 464 w 576"/>
              <a:gd name="T23" fmla="*/ 992 h 1120"/>
              <a:gd name="T24" fmla="*/ 464 w 576"/>
              <a:gd name="T25" fmla="*/ 848 h 1120"/>
              <a:gd name="T26" fmla="*/ 112 w 576"/>
              <a:gd name="T27" fmla="*/ 848 h 1120"/>
              <a:gd name="T28" fmla="*/ 112 w 576"/>
              <a:gd name="T29" fmla="*/ 800 h 1120"/>
              <a:gd name="T30" fmla="*/ 464 w 576"/>
              <a:gd name="T31" fmla="*/ 800 h 1120"/>
              <a:gd name="T32" fmla="*/ 464 w 576"/>
              <a:gd name="T33" fmla="*/ 848 h 1120"/>
              <a:gd name="T34" fmla="*/ 464 w 576"/>
              <a:gd name="T35" fmla="*/ 192 h 1120"/>
              <a:gd name="T36" fmla="*/ 112 w 576"/>
              <a:gd name="T37" fmla="*/ 192 h 1120"/>
              <a:gd name="T38" fmla="*/ 112 w 576"/>
              <a:gd name="T39" fmla="*/ 144 h 1120"/>
              <a:gd name="T40" fmla="*/ 464 w 576"/>
              <a:gd name="T41" fmla="*/ 144 h 1120"/>
              <a:gd name="T42" fmla="*/ 464 w 576"/>
              <a:gd name="T43" fmla="*/ 192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6" h="1120">
                <a:moveTo>
                  <a:pt x="512" y="0"/>
                </a:moveTo>
                <a:lnTo>
                  <a:pt x="64" y="0"/>
                </a:lnTo>
                <a:cubicBezTo>
                  <a:pt x="29" y="0"/>
                  <a:pt x="0" y="29"/>
                  <a:pt x="0" y="64"/>
                </a:cubicBezTo>
                <a:lnTo>
                  <a:pt x="0" y="1120"/>
                </a:lnTo>
                <a:lnTo>
                  <a:pt x="576" y="1120"/>
                </a:lnTo>
                <a:lnTo>
                  <a:pt x="576" y="64"/>
                </a:lnTo>
                <a:cubicBezTo>
                  <a:pt x="576" y="29"/>
                  <a:pt x="548" y="0"/>
                  <a:pt x="512" y="0"/>
                </a:cubicBezTo>
                <a:close/>
                <a:moveTo>
                  <a:pt x="464" y="992"/>
                </a:moveTo>
                <a:lnTo>
                  <a:pt x="112" y="992"/>
                </a:lnTo>
                <a:lnTo>
                  <a:pt x="112" y="944"/>
                </a:lnTo>
                <a:lnTo>
                  <a:pt x="464" y="944"/>
                </a:lnTo>
                <a:lnTo>
                  <a:pt x="464" y="992"/>
                </a:lnTo>
                <a:close/>
                <a:moveTo>
                  <a:pt x="464" y="848"/>
                </a:moveTo>
                <a:lnTo>
                  <a:pt x="112" y="848"/>
                </a:lnTo>
                <a:lnTo>
                  <a:pt x="112" y="800"/>
                </a:lnTo>
                <a:lnTo>
                  <a:pt x="464" y="800"/>
                </a:lnTo>
                <a:lnTo>
                  <a:pt x="464" y="848"/>
                </a:lnTo>
                <a:close/>
                <a:moveTo>
                  <a:pt x="464" y="192"/>
                </a:moveTo>
                <a:lnTo>
                  <a:pt x="112" y="192"/>
                </a:lnTo>
                <a:lnTo>
                  <a:pt x="112" y="144"/>
                </a:lnTo>
                <a:lnTo>
                  <a:pt x="464" y="144"/>
                </a:lnTo>
                <a:lnTo>
                  <a:pt x="464" y="192"/>
                </a:lnTo>
                <a:close/>
              </a:path>
            </a:pathLst>
          </a:custGeom>
          <a:solidFill>
            <a:srgbClr val="515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fr-FR" dirty="0"/>
          </a:p>
        </p:txBody>
      </p:sp>
      <p:sp>
        <p:nvSpPr>
          <p:cNvPr id="95" name="Freeform 6"/>
          <p:cNvSpPr>
            <a:spLocks noEditPoints="1"/>
          </p:cNvSpPr>
          <p:nvPr/>
        </p:nvSpPr>
        <p:spPr bwMode="auto">
          <a:xfrm>
            <a:off x="5360463" y="2670581"/>
            <a:ext cx="485102" cy="849779"/>
          </a:xfrm>
          <a:custGeom>
            <a:avLst/>
            <a:gdLst>
              <a:gd name="T0" fmla="*/ 512 w 576"/>
              <a:gd name="T1" fmla="*/ 0 h 1120"/>
              <a:gd name="T2" fmla="*/ 64 w 576"/>
              <a:gd name="T3" fmla="*/ 0 h 1120"/>
              <a:gd name="T4" fmla="*/ 0 w 576"/>
              <a:gd name="T5" fmla="*/ 64 h 1120"/>
              <a:gd name="T6" fmla="*/ 0 w 576"/>
              <a:gd name="T7" fmla="*/ 1120 h 1120"/>
              <a:gd name="T8" fmla="*/ 576 w 576"/>
              <a:gd name="T9" fmla="*/ 1120 h 1120"/>
              <a:gd name="T10" fmla="*/ 576 w 576"/>
              <a:gd name="T11" fmla="*/ 64 h 1120"/>
              <a:gd name="T12" fmla="*/ 512 w 576"/>
              <a:gd name="T13" fmla="*/ 0 h 1120"/>
              <a:gd name="T14" fmla="*/ 464 w 576"/>
              <a:gd name="T15" fmla="*/ 992 h 1120"/>
              <a:gd name="T16" fmla="*/ 112 w 576"/>
              <a:gd name="T17" fmla="*/ 992 h 1120"/>
              <a:gd name="T18" fmla="*/ 112 w 576"/>
              <a:gd name="T19" fmla="*/ 944 h 1120"/>
              <a:gd name="T20" fmla="*/ 464 w 576"/>
              <a:gd name="T21" fmla="*/ 944 h 1120"/>
              <a:gd name="T22" fmla="*/ 464 w 576"/>
              <a:gd name="T23" fmla="*/ 992 h 1120"/>
              <a:gd name="T24" fmla="*/ 464 w 576"/>
              <a:gd name="T25" fmla="*/ 848 h 1120"/>
              <a:gd name="T26" fmla="*/ 112 w 576"/>
              <a:gd name="T27" fmla="*/ 848 h 1120"/>
              <a:gd name="T28" fmla="*/ 112 w 576"/>
              <a:gd name="T29" fmla="*/ 800 h 1120"/>
              <a:gd name="T30" fmla="*/ 464 w 576"/>
              <a:gd name="T31" fmla="*/ 800 h 1120"/>
              <a:gd name="T32" fmla="*/ 464 w 576"/>
              <a:gd name="T33" fmla="*/ 848 h 1120"/>
              <a:gd name="T34" fmla="*/ 464 w 576"/>
              <a:gd name="T35" fmla="*/ 192 h 1120"/>
              <a:gd name="T36" fmla="*/ 112 w 576"/>
              <a:gd name="T37" fmla="*/ 192 h 1120"/>
              <a:gd name="T38" fmla="*/ 112 w 576"/>
              <a:gd name="T39" fmla="*/ 144 h 1120"/>
              <a:gd name="T40" fmla="*/ 464 w 576"/>
              <a:gd name="T41" fmla="*/ 144 h 1120"/>
              <a:gd name="T42" fmla="*/ 464 w 576"/>
              <a:gd name="T43" fmla="*/ 192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6" h="1120">
                <a:moveTo>
                  <a:pt x="512" y="0"/>
                </a:moveTo>
                <a:lnTo>
                  <a:pt x="64" y="0"/>
                </a:lnTo>
                <a:cubicBezTo>
                  <a:pt x="29" y="0"/>
                  <a:pt x="0" y="29"/>
                  <a:pt x="0" y="64"/>
                </a:cubicBezTo>
                <a:lnTo>
                  <a:pt x="0" y="1120"/>
                </a:lnTo>
                <a:lnTo>
                  <a:pt x="576" y="1120"/>
                </a:lnTo>
                <a:lnTo>
                  <a:pt x="576" y="64"/>
                </a:lnTo>
                <a:cubicBezTo>
                  <a:pt x="576" y="29"/>
                  <a:pt x="548" y="0"/>
                  <a:pt x="512" y="0"/>
                </a:cubicBezTo>
                <a:close/>
                <a:moveTo>
                  <a:pt x="464" y="992"/>
                </a:moveTo>
                <a:lnTo>
                  <a:pt x="112" y="992"/>
                </a:lnTo>
                <a:lnTo>
                  <a:pt x="112" y="944"/>
                </a:lnTo>
                <a:lnTo>
                  <a:pt x="464" y="944"/>
                </a:lnTo>
                <a:lnTo>
                  <a:pt x="464" y="992"/>
                </a:lnTo>
                <a:close/>
                <a:moveTo>
                  <a:pt x="464" y="848"/>
                </a:moveTo>
                <a:lnTo>
                  <a:pt x="112" y="848"/>
                </a:lnTo>
                <a:lnTo>
                  <a:pt x="112" y="800"/>
                </a:lnTo>
                <a:lnTo>
                  <a:pt x="464" y="800"/>
                </a:lnTo>
                <a:lnTo>
                  <a:pt x="464" y="848"/>
                </a:lnTo>
                <a:close/>
                <a:moveTo>
                  <a:pt x="464" y="192"/>
                </a:moveTo>
                <a:lnTo>
                  <a:pt x="112" y="192"/>
                </a:lnTo>
                <a:lnTo>
                  <a:pt x="112" y="144"/>
                </a:lnTo>
                <a:lnTo>
                  <a:pt x="464" y="144"/>
                </a:lnTo>
                <a:lnTo>
                  <a:pt x="464" y="192"/>
                </a:lnTo>
                <a:close/>
              </a:path>
            </a:pathLst>
          </a:custGeom>
          <a:solidFill>
            <a:srgbClr val="515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fr-FR" dirty="0"/>
          </a:p>
        </p:txBody>
      </p:sp>
      <p:cxnSp>
        <p:nvCxnSpPr>
          <p:cNvPr id="96" name="Sync: Paris"/>
          <p:cNvCxnSpPr>
            <a:cxnSpLocks/>
          </p:cNvCxnSpPr>
          <p:nvPr/>
        </p:nvCxnSpPr>
        <p:spPr>
          <a:xfrm flipV="1">
            <a:off x="5957309" y="2526074"/>
            <a:ext cx="225370" cy="275889"/>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98" name="TextBox 71"/>
          <p:cNvSpPr txBox="1"/>
          <p:nvPr/>
        </p:nvSpPr>
        <p:spPr>
          <a:xfrm>
            <a:off x="3874125" y="2529925"/>
            <a:ext cx="2237410" cy="338554"/>
          </a:xfrm>
          <a:prstGeom prst="rect">
            <a:avLst/>
          </a:prstGeom>
          <a:noFill/>
          <a:ln>
            <a:noFill/>
          </a:ln>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smtClean="0">
                <a:ln>
                  <a:noFill/>
                </a:ln>
                <a:solidFill>
                  <a:srgbClr val="FF0000"/>
                </a:solidFill>
                <a:effectLst/>
                <a:uLnTx/>
                <a:uFillTx/>
                <a:latin typeface="Calibri" panose="020F0502020204030204"/>
                <a:ea typeface="+mn-ea"/>
                <a:cs typeface="+mn-cs"/>
              </a:rPr>
              <a:t>Site #2</a:t>
            </a:r>
            <a:endParaRPr kumimoji="0" lang="fr-FR" sz="1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9" name="Freeform 6"/>
          <p:cNvSpPr>
            <a:spLocks noEditPoints="1"/>
          </p:cNvSpPr>
          <p:nvPr/>
        </p:nvSpPr>
        <p:spPr bwMode="auto">
          <a:xfrm>
            <a:off x="6800472" y="2915019"/>
            <a:ext cx="485102" cy="849779"/>
          </a:xfrm>
          <a:custGeom>
            <a:avLst/>
            <a:gdLst>
              <a:gd name="T0" fmla="*/ 512 w 576"/>
              <a:gd name="T1" fmla="*/ 0 h 1120"/>
              <a:gd name="T2" fmla="*/ 64 w 576"/>
              <a:gd name="T3" fmla="*/ 0 h 1120"/>
              <a:gd name="T4" fmla="*/ 0 w 576"/>
              <a:gd name="T5" fmla="*/ 64 h 1120"/>
              <a:gd name="T6" fmla="*/ 0 w 576"/>
              <a:gd name="T7" fmla="*/ 1120 h 1120"/>
              <a:gd name="T8" fmla="*/ 576 w 576"/>
              <a:gd name="T9" fmla="*/ 1120 h 1120"/>
              <a:gd name="T10" fmla="*/ 576 w 576"/>
              <a:gd name="T11" fmla="*/ 64 h 1120"/>
              <a:gd name="T12" fmla="*/ 512 w 576"/>
              <a:gd name="T13" fmla="*/ 0 h 1120"/>
              <a:gd name="T14" fmla="*/ 464 w 576"/>
              <a:gd name="T15" fmla="*/ 992 h 1120"/>
              <a:gd name="T16" fmla="*/ 112 w 576"/>
              <a:gd name="T17" fmla="*/ 992 h 1120"/>
              <a:gd name="T18" fmla="*/ 112 w 576"/>
              <a:gd name="T19" fmla="*/ 944 h 1120"/>
              <a:gd name="T20" fmla="*/ 464 w 576"/>
              <a:gd name="T21" fmla="*/ 944 h 1120"/>
              <a:gd name="T22" fmla="*/ 464 w 576"/>
              <a:gd name="T23" fmla="*/ 992 h 1120"/>
              <a:gd name="T24" fmla="*/ 464 w 576"/>
              <a:gd name="T25" fmla="*/ 848 h 1120"/>
              <a:gd name="T26" fmla="*/ 112 w 576"/>
              <a:gd name="T27" fmla="*/ 848 h 1120"/>
              <a:gd name="T28" fmla="*/ 112 w 576"/>
              <a:gd name="T29" fmla="*/ 800 h 1120"/>
              <a:gd name="T30" fmla="*/ 464 w 576"/>
              <a:gd name="T31" fmla="*/ 800 h 1120"/>
              <a:gd name="T32" fmla="*/ 464 w 576"/>
              <a:gd name="T33" fmla="*/ 848 h 1120"/>
              <a:gd name="T34" fmla="*/ 464 w 576"/>
              <a:gd name="T35" fmla="*/ 192 h 1120"/>
              <a:gd name="T36" fmla="*/ 112 w 576"/>
              <a:gd name="T37" fmla="*/ 192 h 1120"/>
              <a:gd name="T38" fmla="*/ 112 w 576"/>
              <a:gd name="T39" fmla="*/ 144 h 1120"/>
              <a:gd name="T40" fmla="*/ 464 w 576"/>
              <a:gd name="T41" fmla="*/ 144 h 1120"/>
              <a:gd name="T42" fmla="*/ 464 w 576"/>
              <a:gd name="T43" fmla="*/ 192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6" h="1120">
                <a:moveTo>
                  <a:pt x="512" y="0"/>
                </a:moveTo>
                <a:lnTo>
                  <a:pt x="64" y="0"/>
                </a:lnTo>
                <a:cubicBezTo>
                  <a:pt x="29" y="0"/>
                  <a:pt x="0" y="29"/>
                  <a:pt x="0" y="64"/>
                </a:cubicBezTo>
                <a:lnTo>
                  <a:pt x="0" y="1120"/>
                </a:lnTo>
                <a:lnTo>
                  <a:pt x="576" y="1120"/>
                </a:lnTo>
                <a:lnTo>
                  <a:pt x="576" y="64"/>
                </a:lnTo>
                <a:cubicBezTo>
                  <a:pt x="576" y="29"/>
                  <a:pt x="548" y="0"/>
                  <a:pt x="512" y="0"/>
                </a:cubicBezTo>
                <a:close/>
                <a:moveTo>
                  <a:pt x="464" y="992"/>
                </a:moveTo>
                <a:lnTo>
                  <a:pt x="112" y="992"/>
                </a:lnTo>
                <a:lnTo>
                  <a:pt x="112" y="944"/>
                </a:lnTo>
                <a:lnTo>
                  <a:pt x="464" y="944"/>
                </a:lnTo>
                <a:lnTo>
                  <a:pt x="464" y="992"/>
                </a:lnTo>
                <a:close/>
                <a:moveTo>
                  <a:pt x="464" y="848"/>
                </a:moveTo>
                <a:lnTo>
                  <a:pt x="112" y="848"/>
                </a:lnTo>
                <a:lnTo>
                  <a:pt x="112" y="800"/>
                </a:lnTo>
                <a:lnTo>
                  <a:pt x="464" y="800"/>
                </a:lnTo>
                <a:lnTo>
                  <a:pt x="464" y="848"/>
                </a:lnTo>
                <a:close/>
                <a:moveTo>
                  <a:pt x="464" y="192"/>
                </a:moveTo>
                <a:lnTo>
                  <a:pt x="112" y="192"/>
                </a:lnTo>
                <a:lnTo>
                  <a:pt x="112" y="144"/>
                </a:lnTo>
                <a:lnTo>
                  <a:pt x="464" y="144"/>
                </a:lnTo>
                <a:lnTo>
                  <a:pt x="464" y="192"/>
                </a:lnTo>
                <a:close/>
              </a:path>
            </a:pathLst>
          </a:custGeom>
          <a:solidFill>
            <a:srgbClr val="5150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fr-FR" dirty="0"/>
          </a:p>
        </p:txBody>
      </p:sp>
      <p:sp>
        <p:nvSpPr>
          <p:cNvPr id="100" name="TextBox 71"/>
          <p:cNvSpPr txBox="1"/>
          <p:nvPr/>
        </p:nvSpPr>
        <p:spPr>
          <a:xfrm>
            <a:off x="6029273" y="2687274"/>
            <a:ext cx="904355" cy="338554"/>
          </a:xfrm>
          <a:prstGeom prst="rect">
            <a:avLst/>
          </a:prstGeom>
          <a:noFill/>
          <a:ln>
            <a:noFill/>
          </a:ln>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smtClean="0">
                <a:ln>
                  <a:noFill/>
                </a:ln>
                <a:solidFill>
                  <a:srgbClr val="FF0000"/>
                </a:solidFill>
                <a:effectLst/>
                <a:uLnTx/>
                <a:uFillTx/>
                <a:latin typeface="Calibri" panose="020F0502020204030204"/>
                <a:ea typeface="+mn-ea"/>
                <a:cs typeface="+mn-cs"/>
              </a:rPr>
              <a:t>Site #3</a:t>
            </a:r>
            <a:endParaRPr kumimoji="0" lang="fr-FR" sz="1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01" name="Sync: Paris"/>
          <p:cNvCxnSpPr>
            <a:cxnSpLocks/>
          </p:cNvCxnSpPr>
          <p:nvPr/>
        </p:nvCxnSpPr>
        <p:spPr>
          <a:xfrm flipH="1" flipV="1">
            <a:off x="7020049" y="2507861"/>
            <a:ext cx="439" cy="341182"/>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103" name="Freeform 106"/>
          <p:cNvSpPr>
            <a:spLocks noEditPoints="1"/>
          </p:cNvSpPr>
          <p:nvPr/>
        </p:nvSpPr>
        <p:spPr bwMode="auto">
          <a:xfrm>
            <a:off x="5043136" y="2927648"/>
            <a:ext cx="295221" cy="327641"/>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FFBA08"/>
          </a:solidFill>
          <a:ln>
            <a:noFill/>
          </a:ln>
          <a:extLst/>
        </p:spPr>
        <p:txBody>
          <a:bodyPr vert="horz" wrap="square" lIns="0" tIns="182880" rIns="0" bIns="0" numCol="1" anchor="ctr" anchorCtr="0" compatLnSpc="1">
            <a:prstTxWarp prst="textNoShape">
              <a:avLst/>
            </a:prstTxWarp>
          </a:bodyP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rgbClr val="FFFFFF"/>
              </a:solidFill>
              <a:effectLst/>
              <a:uLnTx/>
              <a:uFillTx/>
            </a:endParaRPr>
          </a:p>
        </p:txBody>
      </p:sp>
      <p:sp>
        <p:nvSpPr>
          <p:cNvPr id="104" name="Freeform 106"/>
          <p:cNvSpPr>
            <a:spLocks noEditPoints="1"/>
          </p:cNvSpPr>
          <p:nvPr/>
        </p:nvSpPr>
        <p:spPr bwMode="auto">
          <a:xfrm>
            <a:off x="2568448" y="3746346"/>
            <a:ext cx="295221" cy="327641"/>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FFBA08"/>
          </a:solidFill>
          <a:ln>
            <a:noFill/>
          </a:ln>
          <a:extLst/>
        </p:spPr>
        <p:txBody>
          <a:bodyPr vert="horz" wrap="square" lIns="0" tIns="182880" rIns="0" bIns="0" numCol="1" anchor="ctr" anchorCtr="0" compatLnSpc="1">
            <a:prstTxWarp prst="textNoShape">
              <a:avLst/>
            </a:prstTxWarp>
          </a:bodyP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rgbClr val="FFFFFF"/>
              </a:solidFill>
              <a:effectLst/>
              <a:uLnTx/>
              <a:uFillTx/>
            </a:endParaRPr>
          </a:p>
        </p:txBody>
      </p:sp>
      <p:sp>
        <p:nvSpPr>
          <p:cNvPr id="105" name="Freeform 106"/>
          <p:cNvSpPr>
            <a:spLocks noEditPoints="1"/>
          </p:cNvSpPr>
          <p:nvPr/>
        </p:nvSpPr>
        <p:spPr bwMode="auto">
          <a:xfrm>
            <a:off x="6469475" y="3162196"/>
            <a:ext cx="295221" cy="327641"/>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FFBA08"/>
          </a:solidFill>
          <a:ln>
            <a:noFill/>
          </a:ln>
          <a:extLst/>
        </p:spPr>
        <p:txBody>
          <a:bodyPr vert="horz" wrap="square" lIns="0" tIns="182880" rIns="0" bIns="0" numCol="1" anchor="ctr" anchorCtr="0" compatLnSpc="1">
            <a:prstTxWarp prst="textNoShape">
              <a:avLst/>
            </a:prstTxWarp>
          </a:bodyP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rgbClr val="FFFFFF"/>
              </a:solidFill>
              <a:effectLst/>
              <a:uLnTx/>
              <a:uFillTx/>
            </a:endParaRPr>
          </a:p>
        </p:txBody>
      </p:sp>
      <p:sp>
        <p:nvSpPr>
          <p:cNvPr id="106" name="ZoneTexte 105"/>
          <p:cNvSpPr txBox="1"/>
          <p:nvPr/>
        </p:nvSpPr>
        <p:spPr>
          <a:xfrm>
            <a:off x="4412994" y="2771913"/>
            <a:ext cx="879921" cy="169277"/>
          </a:xfrm>
          <a:prstGeom prst="rect">
            <a:avLst/>
          </a:prstGeom>
          <a:noFill/>
        </p:spPr>
        <p:txBody>
          <a:bodyPr wrap="square" rtlCol="0">
            <a:spAutoFit/>
          </a:bodyPr>
          <a:lstStyle/>
          <a:p>
            <a:pPr algn="ctr"/>
            <a:r>
              <a:rPr lang="fr-FR" sz="500" b="1" dirty="0" smtClean="0">
                <a:solidFill>
                  <a:srgbClr val="FF2B2B"/>
                </a:solidFill>
              </a:rPr>
              <a:t>Azure File Sync (Agent)</a:t>
            </a:r>
            <a:endParaRPr lang="fr-FR" sz="500" b="1" dirty="0">
              <a:solidFill>
                <a:srgbClr val="FF2B2B"/>
              </a:solidFill>
            </a:endParaRPr>
          </a:p>
        </p:txBody>
      </p:sp>
      <p:pic>
        <p:nvPicPr>
          <p:cNvPr id="107" name="Image 106"/>
          <p:cNvPicPr>
            <a:picLocks noChangeAspect="1"/>
          </p:cNvPicPr>
          <p:nvPr/>
        </p:nvPicPr>
        <p:blipFill>
          <a:blip r:embed="rId18"/>
          <a:stretch>
            <a:fillRect/>
          </a:stretch>
        </p:blipFill>
        <p:spPr>
          <a:xfrm>
            <a:off x="5146655" y="2431237"/>
            <a:ext cx="810652" cy="185396"/>
          </a:xfrm>
          <a:prstGeom prst="rect">
            <a:avLst/>
          </a:prstGeom>
        </p:spPr>
      </p:pic>
      <p:pic>
        <p:nvPicPr>
          <p:cNvPr id="108" name="Image 107"/>
          <p:cNvPicPr>
            <a:picLocks noChangeAspect="1"/>
          </p:cNvPicPr>
          <p:nvPr/>
        </p:nvPicPr>
        <p:blipFill>
          <a:blip r:embed="rId18"/>
          <a:stretch>
            <a:fillRect/>
          </a:stretch>
        </p:blipFill>
        <p:spPr>
          <a:xfrm>
            <a:off x="2715834" y="3137372"/>
            <a:ext cx="948050" cy="216819"/>
          </a:xfrm>
          <a:prstGeom prst="rect">
            <a:avLst/>
          </a:prstGeom>
        </p:spPr>
      </p:pic>
      <p:sp>
        <p:nvSpPr>
          <p:cNvPr id="109" name="ZoneTexte 108"/>
          <p:cNvSpPr txBox="1"/>
          <p:nvPr/>
        </p:nvSpPr>
        <p:spPr>
          <a:xfrm>
            <a:off x="1912672" y="3591794"/>
            <a:ext cx="879921" cy="169277"/>
          </a:xfrm>
          <a:prstGeom prst="rect">
            <a:avLst/>
          </a:prstGeom>
          <a:noFill/>
        </p:spPr>
        <p:txBody>
          <a:bodyPr wrap="square" rtlCol="0">
            <a:spAutoFit/>
          </a:bodyPr>
          <a:lstStyle/>
          <a:p>
            <a:pPr algn="ctr"/>
            <a:r>
              <a:rPr lang="fr-FR" sz="500" b="1" dirty="0" smtClean="0">
                <a:solidFill>
                  <a:srgbClr val="FF2B2B"/>
                </a:solidFill>
              </a:rPr>
              <a:t>Azure File Sync (Agent)</a:t>
            </a:r>
            <a:endParaRPr lang="fr-FR" sz="500" b="1" dirty="0">
              <a:solidFill>
                <a:srgbClr val="FF2B2B"/>
              </a:solidFill>
            </a:endParaRPr>
          </a:p>
        </p:txBody>
      </p:sp>
      <p:pic>
        <p:nvPicPr>
          <p:cNvPr id="110" name="Image 109"/>
          <p:cNvPicPr>
            <a:picLocks noChangeAspect="1"/>
          </p:cNvPicPr>
          <p:nvPr/>
        </p:nvPicPr>
        <p:blipFill>
          <a:blip r:embed="rId18"/>
          <a:stretch>
            <a:fillRect/>
          </a:stretch>
        </p:blipFill>
        <p:spPr>
          <a:xfrm>
            <a:off x="6359584" y="3865239"/>
            <a:ext cx="989328" cy="226259"/>
          </a:xfrm>
          <a:prstGeom prst="rect">
            <a:avLst/>
          </a:prstGeom>
        </p:spPr>
      </p:pic>
      <p:sp>
        <p:nvSpPr>
          <p:cNvPr id="111" name="ZoneTexte 110"/>
          <p:cNvSpPr txBox="1"/>
          <p:nvPr/>
        </p:nvSpPr>
        <p:spPr>
          <a:xfrm>
            <a:off x="5975386" y="2954461"/>
            <a:ext cx="879921" cy="169277"/>
          </a:xfrm>
          <a:prstGeom prst="rect">
            <a:avLst/>
          </a:prstGeom>
          <a:noFill/>
        </p:spPr>
        <p:txBody>
          <a:bodyPr wrap="square" rtlCol="0">
            <a:spAutoFit/>
          </a:bodyPr>
          <a:lstStyle/>
          <a:p>
            <a:pPr algn="ctr"/>
            <a:r>
              <a:rPr lang="fr-FR" sz="500" b="1" dirty="0" smtClean="0">
                <a:solidFill>
                  <a:srgbClr val="FF2B2B"/>
                </a:solidFill>
              </a:rPr>
              <a:t>Azure File Sync (Agent)</a:t>
            </a:r>
            <a:endParaRPr lang="fr-FR" sz="500" b="1" dirty="0">
              <a:solidFill>
                <a:srgbClr val="FF2B2B"/>
              </a:solidFill>
            </a:endParaRPr>
          </a:p>
        </p:txBody>
      </p:sp>
      <p:pic>
        <p:nvPicPr>
          <p:cNvPr id="84" name="Picture 67" descr="Searched Term: administrato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437825" y="3674235"/>
            <a:ext cx="445447" cy="382010"/>
          </a:xfrm>
          <a:prstGeom prst="rect">
            <a:avLst/>
          </a:prstGeom>
        </p:spPr>
      </p:pic>
      <p:sp>
        <p:nvSpPr>
          <p:cNvPr id="86" name="ZoneTexte 85"/>
          <p:cNvSpPr txBox="1"/>
          <p:nvPr/>
        </p:nvSpPr>
        <p:spPr>
          <a:xfrm>
            <a:off x="2286845" y="4360309"/>
            <a:ext cx="1608664" cy="507831"/>
          </a:xfrm>
          <a:prstGeom prst="rect">
            <a:avLst/>
          </a:prstGeom>
          <a:solidFill>
            <a:schemeClr val="bg1"/>
          </a:solidFill>
        </p:spPr>
        <p:txBody>
          <a:bodyPr wrap="square" rtlCol="0">
            <a:spAutoFit/>
          </a:bodyPr>
          <a:lstStyle/>
          <a:p>
            <a:pPr algn="ctr"/>
            <a:r>
              <a:rPr lang="fr-FR" sz="900" b="1" dirty="0" smtClean="0">
                <a:solidFill>
                  <a:srgbClr val="EA9751"/>
                </a:solidFill>
              </a:rPr>
              <a:t>Azure File Sync </a:t>
            </a:r>
            <a:r>
              <a:rPr lang="fr-FR" sz="900" dirty="0" smtClean="0">
                <a:solidFill>
                  <a:srgbClr val="1F477D"/>
                </a:solidFill>
              </a:rPr>
              <a:t>préserve et réplique toutes les ACLs locaux et Active Directory </a:t>
            </a:r>
            <a:endParaRPr lang="fr-FR" sz="900" dirty="0">
              <a:solidFill>
                <a:srgbClr val="1F477D"/>
              </a:solidFill>
            </a:endParaRPr>
          </a:p>
        </p:txBody>
      </p:sp>
    </p:spTree>
    <p:extLst>
      <p:ext uri="{BB962C8B-B14F-4D97-AF65-F5344CB8AC3E}">
        <p14:creationId xmlns:p14="http://schemas.microsoft.com/office/powerpoint/2010/main" val="274518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4716016" y="2156404"/>
            <a:ext cx="4273980" cy="2493756"/>
          </a:xfrm>
          <a:prstGeom prst="rect">
            <a:avLst/>
          </a:prstGeom>
        </p:spPr>
      </p:pic>
      <p:sp>
        <p:nvSpPr>
          <p:cNvPr id="2" name="Titre 1"/>
          <p:cNvSpPr>
            <a:spLocks noGrp="1"/>
          </p:cNvSpPr>
          <p:nvPr>
            <p:ph type="title"/>
          </p:nvPr>
        </p:nvSpPr>
        <p:spPr/>
        <p:txBody>
          <a:bodyPr>
            <a:normAutofit fontScale="90000"/>
          </a:bodyPr>
          <a:lstStyle/>
          <a:p>
            <a:r>
              <a:rPr lang="fr-FR" dirty="0"/>
              <a:t>Déploiement des services Azure File Sync</a:t>
            </a:r>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323528" y="1113589"/>
            <a:ext cx="8407276"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smtClean="0"/>
              <a:t>Etapes de configuration </a:t>
            </a:r>
          </a:p>
          <a:p>
            <a:pPr marL="800100" lvl="1" indent="-342900">
              <a:buFont typeface="+mj-lt"/>
              <a:buAutoNum type="arabicPeriod"/>
            </a:pPr>
            <a:r>
              <a:rPr lang="fr-FR" sz="1400" dirty="0" smtClean="0"/>
              <a:t>Création d’un </a:t>
            </a:r>
            <a:r>
              <a:rPr lang="fr-FR" sz="1400" b="1" dirty="0" smtClean="0"/>
              <a:t>Compte de Stockage </a:t>
            </a:r>
            <a:r>
              <a:rPr lang="fr-FR" sz="1400" dirty="0" smtClean="0"/>
              <a:t>et des options (réplication, …) </a:t>
            </a:r>
          </a:p>
          <a:p>
            <a:pPr marL="800100" lvl="1" indent="-342900">
              <a:buFont typeface="+mj-lt"/>
              <a:buAutoNum type="arabicPeriod"/>
            </a:pPr>
            <a:r>
              <a:rPr lang="fr-FR" sz="1400" dirty="0" smtClean="0"/>
              <a:t>Création </a:t>
            </a:r>
            <a:r>
              <a:rPr lang="fr-FR" sz="1400" dirty="0"/>
              <a:t>d’un </a:t>
            </a:r>
            <a:r>
              <a:rPr lang="fr-FR" sz="1400" b="1" dirty="0" smtClean="0"/>
              <a:t>Partage dans Azure Storage </a:t>
            </a:r>
            <a:r>
              <a:rPr lang="fr-FR" sz="1400" dirty="0" smtClean="0"/>
              <a:t>et </a:t>
            </a:r>
            <a:r>
              <a:rPr lang="fr-FR" sz="1400" dirty="0"/>
              <a:t>affectation d’un quota</a:t>
            </a:r>
          </a:p>
          <a:p>
            <a:pPr marL="800100" lvl="1" indent="-342900">
              <a:buFont typeface="+mj-lt"/>
              <a:buAutoNum type="arabicPeriod"/>
            </a:pPr>
            <a:r>
              <a:rPr lang="fr-FR" sz="1400" dirty="0"/>
              <a:t>Création du service </a:t>
            </a:r>
            <a:r>
              <a:rPr lang="fr-FR" sz="1400" b="1" dirty="0" smtClean="0"/>
              <a:t>Azure </a:t>
            </a:r>
            <a:r>
              <a:rPr lang="fr-FR" sz="1400" b="1" dirty="0"/>
              <a:t>File Sync</a:t>
            </a:r>
          </a:p>
          <a:p>
            <a:pPr marL="800100" lvl="1" indent="-342900">
              <a:buFont typeface="+mj-lt"/>
              <a:buAutoNum type="arabicPeriod"/>
            </a:pPr>
            <a:r>
              <a:rPr lang="fr-FR" sz="1400" dirty="0" smtClean="0"/>
              <a:t>Enregistrement </a:t>
            </a:r>
            <a:r>
              <a:rPr lang="fr-FR" sz="1400" dirty="0"/>
              <a:t>des </a:t>
            </a:r>
            <a:r>
              <a:rPr lang="fr-FR" sz="1400" b="1" dirty="0" smtClean="0"/>
              <a:t>Serveurs </a:t>
            </a:r>
            <a:r>
              <a:rPr lang="fr-FR" sz="1400" b="1" dirty="0"/>
              <a:t>de cache</a:t>
            </a:r>
          </a:p>
          <a:p>
            <a:pPr marL="800100" lvl="1" indent="-342900">
              <a:buFont typeface="+mj-lt"/>
              <a:buAutoNum type="arabicPeriod"/>
            </a:pPr>
            <a:r>
              <a:rPr lang="fr-FR" sz="1400" dirty="0"/>
              <a:t>Création des </a:t>
            </a:r>
            <a:r>
              <a:rPr lang="fr-FR" sz="1400" b="1" dirty="0" smtClean="0"/>
              <a:t>Groupes </a:t>
            </a:r>
            <a:r>
              <a:rPr lang="fr-FR" sz="1400" b="1" dirty="0"/>
              <a:t>de synchronisation</a:t>
            </a:r>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grpSp>
        <p:nvGrpSpPr>
          <p:cNvPr id="10" name="Groupe 9"/>
          <p:cNvGrpSpPr/>
          <p:nvPr/>
        </p:nvGrpSpPr>
        <p:grpSpPr>
          <a:xfrm>
            <a:off x="535594" y="3175976"/>
            <a:ext cx="3427592" cy="993765"/>
            <a:chOff x="3088624" y="1837852"/>
            <a:chExt cx="3427592" cy="993765"/>
          </a:xfrm>
        </p:grpSpPr>
        <p:pic>
          <p:nvPicPr>
            <p:cNvPr id="11" name="Image 10"/>
            <p:cNvPicPr>
              <a:picLocks noChangeAspect="1"/>
            </p:cNvPicPr>
            <p:nvPr/>
          </p:nvPicPr>
          <p:blipFill rotWithShape="1">
            <a:blip r:embed="rId3"/>
            <a:srcRect l="16121" t="18194" r="61557" b="68177"/>
            <a:stretch/>
          </p:blipFill>
          <p:spPr>
            <a:xfrm>
              <a:off x="3088624" y="1837852"/>
              <a:ext cx="3427592" cy="993765"/>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5136219" y="2421058"/>
              <a:ext cx="1379997" cy="35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7410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Création </a:t>
            </a:r>
            <a:r>
              <a:rPr lang="fr-FR" dirty="0" smtClean="0"/>
              <a:t>d’un Compte </a:t>
            </a:r>
            <a:r>
              <a:rPr lang="fr-FR" dirty="0"/>
              <a:t>de stockage</a:t>
            </a:r>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4" name="Image 3"/>
          <p:cNvPicPr>
            <a:picLocks noChangeAspect="1"/>
          </p:cNvPicPr>
          <p:nvPr/>
        </p:nvPicPr>
        <p:blipFill>
          <a:blip r:embed="rId2"/>
          <a:stretch>
            <a:fillRect/>
          </a:stretch>
        </p:blipFill>
        <p:spPr>
          <a:xfrm>
            <a:off x="1187624" y="1059582"/>
            <a:ext cx="6098530" cy="3418285"/>
          </a:xfrm>
          <a:prstGeom prst="rect">
            <a:avLst/>
          </a:prstGeom>
        </p:spPr>
      </p:pic>
    </p:spTree>
    <p:extLst>
      <p:ext uri="{BB962C8B-B14F-4D97-AF65-F5344CB8AC3E}">
        <p14:creationId xmlns:p14="http://schemas.microsoft.com/office/powerpoint/2010/main" val="27836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Création </a:t>
            </a:r>
            <a:r>
              <a:rPr lang="fr-FR" dirty="0" smtClean="0"/>
              <a:t>d’un Compte </a:t>
            </a:r>
            <a:r>
              <a:rPr lang="fr-FR" dirty="0"/>
              <a:t>de stockage</a:t>
            </a:r>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323528" y="1113589"/>
            <a:ext cx="8407276"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a:t>Eléments de </a:t>
            </a:r>
            <a:r>
              <a:rPr lang="fr-FR" sz="1800" dirty="0" smtClean="0"/>
              <a:t>configuration</a:t>
            </a:r>
          </a:p>
          <a:p>
            <a:pPr lvl="1"/>
            <a:r>
              <a:rPr lang="fr-FR" sz="1400" dirty="0" smtClean="0"/>
              <a:t>Nom unique</a:t>
            </a:r>
          </a:p>
          <a:p>
            <a:pPr lvl="1"/>
            <a:r>
              <a:rPr lang="fr-FR" sz="1400" dirty="0" smtClean="0"/>
              <a:t>Modèle </a:t>
            </a:r>
            <a:r>
              <a:rPr lang="fr-FR" sz="1400" dirty="0"/>
              <a:t>de déploiement</a:t>
            </a:r>
          </a:p>
          <a:p>
            <a:pPr lvl="1"/>
            <a:r>
              <a:rPr lang="fr-FR" sz="1400" dirty="0"/>
              <a:t>Type de compte</a:t>
            </a:r>
          </a:p>
          <a:p>
            <a:pPr lvl="1"/>
            <a:r>
              <a:rPr lang="fr-FR" sz="1400" dirty="0"/>
              <a:t>Emplacement géographique</a:t>
            </a:r>
          </a:p>
          <a:p>
            <a:pPr lvl="1"/>
            <a:r>
              <a:rPr lang="fr-FR" sz="1400" dirty="0"/>
              <a:t>Redondance des données</a:t>
            </a:r>
          </a:p>
          <a:p>
            <a:pPr lvl="1"/>
            <a:r>
              <a:rPr lang="fr-FR" sz="1400" dirty="0"/>
              <a:t>Performances (HDD / SSD)</a:t>
            </a:r>
          </a:p>
          <a:p>
            <a:pPr lvl="1"/>
            <a:r>
              <a:rPr lang="fr-FR" sz="1400" dirty="0"/>
              <a:t>Niveau d’accès</a:t>
            </a:r>
          </a:p>
          <a:p>
            <a:pPr lvl="1"/>
            <a:r>
              <a:rPr lang="fr-FR" sz="1400" dirty="0"/>
              <a:t>Transfert sécurisé</a:t>
            </a:r>
          </a:p>
          <a:p>
            <a:pPr marL="914400" lvl="2" indent="0">
              <a:buNone/>
            </a:pPr>
            <a:endParaRPr lang="fr-FR" sz="1200" dirty="0"/>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10" name="Image 9"/>
          <p:cNvPicPr>
            <a:picLocks noChangeAspect="1"/>
          </p:cNvPicPr>
          <p:nvPr/>
        </p:nvPicPr>
        <p:blipFill rotWithShape="1">
          <a:blip r:embed="rId2"/>
          <a:srcRect l="14907" r="32701"/>
          <a:stretch/>
        </p:blipFill>
        <p:spPr>
          <a:xfrm>
            <a:off x="4226210" y="1026521"/>
            <a:ext cx="3736372" cy="3786390"/>
          </a:xfrm>
          <a:prstGeom prst="rect">
            <a:avLst/>
          </a:prstGeom>
          <a:ln w="3175">
            <a:solidFill>
              <a:schemeClr val="tx2">
                <a:lumMod val="75000"/>
              </a:schemeClr>
            </a:solidFill>
          </a:ln>
        </p:spPr>
      </p:pic>
    </p:spTree>
    <p:extLst>
      <p:ext uri="{BB962C8B-B14F-4D97-AF65-F5344CB8AC3E}">
        <p14:creationId xmlns:p14="http://schemas.microsoft.com/office/powerpoint/2010/main" val="248141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7504" y="4515966"/>
            <a:ext cx="8882492" cy="370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normAutofit fontScale="90000"/>
          </a:bodyPr>
          <a:lstStyle/>
          <a:p>
            <a:r>
              <a:rPr lang="fr-FR" dirty="0"/>
              <a:t>Compte de stockage : Nom unique</a:t>
            </a:r>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323528" y="1024642"/>
            <a:ext cx="8407276"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400" dirty="0"/>
              <a:t>Nom unique suffixé de « .</a:t>
            </a:r>
            <a:r>
              <a:rPr lang="fr-FR" sz="1400" i="1" dirty="0"/>
              <a:t>core.windows.net »</a:t>
            </a:r>
          </a:p>
          <a:p>
            <a:r>
              <a:rPr lang="fr-FR" sz="1400" dirty="0"/>
              <a:t>L’unicité est globale à l’échelle de la plateforme Azure</a:t>
            </a:r>
          </a:p>
          <a:p>
            <a:r>
              <a:rPr lang="fr-FR" sz="1400" dirty="0"/>
              <a:t>Le nom doit comprendre entre 3 et 24 caractères (minuscules / chiffres)</a:t>
            </a:r>
          </a:p>
          <a:p>
            <a:endParaRPr lang="fr-FR" sz="1400" dirty="0"/>
          </a:p>
          <a:p>
            <a:pPr marL="914400" lvl="2" indent="0">
              <a:buNone/>
            </a:pPr>
            <a:endParaRPr lang="fr-FR" sz="1050" dirty="0"/>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4" name="Image 3"/>
          <p:cNvPicPr>
            <a:picLocks noChangeAspect="1"/>
          </p:cNvPicPr>
          <p:nvPr/>
        </p:nvPicPr>
        <p:blipFill rotWithShape="1">
          <a:blip r:embed="rId2"/>
          <a:srcRect l="984" t="5291" r="1970" b="3380"/>
          <a:stretch/>
        </p:blipFill>
        <p:spPr>
          <a:xfrm>
            <a:off x="1483623" y="1882974"/>
            <a:ext cx="7660377" cy="923618"/>
          </a:xfrm>
          <a:prstGeom prst="rect">
            <a:avLst/>
          </a:prstGeom>
          <a:ln>
            <a:noFill/>
          </a:ln>
        </p:spPr>
      </p:pic>
      <p:sp>
        <p:nvSpPr>
          <p:cNvPr id="10" name="Titre 1"/>
          <p:cNvSpPr txBox="1">
            <a:spLocks/>
          </p:cNvSpPr>
          <p:nvPr/>
        </p:nvSpPr>
        <p:spPr>
          <a:xfrm>
            <a:off x="340344" y="2855018"/>
            <a:ext cx="8229600" cy="365814"/>
          </a:xfrm>
          <a:prstGeom prst="rect">
            <a:avLst/>
          </a:prstGeom>
        </p:spPr>
        <p:txBody>
          <a:bodyPr vert="horz" lIns="91440" tIns="45720" rIns="91440" bIns="45720" rtlCol="0" anchor="t">
            <a:normAutofit fontScale="90000" lnSpcReduction="20000"/>
          </a:bodyPr>
          <a:lstStyle>
            <a:lvl1pPr algn="l" defTabSz="914400" rtl="0" eaLnBrk="1" latinLnBrk="0" hangingPunct="1">
              <a:spcBef>
                <a:spcPct val="0"/>
              </a:spcBef>
              <a:buNone/>
              <a:defRPr lang="fr-FR" sz="2400" b="1" kern="1200" dirty="0">
                <a:solidFill>
                  <a:srgbClr val="182D67"/>
                </a:solidFill>
                <a:latin typeface="Arial" pitchFamily="34" charset="0"/>
                <a:ea typeface="ＭＳ Ｐゴシック" charset="0"/>
                <a:cs typeface="Arial" pitchFamily="34" charset="0"/>
              </a:defRPr>
            </a:lvl1pPr>
          </a:lstStyle>
          <a:p>
            <a:r>
              <a:rPr lang="fr-FR" dirty="0" smtClean="0"/>
              <a:t>Compte de stockage : Modèle de déploiement</a:t>
            </a:r>
            <a:endParaRPr lang="fr-FR" dirty="0"/>
          </a:p>
        </p:txBody>
      </p:sp>
      <p:sp>
        <p:nvSpPr>
          <p:cNvPr id="11" name="Espace réservé du contenu 2"/>
          <p:cNvSpPr txBox="1">
            <a:spLocks/>
          </p:cNvSpPr>
          <p:nvPr/>
        </p:nvSpPr>
        <p:spPr>
          <a:xfrm>
            <a:off x="340344" y="3224621"/>
            <a:ext cx="7565357" cy="715281"/>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400" dirty="0"/>
              <a:t>Le modèle ARM est le modèle Azure pour les nouveaux déploiements</a:t>
            </a:r>
            <a:endParaRPr lang="fr-FR" sz="1400" i="1" dirty="0"/>
          </a:p>
          <a:p>
            <a:r>
              <a:rPr lang="fr-FR" sz="1400" dirty="0"/>
              <a:t>Le modèle classique assure la compatibilité avec les anciens déploiements</a:t>
            </a:r>
          </a:p>
          <a:p>
            <a:pPr marL="0" indent="0">
              <a:buNone/>
            </a:pPr>
            <a:endParaRPr lang="fr-FR" sz="1400" dirty="0"/>
          </a:p>
          <a:p>
            <a:pPr marL="914400" lvl="2" indent="0">
              <a:buNone/>
            </a:pPr>
            <a:endParaRPr lang="fr-FR" sz="1050" dirty="0"/>
          </a:p>
        </p:txBody>
      </p:sp>
      <p:pic>
        <p:nvPicPr>
          <p:cNvPr id="12" name="Image 11"/>
          <p:cNvPicPr>
            <a:picLocks noChangeAspect="1"/>
          </p:cNvPicPr>
          <p:nvPr/>
        </p:nvPicPr>
        <p:blipFill rotWithShape="1">
          <a:blip r:embed="rId3"/>
          <a:srcRect l="1393" t="3591" r="1441" b="4341"/>
          <a:stretch/>
        </p:blipFill>
        <p:spPr>
          <a:xfrm>
            <a:off x="1403648" y="3777255"/>
            <a:ext cx="7740352" cy="1102121"/>
          </a:xfrm>
          <a:prstGeom prst="rect">
            <a:avLst/>
          </a:prstGeom>
        </p:spPr>
      </p:pic>
    </p:spTree>
    <p:extLst>
      <p:ext uri="{BB962C8B-B14F-4D97-AF65-F5344CB8AC3E}">
        <p14:creationId xmlns:p14="http://schemas.microsoft.com/office/powerpoint/2010/main" val="133911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Compte de </a:t>
            </a:r>
            <a:r>
              <a:rPr lang="fr-FR" dirty="0" smtClean="0"/>
              <a:t>stockage : Choix </a:t>
            </a:r>
            <a:r>
              <a:rPr lang="fr-FR" dirty="0" smtClean="0"/>
              <a:t>du </a:t>
            </a:r>
            <a:r>
              <a:rPr lang="fr-FR" dirty="0" smtClean="0"/>
              <a:t>type et usages</a:t>
            </a:r>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323528" y="1113589"/>
            <a:ext cx="8407276"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b="1" dirty="0"/>
              <a:t>Usage général v1 : </a:t>
            </a:r>
            <a:r>
              <a:rPr lang="fr-FR" sz="1800" dirty="0"/>
              <a:t>offrent un accès à tous les services de Stockage Azure, mais ne possèdent pas les fonctionnalités les plus récentes</a:t>
            </a:r>
          </a:p>
          <a:p>
            <a:r>
              <a:rPr lang="fr-FR" sz="1800" b="1" dirty="0"/>
              <a:t>Usage général v2 : </a:t>
            </a:r>
            <a:r>
              <a:rPr lang="fr-FR" sz="1800" dirty="0"/>
              <a:t>prennent en charge les dernières fonctionnalités disponibles pour les objets blob, les fichiers, les files d’attente et les tables</a:t>
            </a:r>
          </a:p>
          <a:p>
            <a:r>
              <a:rPr lang="fr-FR" sz="1800" b="1" dirty="0"/>
              <a:t>Objets blob : </a:t>
            </a:r>
            <a:r>
              <a:rPr lang="fr-FR" sz="1800" dirty="0"/>
              <a:t>prennent en charge les mêmes fonctionnalités d’objet blob que les comptes Usage général v2, mais sont limités à la prise en charge des objets blob de blocs</a:t>
            </a:r>
          </a:p>
          <a:p>
            <a:endParaRPr lang="fr-FR" sz="1800" dirty="0"/>
          </a:p>
          <a:p>
            <a:pPr marL="0" indent="0">
              <a:buNone/>
            </a:pPr>
            <a:endParaRPr lang="fr-FR" sz="1800" dirty="0"/>
          </a:p>
          <a:p>
            <a:pPr marL="914400" lvl="2" indent="0">
              <a:buNone/>
            </a:pPr>
            <a:endParaRPr lang="fr-FR" sz="1200" dirty="0"/>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12" name="Image 11"/>
          <p:cNvPicPr>
            <a:picLocks noChangeAspect="1"/>
          </p:cNvPicPr>
          <p:nvPr/>
        </p:nvPicPr>
        <p:blipFill rotWithShape="1">
          <a:blip r:embed="rId2"/>
          <a:srcRect l="503" t="4398" r="490" b="4074"/>
          <a:stretch/>
        </p:blipFill>
        <p:spPr>
          <a:xfrm>
            <a:off x="276527" y="3219822"/>
            <a:ext cx="8867473" cy="1241447"/>
          </a:xfrm>
          <a:prstGeom prst="rect">
            <a:avLst/>
          </a:prstGeom>
        </p:spPr>
      </p:pic>
      <p:sp>
        <p:nvSpPr>
          <p:cNvPr id="13" name="Rectangle 12"/>
          <p:cNvSpPr/>
          <p:nvPr/>
        </p:nvSpPr>
        <p:spPr>
          <a:xfrm>
            <a:off x="2771800" y="3942119"/>
            <a:ext cx="7168524" cy="276999"/>
          </a:xfrm>
          <a:prstGeom prst="rect">
            <a:avLst/>
          </a:prstGeom>
        </p:spPr>
        <p:txBody>
          <a:bodyPr wrap="square">
            <a:spAutoFit/>
          </a:bodyPr>
          <a:lstStyle/>
          <a:p>
            <a:r>
              <a:rPr lang="fr-FR" sz="1200" dirty="0"/>
              <a:t>Source: </a:t>
            </a:r>
            <a:r>
              <a:rPr lang="fr-FR" sz="1200" dirty="0">
                <a:hlinkClick r:id="rId3"/>
              </a:rPr>
              <a:t>https://docs.microsoft.com/fr-fr/azure/storage/common/storage-account-options</a:t>
            </a:r>
            <a:r>
              <a:rPr lang="fr-FR" sz="1200" dirty="0"/>
              <a:t> </a:t>
            </a:r>
          </a:p>
        </p:txBody>
      </p:sp>
    </p:spTree>
    <p:extLst>
      <p:ext uri="{BB962C8B-B14F-4D97-AF65-F5344CB8AC3E}">
        <p14:creationId xmlns:p14="http://schemas.microsoft.com/office/powerpoint/2010/main" val="208534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Compte de </a:t>
            </a:r>
            <a:r>
              <a:rPr lang="fr-FR" dirty="0" smtClean="0"/>
              <a:t>stockage </a:t>
            </a:r>
            <a:r>
              <a:rPr lang="fr-FR" dirty="0" smtClean="0"/>
              <a:t>: Emplacements géographiques</a:t>
            </a:r>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323528" y="1113589"/>
            <a:ext cx="8407276"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a:t>Choix des </a:t>
            </a:r>
            <a:r>
              <a:rPr lang="fr-FR" sz="1800" b="1" dirty="0" smtClean="0"/>
              <a:t>Datacenters (Régions) </a:t>
            </a:r>
            <a:endParaRPr lang="fr-FR" sz="1800" b="1" dirty="0"/>
          </a:p>
          <a:p>
            <a:r>
              <a:rPr lang="fr-FR" sz="1800" b="1" dirty="0"/>
              <a:t>Datacenters Azure France </a:t>
            </a:r>
            <a:r>
              <a:rPr lang="fr-FR" sz="1800" b="1" dirty="0" smtClean="0"/>
              <a:t>: </a:t>
            </a:r>
            <a:r>
              <a:rPr lang="fr-FR" sz="1800" dirty="0" smtClean="0"/>
              <a:t>arrivée prochaine </a:t>
            </a:r>
            <a:r>
              <a:rPr lang="fr-FR" sz="1800" dirty="0" smtClean="0"/>
              <a:t>d’</a:t>
            </a:r>
            <a:r>
              <a:rPr lang="fr-FR" sz="1800" b="1" dirty="0" smtClean="0"/>
              <a:t>Azure </a:t>
            </a:r>
            <a:r>
              <a:rPr lang="fr-FR" sz="1800" b="1" dirty="0"/>
              <a:t>File </a:t>
            </a:r>
            <a:r>
              <a:rPr lang="fr-FR" sz="1800" b="1" dirty="0" smtClean="0"/>
              <a:t>Sync </a:t>
            </a:r>
            <a:endParaRPr lang="fr-FR" sz="1200" dirty="0"/>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11" name="Image 10"/>
          <p:cNvPicPr>
            <a:picLocks noChangeAspect="1"/>
          </p:cNvPicPr>
          <p:nvPr/>
        </p:nvPicPr>
        <p:blipFill>
          <a:blip r:embed="rId2"/>
          <a:stretch>
            <a:fillRect/>
          </a:stretch>
        </p:blipFill>
        <p:spPr>
          <a:xfrm>
            <a:off x="227817" y="2139702"/>
            <a:ext cx="8342127" cy="20162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2128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Compte de stockage </a:t>
            </a:r>
            <a:r>
              <a:rPr lang="fr-FR" dirty="0" smtClean="0"/>
              <a:t>: Redondance </a:t>
            </a:r>
            <a:r>
              <a:rPr lang="fr-FR" dirty="0"/>
              <a:t>des données </a:t>
            </a:r>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325888" y="897564"/>
            <a:ext cx="8784976" cy="3520487"/>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400" b="1" dirty="0"/>
              <a:t>Redondance locale (LRS) </a:t>
            </a:r>
            <a:r>
              <a:rPr lang="fr-FR" sz="1400" b="1" dirty="0" smtClean="0"/>
              <a:t/>
            </a:r>
            <a:br>
              <a:rPr lang="fr-FR" sz="1400" b="1" dirty="0" smtClean="0"/>
            </a:br>
            <a:r>
              <a:rPr lang="fr-FR" sz="1400" b="1" dirty="0" smtClean="0"/>
              <a:t>	</a:t>
            </a:r>
            <a:r>
              <a:rPr lang="fr-FR" sz="1400" b="1" dirty="0" smtClean="0">
                <a:sym typeface="Wingdings" panose="05000000000000000000" pitchFamily="2" charset="2"/>
              </a:rPr>
              <a:t> </a:t>
            </a:r>
            <a:r>
              <a:rPr lang="fr-FR" sz="1400" dirty="0">
                <a:sym typeface="Wingdings" panose="05000000000000000000" pitchFamily="2" charset="2"/>
              </a:rPr>
              <a:t>3 réplicas sur un même DataCenter</a:t>
            </a:r>
          </a:p>
          <a:p>
            <a:r>
              <a:rPr lang="fr-FR" sz="1400" b="1" dirty="0">
                <a:sym typeface="Wingdings" panose="05000000000000000000" pitchFamily="2" charset="2"/>
              </a:rPr>
              <a:t>Redondance Géographique (GRS) </a:t>
            </a:r>
            <a:r>
              <a:rPr lang="fr-FR" sz="1400" b="1" dirty="0" smtClean="0">
                <a:sym typeface="Wingdings" panose="05000000000000000000" pitchFamily="2" charset="2"/>
              </a:rPr>
              <a:t/>
            </a:r>
            <a:br>
              <a:rPr lang="fr-FR" sz="1400" b="1" dirty="0" smtClean="0">
                <a:sym typeface="Wingdings" panose="05000000000000000000" pitchFamily="2" charset="2"/>
              </a:rPr>
            </a:br>
            <a:r>
              <a:rPr lang="fr-FR" sz="1400" b="1" dirty="0" smtClean="0">
                <a:sym typeface="Wingdings" panose="05000000000000000000" pitchFamily="2" charset="2"/>
              </a:rPr>
              <a:t>	 </a:t>
            </a:r>
            <a:r>
              <a:rPr lang="fr-FR" sz="1400" dirty="0">
                <a:sym typeface="Wingdings" panose="05000000000000000000" pitchFamily="2" charset="2"/>
              </a:rPr>
              <a:t>3 réplicas dans 2 Datacenters </a:t>
            </a:r>
            <a:r>
              <a:rPr lang="fr-FR" sz="1400" dirty="0" smtClean="0">
                <a:sym typeface="Wingdings" panose="05000000000000000000" pitchFamily="2" charset="2"/>
              </a:rPr>
              <a:t>de </a:t>
            </a:r>
            <a:r>
              <a:rPr lang="fr-FR" sz="1400" dirty="0">
                <a:sym typeface="Wingdings" panose="05000000000000000000" pitchFamily="2" charset="2"/>
              </a:rPr>
              <a:t>2 régions différentes (6 </a:t>
            </a:r>
            <a:r>
              <a:rPr lang="fr-FR" sz="1400" dirty="0" smtClean="0">
                <a:sym typeface="Wingdings" panose="05000000000000000000" pitchFamily="2" charset="2"/>
              </a:rPr>
              <a:t>réplicas)</a:t>
            </a:r>
            <a:endParaRPr lang="fr-FR" sz="1400" dirty="0"/>
          </a:p>
          <a:p>
            <a:r>
              <a:rPr lang="fr-FR" sz="1400" b="1" dirty="0"/>
              <a:t>Redondance dans une zone (ZRS) </a:t>
            </a:r>
            <a:r>
              <a:rPr lang="fr-FR" sz="1400" b="1" dirty="0" smtClean="0"/>
              <a:t/>
            </a:r>
            <a:br>
              <a:rPr lang="fr-FR" sz="1400" b="1" dirty="0" smtClean="0"/>
            </a:br>
            <a:r>
              <a:rPr lang="fr-FR" sz="1400" b="1" dirty="0" smtClean="0"/>
              <a:t>	</a:t>
            </a:r>
            <a:r>
              <a:rPr lang="fr-FR" sz="1400" b="1" dirty="0" smtClean="0">
                <a:sym typeface="Wingdings" panose="05000000000000000000" pitchFamily="2" charset="2"/>
              </a:rPr>
              <a:t> </a:t>
            </a:r>
            <a:r>
              <a:rPr lang="fr-FR" sz="1400" dirty="0">
                <a:sym typeface="Wingdings" panose="05000000000000000000" pitchFamily="2" charset="2"/>
              </a:rPr>
              <a:t>3 réplicas dans 3 D</a:t>
            </a:r>
            <a:r>
              <a:rPr lang="fr-FR" sz="1400" dirty="0" smtClean="0">
                <a:sym typeface="Wingdings" panose="05000000000000000000" pitchFamily="2" charset="2"/>
              </a:rPr>
              <a:t>atacenters </a:t>
            </a:r>
            <a:r>
              <a:rPr lang="fr-FR" sz="1400" dirty="0">
                <a:sym typeface="Wingdings" panose="05000000000000000000" pitchFamily="2" charset="2"/>
              </a:rPr>
              <a:t>de 3 zones différentes d’une même région</a:t>
            </a:r>
            <a:endParaRPr lang="fr-FR" sz="1400" dirty="0"/>
          </a:p>
          <a:p>
            <a:endParaRPr lang="fr-FR" sz="1400" dirty="0"/>
          </a:p>
          <a:p>
            <a:pPr marL="0" indent="0">
              <a:buNone/>
            </a:pPr>
            <a:endParaRPr lang="fr-FR" sz="1400" dirty="0"/>
          </a:p>
          <a:p>
            <a:pPr marL="914400" lvl="2" indent="0">
              <a:buNone/>
            </a:pPr>
            <a:endParaRPr lang="fr-FR" sz="1050" dirty="0"/>
          </a:p>
        </p:txBody>
      </p:sp>
      <p:sp>
        <p:nvSpPr>
          <p:cNvPr id="9" name="Espace réservé de la date 5"/>
          <p:cNvSpPr txBox="1">
            <a:spLocks/>
          </p:cNvSpPr>
          <p:nvPr/>
        </p:nvSpPr>
        <p:spPr>
          <a:xfrm>
            <a:off x="35496" y="4899979"/>
            <a:ext cx="1008112" cy="184666"/>
          </a:xfrm>
          <a:prstGeom prst="rect">
            <a:avLst/>
          </a:prstGeom>
        </p:spPr>
        <p:txBody>
          <a:bodyPr vert="horz" lIns="91440" tIns="45720" rIns="91440" bIns="45720" rtlCol="0" anchor="ctr">
            <a:spAutoFit/>
          </a:bodyPr>
          <a:lstStyle>
            <a:defPPr>
              <a:defRPr lang="fr-FR"/>
            </a:defPPr>
            <a:lvl1pPr marL="0" algn="ctr" defTabSz="914400" rtl="0" eaLnBrk="1" latinLnBrk="0" hangingPunct="1">
              <a:defRPr sz="600"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8D255EF-DFB4-43B6-9DC3-3E0BC51D78EB}" type="datetime1">
              <a:rPr kumimoji="0" lang="fr-FR" sz="6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26/04/19</a:t>
            </a:fld>
            <a:endParaRPr kumimoji="0" lang="fr-FR" sz="600" b="0" i="0" u="none" strike="noStrike" kern="1200" cap="none" spc="0" normalizeH="0" baseline="0" noProof="0" dirty="0">
              <a:ln>
                <a:noFill/>
              </a:ln>
              <a:solidFill>
                <a:prstClr val="black">
                  <a:tint val="75000"/>
                </a:prstClr>
              </a:solidFill>
              <a:effectLst/>
              <a:uLnTx/>
              <a:uFillTx/>
              <a:latin typeface="Arial" pitchFamily="34" charset="0"/>
              <a:ea typeface="+mn-ea"/>
              <a:cs typeface="Arial" pitchFamily="34" charset="0"/>
            </a:endParaRPr>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4" name="Image 3"/>
          <p:cNvPicPr>
            <a:picLocks noChangeAspect="1"/>
          </p:cNvPicPr>
          <p:nvPr/>
        </p:nvPicPr>
        <p:blipFill>
          <a:blip r:embed="rId2"/>
          <a:stretch>
            <a:fillRect/>
          </a:stretch>
        </p:blipFill>
        <p:spPr>
          <a:xfrm>
            <a:off x="7489875" y="942087"/>
            <a:ext cx="1527505" cy="1322904"/>
          </a:xfrm>
          <a:prstGeom prst="rect">
            <a:avLst/>
          </a:prstGeom>
          <a:ln>
            <a:noFill/>
          </a:ln>
          <a:effectLst>
            <a:outerShdw blurRad="292100" dist="139700" dir="2700000" algn="tl" rotWithShape="0">
              <a:srgbClr val="333333">
                <a:alpha val="65000"/>
              </a:srgbClr>
            </a:outerShdw>
          </a:effectLst>
        </p:spPr>
      </p:pic>
      <p:sp>
        <p:nvSpPr>
          <p:cNvPr id="10" name="Titre 1"/>
          <p:cNvSpPr txBox="1">
            <a:spLocks/>
          </p:cNvSpPr>
          <p:nvPr/>
        </p:nvSpPr>
        <p:spPr>
          <a:xfrm>
            <a:off x="340344" y="2415375"/>
            <a:ext cx="8229600" cy="365814"/>
          </a:xfrm>
          <a:prstGeom prst="rect">
            <a:avLst/>
          </a:prstGeom>
        </p:spPr>
        <p:txBody>
          <a:bodyPr vert="horz" lIns="91440" tIns="45720" rIns="91440" bIns="45720" rtlCol="0" anchor="t">
            <a:normAutofit fontScale="90000" lnSpcReduction="20000"/>
          </a:bodyPr>
          <a:lstStyle>
            <a:lvl1pPr algn="l" defTabSz="914400" rtl="0" eaLnBrk="1" latinLnBrk="0" hangingPunct="1">
              <a:spcBef>
                <a:spcPct val="0"/>
              </a:spcBef>
              <a:buNone/>
              <a:defRPr lang="fr-FR" sz="2400" b="1" kern="1200" dirty="0">
                <a:solidFill>
                  <a:srgbClr val="182D67"/>
                </a:solidFill>
                <a:latin typeface="Arial" pitchFamily="34" charset="0"/>
                <a:ea typeface="ＭＳ Ｐゴシック" charset="0"/>
                <a:cs typeface="Arial" pitchFamily="34" charset="0"/>
              </a:defRPr>
            </a:lvl1pPr>
          </a:lstStyle>
          <a:p>
            <a:r>
              <a:rPr lang="fr-FR" dirty="0" smtClean="0"/>
              <a:t>Compte de stockage : Performance</a:t>
            </a:r>
            <a:endParaRPr lang="fr-FR" dirty="0"/>
          </a:p>
        </p:txBody>
      </p:sp>
      <p:sp>
        <p:nvSpPr>
          <p:cNvPr id="11" name="Espace réservé du contenu 2"/>
          <p:cNvSpPr txBox="1">
            <a:spLocks/>
          </p:cNvSpPr>
          <p:nvPr/>
        </p:nvSpPr>
        <p:spPr>
          <a:xfrm>
            <a:off x="340344" y="2709433"/>
            <a:ext cx="8407276" cy="664683"/>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400" dirty="0" smtClean="0"/>
              <a:t>Compte de stockage </a:t>
            </a:r>
            <a:r>
              <a:rPr lang="fr-FR" sz="1400" b="1" dirty="0" smtClean="0"/>
              <a:t>Standard</a:t>
            </a:r>
            <a:r>
              <a:rPr lang="fr-FR" sz="1400" dirty="0" smtClean="0"/>
              <a:t> </a:t>
            </a:r>
            <a:r>
              <a:rPr lang="fr-FR" sz="1400" dirty="0" smtClean="0">
                <a:sym typeface="Wingdings" panose="05000000000000000000" pitchFamily="2" charset="2"/>
              </a:rPr>
              <a:t> D</a:t>
            </a:r>
            <a:r>
              <a:rPr lang="fr-FR" sz="1400" dirty="0" smtClean="0"/>
              <a:t>isques </a:t>
            </a:r>
            <a:r>
              <a:rPr lang="fr-FR" sz="1400" dirty="0"/>
              <a:t>HDD</a:t>
            </a:r>
          </a:p>
          <a:p>
            <a:r>
              <a:rPr lang="fr-FR" sz="1400" dirty="0" smtClean="0"/>
              <a:t>Compte de stockage </a:t>
            </a:r>
            <a:r>
              <a:rPr lang="fr-FR" sz="1400" b="1" dirty="0" smtClean="0"/>
              <a:t>Premium</a:t>
            </a:r>
            <a:r>
              <a:rPr lang="fr-FR" sz="1400" dirty="0" smtClean="0"/>
              <a:t> </a:t>
            </a:r>
            <a:r>
              <a:rPr lang="fr-FR" sz="1400" dirty="0" smtClean="0">
                <a:sym typeface="Wingdings" panose="05000000000000000000" pitchFamily="2" charset="2"/>
              </a:rPr>
              <a:t> </a:t>
            </a:r>
            <a:r>
              <a:rPr lang="fr-FR" sz="1400" dirty="0" smtClean="0"/>
              <a:t>Disques SSD</a:t>
            </a:r>
            <a:endParaRPr lang="fr-FR" sz="1050" dirty="0"/>
          </a:p>
        </p:txBody>
      </p:sp>
      <p:sp>
        <p:nvSpPr>
          <p:cNvPr id="12" name="Titre 1"/>
          <p:cNvSpPr txBox="1">
            <a:spLocks/>
          </p:cNvSpPr>
          <p:nvPr/>
        </p:nvSpPr>
        <p:spPr>
          <a:xfrm>
            <a:off x="285507" y="3374116"/>
            <a:ext cx="8229600" cy="365814"/>
          </a:xfrm>
          <a:prstGeom prst="rect">
            <a:avLst/>
          </a:prstGeom>
        </p:spPr>
        <p:txBody>
          <a:bodyPr vert="horz" lIns="91440" tIns="45720" rIns="91440" bIns="45720" rtlCol="0" anchor="t">
            <a:normAutofit fontScale="90000" lnSpcReduction="20000"/>
          </a:bodyPr>
          <a:lstStyle>
            <a:lvl1pPr algn="l" defTabSz="914400" rtl="0" eaLnBrk="1" latinLnBrk="0" hangingPunct="1">
              <a:spcBef>
                <a:spcPct val="0"/>
              </a:spcBef>
              <a:buNone/>
              <a:defRPr lang="fr-FR" sz="2400" b="1" kern="1200" dirty="0">
                <a:solidFill>
                  <a:srgbClr val="182D67"/>
                </a:solidFill>
                <a:latin typeface="Arial" pitchFamily="34" charset="0"/>
                <a:ea typeface="ＭＳ Ｐゴシック" charset="0"/>
                <a:cs typeface="Arial" pitchFamily="34" charset="0"/>
              </a:defRPr>
            </a:lvl1pPr>
          </a:lstStyle>
          <a:p>
            <a:r>
              <a:rPr lang="fr-FR" dirty="0" smtClean="0"/>
              <a:t>Compte de stockage : Transfert sécurisé des données</a:t>
            </a:r>
            <a:endParaRPr lang="fr-FR" dirty="0"/>
          </a:p>
        </p:txBody>
      </p:sp>
      <p:sp>
        <p:nvSpPr>
          <p:cNvPr id="13" name="Espace réservé du contenu 2"/>
          <p:cNvSpPr txBox="1">
            <a:spLocks/>
          </p:cNvSpPr>
          <p:nvPr/>
        </p:nvSpPr>
        <p:spPr>
          <a:xfrm>
            <a:off x="356388" y="3665820"/>
            <a:ext cx="8407276" cy="882097"/>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400" dirty="0" smtClean="0"/>
              <a:t>Désactivé </a:t>
            </a:r>
            <a:r>
              <a:rPr lang="fr-FR" sz="1400" dirty="0" smtClean="0">
                <a:sym typeface="Wingdings" panose="05000000000000000000" pitchFamily="2" charset="2"/>
              </a:rPr>
              <a:t> </a:t>
            </a:r>
            <a:r>
              <a:rPr lang="fr-FR" sz="1400" dirty="0" smtClean="0"/>
              <a:t>Les </a:t>
            </a:r>
            <a:r>
              <a:rPr lang="fr-FR" sz="1400" dirty="0"/>
              <a:t>accès se font par HTTP ou SMB 2.0 / 3.0</a:t>
            </a:r>
          </a:p>
          <a:p>
            <a:r>
              <a:rPr lang="fr-FR" sz="1400" dirty="0" smtClean="0"/>
              <a:t>Activé </a:t>
            </a:r>
            <a:r>
              <a:rPr lang="fr-FR" sz="1400" dirty="0" smtClean="0">
                <a:sym typeface="Wingdings" panose="05000000000000000000" pitchFamily="2" charset="2"/>
              </a:rPr>
              <a:t> </a:t>
            </a:r>
            <a:r>
              <a:rPr lang="fr-FR" sz="1400" dirty="0" smtClean="0"/>
              <a:t>Les </a:t>
            </a:r>
            <a:r>
              <a:rPr lang="fr-FR" sz="1400" dirty="0"/>
              <a:t>accès au stockage se font HTTPS ou SMB 3.0 </a:t>
            </a:r>
            <a:r>
              <a:rPr lang="fr-FR" sz="1400" dirty="0" smtClean="0"/>
              <a:t>chiffré</a:t>
            </a:r>
            <a:endParaRPr lang="fr-FR" sz="1400" dirty="0"/>
          </a:p>
        </p:txBody>
      </p:sp>
    </p:spTree>
    <p:extLst>
      <p:ext uri="{BB962C8B-B14F-4D97-AF65-F5344CB8AC3E}">
        <p14:creationId xmlns:p14="http://schemas.microsoft.com/office/powerpoint/2010/main" val="226920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Compte de stockage : </a:t>
            </a:r>
            <a:r>
              <a:rPr lang="fr-FR" dirty="0" smtClean="0"/>
              <a:t>Nature des Accès aux données </a:t>
            </a:r>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323528" y="1113589"/>
            <a:ext cx="8407276"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a:t>Niveau d’accès </a:t>
            </a:r>
            <a:r>
              <a:rPr lang="fr-FR" sz="1800" b="1" dirty="0"/>
              <a:t>C</a:t>
            </a:r>
            <a:r>
              <a:rPr lang="fr-FR" sz="1800" b="1" dirty="0" smtClean="0"/>
              <a:t>haud </a:t>
            </a:r>
            <a:r>
              <a:rPr lang="fr-FR" sz="1800" b="1" dirty="0"/>
              <a:t>(</a:t>
            </a:r>
            <a:r>
              <a:rPr lang="fr-FR" sz="1800" dirty="0"/>
              <a:t>élevé</a:t>
            </a:r>
            <a:r>
              <a:rPr lang="fr-FR" sz="1800" b="1" dirty="0"/>
              <a:t>)</a:t>
            </a:r>
            <a:r>
              <a:rPr lang="fr-FR" sz="1800" dirty="0"/>
              <a:t> : </a:t>
            </a:r>
            <a:r>
              <a:rPr lang="fr-FR" sz="1800" dirty="0" smtClean="0"/>
              <a:t>pour les objets sollicités </a:t>
            </a:r>
            <a:r>
              <a:rPr lang="fr-FR" sz="1800" b="1" dirty="0"/>
              <a:t>plus </a:t>
            </a:r>
            <a:r>
              <a:rPr lang="fr-FR" sz="1800" b="1" dirty="0" smtClean="0"/>
              <a:t>fréquemment</a:t>
            </a:r>
            <a:endParaRPr lang="fr-FR" sz="1800" b="1" dirty="0"/>
          </a:p>
          <a:p>
            <a:pPr lvl="1"/>
            <a:r>
              <a:rPr lang="fr-FR" sz="1400" b="1" dirty="0"/>
              <a:t>Coûts de stockage plus élevé </a:t>
            </a:r>
            <a:r>
              <a:rPr lang="fr-FR" sz="1400" dirty="0"/>
              <a:t>que le stockage froid et archive</a:t>
            </a:r>
          </a:p>
          <a:p>
            <a:pPr lvl="1"/>
            <a:r>
              <a:rPr lang="fr-FR" sz="1400" b="1" dirty="0"/>
              <a:t>Mais aussi coûts d’accès plus </a:t>
            </a:r>
            <a:r>
              <a:rPr lang="fr-FR" sz="1400" b="1" dirty="0" smtClean="0"/>
              <a:t>faible ! </a:t>
            </a:r>
            <a:endParaRPr lang="fr-FR" sz="1400" b="1" dirty="0"/>
          </a:p>
          <a:p>
            <a:pPr lvl="1"/>
            <a:r>
              <a:rPr lang="fr-FR" sz="1400" b="1" dirty="0" smtClean="0"/>
              <a:t>Usages </a:t>
            </a:r>
            <a:r>
              <a:rPr lang="fr-FR" sz="1400" b="1" dirty="0"/>
              <a:t>: </a:t>
            </a:r>
          </a:p>
          <a:p>
            <a:pPr lvl="2"/>
            <a:r>
              <a:rPr lang="fr-FR" sz="1200" dirty="0"/>
              <a:t>Données activement utilisées (accès en lecture et écriture).</a:t>
            </a:r>
          </a:p>
          <a:p>
            <a:pPr lvl="2"/>
            <a:r>
              <a:rPr lang="fr-FR" sz="1200" dirty="0"/>
              <a:t>Données conservées pour traitement et migration éventuelle vers le niveau de stockage froid.</a:t>
            </a:r>
          </a:p>
          <a:p>
            <a:r>
              <a:rPr lang="fr-FR" sz="1800" dirty="0"/>
              <a:t>Niveau d’accès </a:t>
            </a:r>
            <a:r>
              <a:rPr lang="fr-FR" sz="1800" b="1" dirty="0"/>
              <a:t>F</a:t>
            </a:r>
            <a:r>
              <a:rPr lang="fr-FR" sz="1800" b="1" dirty="0" smtClean="0"/>
              <a:t>roid</a:t>
            </a:r>
            <a:r>
              <a:rPr lang="fr-FR" sz="1800" dirty="0" smtClean="0"/>
              <a:t> </a:t>
            </a:r>
            <a:r>
              <a:rPr lang="fr-FR" sz="1800" dirty="0"/>
              <a:t>(réduit) : </a:t>
            </a:r>
            <a:r>
              <a:rPr lang="fr-FR" sz="1800" dirty="0" smtClean="0"/>
              <a:t>pour les objets sollicités </a:t>
            </a:r>
            <a:r>
              <a:rPr lang="fr-FR" sz="1800" b="1" dirty="0"/>
              <a:t>moins </a:t>
            </a:r>
            <a:r>
              <a:rPr lang="fr-FR" sz="1800" b="1" dirty="0" smtClean="0"/>
              <a:t>fréquemment</a:t>
            </a:r>
            <a:r>
              <a:rPr lang="fr-FR" sz="1800" dirty="0" smtClean="0"/>
              <a:t> </a:t>
            </a:r>
            <a:endParaRPr lang="fr-FR" sz="1800" dirty="0"/>
          </a:p>
          <a:p>
            <a:pPr lvl="1"/>
            <a:r>
              <a:rPr lang="fr-FR" sz="1400" b="1" dirty="0"/>
              <a:t>Coûts de stockage plus faibles </a:t>
            </a:r>
            <a:r>
              <a:rPr lang="fr-FR" sz="1400" dirty="0"/>
              <a:t>que le stockage chaud</a:t>
            </a:r>
          </a:p>
          <a:p>
            <a:pPr lvl="1"/>
            <a:r>
              <a:rPr lang="fr-FR" sz="1400" b="1" dirty="0"/>
              <a:t>Mais des coûts d’accès plus </a:t>
            </a:r>
            <a:r>
              <a:rPr lang="fr-FR" sz="1400" b="1" dirty="0" smtClean="0"/>
              <a:t>élevés ! </a:t>
            </a:r>
            <a:endParaRPr lang="fr-FR" sz="1400" b="1" dirty="0"/>
          </a:p>
          <a:p>
            <a:pPr lvl="1"/>
            <a:r>
              <a:rPr lang="fr-FR" sz="1400" b="1" dirty="0" smtClean="0"/>
              <a:t>Usages </a:t>
            </a:r>
            <a:r>
              <a:rPr lang="fr-FR" sz="1400" b="1" dirty="0"/>
              <a:t>:</a:t>
            </a:r>
          </a:p>
          <a:p>
            <a:pPr lvl="2"/>
            <a:r>
              <a:rPr lang="fr-FR" sz="1200" dirty="0"/>
              <a:t>Sauvegarde à court terme et récupération d’urgence de </a:t>
            </a:r>
            <a:r>
              <a:rPr lang="fr-FR" sz="1200" dirty="0" smtClean="0"/>
              <a:t>données</a:t>
            </a:r>
            <a:endParaRPr lang="fr-FR" sz="1200" dirty="0"/>
          </a:p>
          <a:p>
            <a:pPr lvl="2"/>
            <a:r>
              <a:rPr lang="fr-FR" sz="1200" dirty="0"/>
              <a:t>Ancien contenu multimédia plus consulté </a:t>
            </a:r>
            <a:r>
              <a:rPr lang="fr-FR" sz="1200" dirty="0" smtClean="0"/>
              <a:t>fréquemment</a:t>
            </a:r>
            <a:endParaRPr lang="fr-FR" sz="1200" dirty="0"/>
          </a:p>
          <a:p>
            <a:pPr lvl="2"/>
            <a:r>
              <a:rPr lang="fr-FR" sz="1200" dirty="0"/>
              <a:t>Jeux de données volumineux à stocker de manière économique </a:t>
            </a:r>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spTree>
    <p:extLst>
      <p:ext uri="{BB962C8B-B14F-4D97-AF65-F5344CB8AC3E}">
        <p14:creationId xmlns:p14="http://schemas.microsoft.com/office/powerpoint/2010/main" val="352377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608616" y="3258278"/>
            <a:ext cx="1445946" cy="1396998"/>
          </a:xfrm>
          <a:prstGeom prst="rect">
            <a:avLst/>
          </a:prstGeom>
        </p:spPr>
      </p:pic>
      <p:sp>
        <p:nvSpPr>
          <p:cNvPr id="3" name="Espace réservé du pied de page 2"/>
          <p:cNvSpPr>
            <a:spLocks noGrp="1"/>
          </p:cNvSpPr>
          <p:nvPr>
            <p:ph type="ftr" sz="quarter" idx="11"/>
          </p:nvPr>
        </p:nvSpPr>
        <p:spPr/>
        <p:txBody>
          <a:bodyPr>
            <a:noAutofit/>
          </a:bodyPr>
          <a:lstStyle/>
          <a:p>
            <a:r>
              <a:rPr lang="fr-FR" dirty="0"/>
              <a:t>SPIE, l’ambition partagée</a:t>
            </a:r>
          </a:p>
        </p:txBody>
      </p:sp>
      <p:sp>
        <p:nvSpPr>
          <p:cNvPr id="5" name="Titre 1"/>
          <p:cNvSpPr txBox="1">
            <a:spLocks/>
          </p:cNvSpPr>
          <p:nvPr/>
        </p:nvSpPr>
        <p:spPr>
          <a:xfrm>
            <a:off x="318685" y="469227"/>
            <a:ext cx="8229600" cy="497507"/>
          </a:xfrm>
          <a:prstGeom prst="rect">
            <a:avLst/>
          </a:prstGeom>
        </p:spPr>
        <p:txBody>
          <a:bodyPr>
            <a:noAutofit/>
          </a:bodyPr>
          <a:lstStyle>
            <a:lvl1pPr algn="l" defTabSz="914400" rtl="0" eaLnBrk="1" latinLnBrk="0" hangingPunct="1">
              <a:spcBef>
                <a:spcPct val="0"/>
              </a:spcBef>
              <a:buNone/>
              <a:defRPr lang="fr-FR" sz="2400" b="1" kern="1200" dirty="0">
                <a:solidFill>
                  <a:srgbClr val="182D67"/>
                </a:solidFill>
                <a:latin typeface="Arial" pitchFamily="34" charset="0"/>
                <a:ea typeface="ＭＳ Ｐゴシック" charset="0"/>
                <a:cs typeface="Arial" pitchFamily="34" charset="0"/>
              </a:defRPr>
            </a:lvl1pPr>
          </a:lstStyle>
          <a:p>
            <a:r>
              <a:rPr lang="fr-FR" altLang="fr-FR" dirty="0">
                <a:solidFill>
                  <a:srgbClr val="002060"/>
                </a:solidFill>
                <a:latin typeface="Arial" charset="0"/>
                <a:cs typeface="Arial" charset="0"/>
              </a:rPr>
              <a:t>Le groupe SPIE </a:t>
            </a:r>
          </a:p>
        </p:txBody>
      </p:sp>
      <p:sp>
        <p:nvSpPr>
          <p:cNvPr id="9" name="Rectangle 8"/>
          <p:cNvSpPr>
            <a:spLocks noChangeArrowheads="1"/>
          </p:cNvSpPr>
          <p:nvPr/>
        </p:nvSpPr>
        <p:spPr bwMode="auto">
          <a:xfrm>
            <a:off x="3059832" y="521530"/>
            <a:ext cx="5929368" cy="455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defTabSz="914400" eaLnBrk="1" hangingPunct="1">
              <a:spcBef>
                <a:spcPct val="0"/>
              </a:spcBef>
              <a:buFontTx/>
              <a:buNone/>
            </a:pPr>
            <a:r>
              <a:rPr lang="fr-FR" altLang="fr-FR" sz="1400" dirty="0">
                <a:solidFill>
                  <a:srgbClr val="002060"/>
                </a:solidFill>
                <a:latin typeface="Arial" charset="0"/>
                <a:cs typeface="Arial" charset="0"/>
              </a:rPr>
              <a:t>Leader européen indépendant des services multi-techniques</a:t>
            </a:r>
          </a:p>
          <a:p>
            <a:pPr defTabSz="914400" eaLnBrk="1" hangingPunct="1">
              <a:spcBef>
                <a:spcPct val="0"/>
              </a:spcBef>
              <a:buFontTx/>
              <a:buNone/>
            </a:pPr>
            <a:r>
              <a:rPr lang="fr-FR" altLang="fr-FR" sz="1400" dirty="0">
                <a:solidFill>
                  <a:srgbClr val="002060"/>
                </a:solidFill>
                <a:latin typeface="Arial" charset="0"/>
                <a:cs typeface="Arial" charset="0"/>
              </a:rPr>
              <a:t>dans les domaines de l’</a:t>
            </a:r>
            <a:r>
              <a:rPr lang="fr-FR" altLang="ja-JP" sz="1400" dirty="0">
                <a:solidFill>
                  <a:srgbClr val="002060"/>
                </a:solidFill>
                <a:latin typeface="Arial" charset="0"/>
                <a:cs typeface="Arial" charset="0"/>
              </a:rPr>
              <a:t>énergie et des communications</a:t>
            </a:r>
            <a:endParaRPr lang="fr-FR" altLang="fr-FR" sz="1400" dirty="0">
              <a:solidFill>
                <a:srgbClr val="002060"/>
              </a:solidFill>
              <a:latin typeface="Arial" charset="0"/>
              <a:cs typeface="Arial" charset="0"/>
            </a:endParaRPr>
          </a:p>
        </p:txBody>
      </p:sp>
      <p:cxnSp>
        <p:nvCxnSpPr>
          <p:cNvPr id="29" name="Connecteur droit 28"/>
          <p:cNvCxnSpPr/>
          <p:nvPr/>
        </p:nvCxnSpPr>
        <p:spPr>
          <a:xfrm>
            <a:off x="879617" y="2934486"/>
            <a:ext cx="1121" cy="1499065"/>
          </a:xfrm>
          <a:prstGeom prst="line">
            <a:avLst/>
          </a:prstGeom>
          <a:ln>
            <a:solidFill>
              <a:srgbClr val="902B7E"/>
            </a:solidFill>
          </a:ln>
        </p:spPr>
        <p:style>
          <a:lnRef idx="1">
            <a:schemeClr val="accent5"/>
          </a:lnRef>
          <a:fillRef idx="0">
            <a:schemeClr val="accent5"/>
          </a:fillRef>
          <a:effectRef idx="0">
            <a:schemeClr val="accent5"/>
          </a:effectRef>
          <a:fontRef idx="minor">
            <a:schemeClr val="tx1"/>
          </a:fontRef>
        </p:style>
      </p:cxnSp>
      <p:sp>
        <p:nvSpPr>
          <p:cNvPr id="12" name="Rectangle 16"/>
          <p:cNvSpPr>
            <a:spLocks noChangeArrowheads="1"/>
          </p:cNvSpPr>
          <p:nvPr/>
        </p:nvSpPr>
        <p:spPr bwMode="auto">
          <a:xfrm>
            <a:off x="881652" y="3920126"/>
            <a:ext cx="2610228" cy="30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defTabSz="914400">
              <a:buClr>
                <a:srgbClr val="C00000"/>
              </a:buClr>
              <a:buFontTx/>
              <a:buNone/>
            </a:pPr>
            <a:r>
              <a:rPr lang="fr-FR" altLang="fr-FR" sz="1000" dirty="0">
                <a:solidFill>
                  <a:srgbClr val="002060"/>
                </a:solidFill>
                <a:latin typeface="Arial" charset="0"/>
                <a:cs typeface="Arial" charset="0"/>
              </a:rPr>
              <a:t>Managers SPIE</a:t>
            </a:r>
          </a:p>
        </p:txBody>
      </p:sp>
      <p:sp>
        <p:nvSpPr>
          <p:cNvPr id="21" name="Rectangle 17"/>
          <p:cNvSpPr>
            <a:spLocks noChangeArrowheads="1"/>
          </p:cNvSpPr>
          <p:nvPr/>
        </p:nvSpPr>
        <p:spPr bwMode="auto">
          <a:xfrm>
            <a:off x="873040" y="3163147"/>
            <a:ext cx="2272125" cy="195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defTabSz="914400">
              <a:buClr>
                <a:srgbClr val="C00000"/>
              </a:buClr>
              <a:buFontTx/>
              <a:buNone/>
            </a:pPr>
            <a:r>
              <a:rPr lang="fr-FR" altLang="fr-FR" sz="1000" dirty="0">
                <a:solidFill>
                  <a:srgbClr val="002060"/>
                </a:solidFill>
                <a:latin typeface="Arial" charset="0"/>
                <a:cs typeface="Arial" charset="0"/>
              </a:rPr>
              <a:t>Public</a:t>
            </a:r>
          </a:p>
        </p:txBody>
      </p:sp>
      <p:sp>
        <p:nvSpPr>
          <p:cNvPr id="23" name="Rectangle 22"/>
          <p:cNvSpPr/>
          <p:nvPr/>
        </p:nvSpPr>
        <p:spPr>
          <a:xfrm>
            <a:off x="861704" y="3434637"/>
            <a:ext cx="2746043" cy="212449"/>
          </a:xfrm>
          <a:prstGeom prst="rect">
            <a:avLst/>
          </a:prstGeom>
        </p:spPr>
        <p:txBody>
          <a:bodyPr wrap="square">
            <a:noAutofit/>
          </a:bodyPr>
          <a:lstStyle/>
          <a:p>
            <a:pPr>
              <a:buClr>
                <a:srgbClr val="C00000"/>
              </a:buClr>
            </a:pPr>
            <a:r>
              <a:rPr lang="fr-FR" altLang="fr-FR" sz="1000" dirty="0">
                <a:solidFill>
                  <a:srgbClr val="002060"/>
                </a:solidFill>
                <a:latin typeface="Arial" charset="0"/>
                <a:cs typeface="Arial" charset="0"/>
              </a:rPr>
              <a:t>Caisse de dépôt et de placement Québec</a:t>
            </a:r>
          </a:p>
        </p:txBody>
      </p:sp>
      <p:sp>
        <p:nvSpPr>
          <p:cNvPr id="25" name="Rectangle 21"/>
          <p:cNvSpPr>
            <a:spLocks noChangeArrowheads="1"/>
          </p:cNvSpPr>
          <p:nvPr/>
        </p:nvSpPr>
        <p:spPr bwMode="auto">
          <a:xfrm>
            <a:off x="876656" y="3685880"/>
            <a:ext cx="2831248" cy="32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defTabSz="914400">
              <a:buClr>
                <a:srgbClr val="C00000"/>
              </a:buClr>
              <a:buFontTx/>
              <a:buNone/>
            </a:pPr>
            <a:r>
              <a:rPr lang="fr-FR" altLang="fr-FR" sz="1000" dirty="0">
                <a:solidFill>
                  <a:srgbClr val="002060"/>
                </a:solidFill>
                <a:latin typeface="Arial" charset="0"/>
                <a:cs typeface="Arial" charset="0"/>
              </a:rPr>
              <a:t>FFP</a:t>
            </a:r>
          </a:p>
        </p:txBody>
      </p:sp>
      <p:sp>
        <p:nvSpPr>
          <p:cNvPr id="28" name="Rectangle 24"/>
          <p:cNvSpPr>
            <a:spLocks noChangeArrowheads="1"/>
          </p:cNvSpPr>
          <p:nvPr/>
        </p:nvSpPr>
        <p:spPr bwMode="auto">
          <a:xfrm>
            <a:off x="873040" y="4164019"/>
            <a:ext cx="1484411" cy="196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defTabSz="914400">
              <a:buClr>
                <a:srgbClr val="C00000"/>
              </a:buClr>
              <a:buFontTx/>
              <a:buNone/>
            </a:pPr>
            <a:r>
              <a:rPr lang="fr-FR" altLang="fr-FR" sz="1000" dirty="0">
                <a:solidFill>
                  <a:srgbClr val="002060"/>
                </a:solidFill>
                <a:latin typeface="Arial" charset="0"/>
                <a:cs typeface="Arial" charset="0"/>
              </a:rPr>
              <a:t>Actionnariat salarié</a:t>
            </a:r>
          </a:p>
        </p:txBody>
      </p:sp>
      <p:sp>
        <p:nvSpPr>
          <p:cNvPr id="30" name="Rectangle 29"/>
          <p:cNvSpPr>
            <a:spLocks noChangeArrowheads="1"/>
          </p:cNvSpPr>
          <p:nvPr/>
        </p:nvSpPr>
        <p:spPr bwMode="auto">
          <a:xfrm>
            <a:off x="1800852" y="2880514"/>
            <a:ext cx="1513490" cy="261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r>
              <a:rPr lang="fr-FR" altLang="fr-FR" sz="1800" b="1" dirty="0">
                <a:solidFill>
                  <a:srgbClr val="002060"/>
                </a:solidFill>
                <a:latin typeface="Arial" charset="0"/>
                <a:cs typeface="Arial" charset="0"/>
              </a:rPr>
              <a:t>Actionnariat </a:t>
            </a:r>
          </a:p>
        </p:txBody>
      </p:sp>
      <p:sp>
        <p:nvSpPr>
          <p:cNvPr id="38" name="Rectangle 37"/>
          <p:cNvSpPr/>
          <p:nvPr/>
        </p:nvSpPr>
        <p:spPr>
          <a:xfrm>
            <a:off x="210893" y="3147814"/>
            <a:ext cx="901427" cy="260656"/>
          </a:xfrm>
          <a:prstGeom prst="rect">
            <a:avLst/>
          </a:prstGeom>
        </p:spPr>
        <p:txBody>
          <a:bodyPr wrap="square" anchor="ctr">
            <a:noAutofit/>
          </a:bodyPr>
          <a:lstStyle/>
          <a:p>
            <a:pPr defTabSz="914400" eaLnBrk="0" hangingPunct="0">
              <a:spcBef>
                <a:spcPct val="20000"/>
              </a:spcBef>
              <a:buClr>
                <a:srgbClr val="C00000"/>
              </a:buClr>
              <a:defRPr/>
            </a:pPr>
            <a:r>
              <a:rPr lang="fr-FR" sz="1400" b="1" kern="0" dirty="0">
                <a:solidFill>
                  <a:srgbClr val="002060"/>
                </a:solidFill>
                <a:latin typeface="Arial" panose="020B0604020202020204" pitchFamily="34" charset="0"/>
                <a:cs typeface="Arial" panose="020B0604020202020204" pitchFamily="34" charset="0"/>
              </a:rPr>
              <a:t>76,4 %</a:t>
            </a:r>
            <a:endParaRPr lang="fr-FR" sz="1050" dirty="0">
              <a:solidFill>
                <a:srgbClr val="002060"/>
              </a:solidFill>
              <a:latin typeface="Arial" panose="020B0604020202020204" pitchFamily="34" charset="0"/>
              <a:cs typeface="Arial" panose="020B0604020202020204" pitchFamily="34" charset="0"/>
            </a:endParaRPr>
          </a:p>
        </p:txBody>
      </p:sp>
      <p:sp>
        <p:nvSpPr>
          <p:cNvPr id="39" name="Rectangle 38"/>
          <p:cNvSpPr>
            <a:spLocks noChangeArrowheads="1"/>
          </p:cNvSpPr>
          <p:nvPr/>
        </p:nvSpPr>
        <p:spPr bwMode="auto">
          <a:xfrm>
            <a:off x="295744" y="3405876"/>
            <a:ext cx="916161" cy="25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defTabSz="914400">
              <a:buClr>
                <a:srgbClr val="C00000"/>
              </a:buClr>
              <a:buFontTx/>
              <a:buNone/>
            </a:pPr>
            <a:r>
              <a:rPr lang="fr-FR" altLang="fr-FR" sz="1400" b="1" dirty="0">
                <a:solidFill>
                  <a:srgbClr val="002060"/>
                </a:solidFill>
                <a:latin typeface="Arial" charset="0"/>
                <a:cs typeface="Arial" charset="0"/>
              </a:rPr>
              <a:t>9,8 %</a:t>
            </a:r>
            <a:endParaRPr lang="fr-FR" altLang="fr-FR" sz="1050" dirty="0">
              <a:solidFill>
                <a:srgbClr val="002060"/>
              </a:solidFill>
              <a:latin typeface="Arial" charset="0"/>
              <a:cs typeface="Arial" charset="0"/>
            </a:endParaRPr>
          </a:p>
        </p:txBody>
      </p:sp>
      <p:sp>
        <p:nvSpPr>
          <p:cNvPr id="40" name="Rectangle 39"/>
          <p:cNvSpPr>
            <a:spLocks noChangeArrowheads="1"/>
          </p:cNvSpPr>
          <p:nvPr/>
        </p:nvSpPr>
        <p:spPr bwMode="auto">
          <a:xfrm>
            <a:off x="286378" y="3652963"/>
            <a:ext cx="934895" cy="260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defTabSz="914400">
              <a:buClr>
                <a:srgbClr val="C00000"/>
              </a:buClr>
              <a:buFontTx/>
              <a:buNone/>
            </a:pPr>
            <a:r>
              <a:rPr lang="fr-FR" altLang="fr-FR" sz="1400" b="1" dirty="0">
                <a:solidFill>
                  <a:srgbClr val="002060"/>
                </a:solidFill>
                <a:latin typeface="Arial" charset="0"/>
                <a:cs typeface="Arial" charset="0"/>
              </a:rPr>
              <a:t>5,5 %</a:t>
            </a:r>
            <a:endParaRPr lang="fr-FR" altLang="fr-FR" sz="1050" dirty="0">
              <a:solidFill>
                <a:srgbClr val="002060"/>
              </a:solidFill>
              <a:latin typeface="Arial" charset="0"/>
              <a:cs typeface="Arial" charset="0"/>
            </a:endParaRPr>
          </a:p>
        </p:txBody>
      </p:sp>
      <p:sp>
        <p:nvSpPr>
          <p:cNvPr id="41" name="Rectangle 40"/>
          <p:cNvSpPr>
            <a:spLocks noChangeArrowheads="1"/>
          </p:cNvSpPr>
          <p:nvPr/>
        </p:nvSpPr>
        <p:spPr bwMode="auto">
          <a:xfrm>
            <a:off x="152459" y="3913423"/>
            <a:ext cx="1080120" cy="2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marL="104775" indent="19050" defTabSz="914400">
              <a:buClr>
                <a:srgbClr val="C00000"/>
              </a:buClr>
              <a:buFontTx/>
              <a:buNone/>
            </a:pPr>
            <a:r>
              <a:rPr lang="fr-FR" altLang="fr-FR" sz="1400" b="1" dirty="0">
                <a:solidFill>
                  <a:srgbClr val="002060"/>
                </a:solidFill>
                <a:latin typeface="Arial" charset="0"/>
                <a:cs typeface="Arial" charset="0"/>
              </a:rPr>
              <a:t>4,7 %</a:t>
            </a:r>
            <a:endParaRPr lang="fr-FR" altLang="fr-FR" sz="1050" dirty="0">
              <a:solidFill>
                <a:srgbClr val="002060"/>
              </a:solidFill>
              <a:latin typeface="Arial" charset="0"/>
              <a:cs typeface="Arial" charset="0"/>
            </a:endParaRPr>
          </a:p>
        </p:txBody>
      </p:sp>
      <p:sp>
        <p:nvSpPr>
          <p:cNvPr id="42" name="Rectangle 41"/>
          <p:cNvSpPr>
            <a:spLocks noChangeArrowheads="1"/>
          </p:cNvSpPr>
          <p:nvPr/>
        </p:nvSpPr>
        <p:spPr bwMode="auto">
          <a:xfrm>
            <a:off x="152459" y="4179963"/>
            <a:ext cx="938961" cy="25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indent="123825" defTabSz="914400">
              <a:buClr>
                <a:srgbClr val="C00000"/>
              </a:buClr>
              <a:buFontTx/>
              <a:buNone/>
            </a:pPr>
            <a:r>
              <a:rPr lang="fr-FR" altLang="fr-FR" sz="1400" b="1" dirty="0">
                <a:solidFill>
                  <a:srgbClr val="002060"/>
                </a:solidFill>
                <a:latin typeface="Arial" charset="0"/>
                <a:cs typeface="Arial" charset="0"/>
              </a:rPr>
              <a:t>3,6 %</a:t>
            </a:r>
            <a:endParaRPr lang="fr-FR" altLang="fr-FR" sz="1050" dirty="0">
              <a:solidFill>
                <a:srgbClr val="002060"/>
              </a:solidFill>
              <a:latin typeface="Arial" charset="0"/>
              <a:cs typeface="Arial" charset="0"/>
            </a:endParaRPr>
          </a:p>
        </p:txBody>
      </p:sp>
      <p:sp>
        <p:nvSpPr>
          <p:cNvPr id="10" name="Rectangle 9"/>
          <p:cNvSpPr>
            <a:spLocks noChangeArrowheads="1"/>
          </p:cNvSpPr>
          <p:nvPr/>
        </p:nvSpPr>
        <p:spPr bwMode="auto">
          <a:xfrm>
            <a:off x="6000530" y="2885021"/>
            <a:ext cx="2809500" cy="260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algn="ctr" eaLnBrk="1" hangingPunct="1">
              <a:spcBef>
                <a:spcPct val="0"/>
              </a:spcBef>
              <a:buFontTx/>
              <a:buNone/>
            </a:pPr>
            <a:r>
              <a:rPr lang="fr-FR" altLang="fr-FR" sz="1800" b="1" dirty="0">
                <a:solidFill>
                  <a:srgbClr val="002060"/>
                </a:solidFill>
                <a:latin typeface="Arial" charset="0"/>
                <a:cs typeface="Arial" charset="0"/>
              </a:rPr>
              <a:t>Segments stratégiques</a:t>
            </a:r>
          </a:p>
        </p:txBody>
      </p:sp>
      <p:sp>
        <p:nvSpPr>
          <p:cNvPr id="19" name="Rectangle 18"/>
          <p:cNvSpPr/>
          <p:nvPr/>
        </p:nvSpPr>
        <p:spPr>
          <a:xfrm>
            <a:off x="3847423" y="3207868"/>
            <a:ext cx="1579186" cy="13801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smtClean="0"/>
              <a:t>34 </a:t>
            </a:r>
            <a:r>
              <a:rPr lang="fr-FR" sz="2800" b="1" dirty="0"/>
              <a:t>% </a:t>
            </a:r>
            <a:r>
              <a:rPr lang="fr-FR" dirty="0"/>
              <a:t/>
            </a:r>
            <a:br>
              <a:rPr lang="fr-FR" dirty="0"/>
            </a:br>
            <a:r>
              <a:rPr lang="fr-FR" sz="1600" dirty="0">
                <a:latin typeface="Arial Narrow" panose="020B0606020202030204" pitchFamily="34" charset="0"/>
              </a:rPr>
              <a:t>des collaborateurs sont actionnaires de l’entreprise</a:t>
            </a:r>
          </a:p>
        </p:txBody>
      </p:sp>
      <p:pic>
        <p:nvPicPr>
          <p:cNvPr id="48" name="Picture 2" descr="RÃ©sultat de recherche d'images pour &quot;PANEL DE COLLABORATEURS EUROPE&quot;">
            <a:extLst>
              <a:ext uri="{FF2B5EF4-FFF2-40B4-BE49-F238E27FC236}">
                <a16:creationId xmlns:a16="http://schemas.microsoft.com/office/drawing/2014/main" id="{73EFC1E0-FDD8-4AFB-8261-40C7C71F441A}"/>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619805" y="1111071"/>
            <a:ext cx="1972327" cy="197046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14" name="Groupe 13"/>
          <p:cNvGrpSpPr/>
          <p:nvPr/>
        </p:nvGrpSpPr>
        <p:grpSpPr>
          <a:xfrm>
            <a:off x="950092" y="1213344"/>
            <a:ext cx="1772564" cy="1584549"/>
            <a:chOff x="950092" y="1213344"/>
            <a:chExt cx="1772564" cy="1584549"/>
          </a:xfrm>
        </p:grpSpPr>
        <p:sp>
          <p:nvSpPr>
            <p:cNvPr id="24" name="Rectangle 23"/>
            <p:cNvSpPr/>
            <p:nvPr/>
          </p:nvSpPr>
          <p:spPr>
            <a:xfrm>
              <a:off x="950092" y="1213344"/>
              <a:ext cx="864096" cy="774864"/>
            </a:xfrm>
            <a:prstGeom prst="rect">
              <a:avLst/>
            </a:prstGeom>
            <a:solidFill>
              <a:srgbClr val="8CC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Arial" panose="020B0604020202020204" pitchFamily="34" charset="0"/>
                  <a:cs typeface="Arial" panose="020B0604020202020204" pitchFamily="34" charset="0"/>
                </a:rPr>
                <a:t>6,1</a:t>
              </a:r>
            </a:p>
            <a:p>
              <a:pPr algn="ctr"/>
              <a:r>
                <a:rPr lang="fr-FR" sz="800" dirty="0">
                  <a:latin typeface="Arial Narrow" panose="020B0606020202030204" pitchFamily="34" charset="0"/>
                  <a:cs typeface="Arial" panose="020B0604020202020204" pitchFamily="34" charset="0"/>
                </a:rPr>
                <a:t>milliards d’euros</a:t>
              </a:r>
            </a:p>
            <a:p>
              <a:pPr algn="ctr"/>
              <a:endParaRPr lang="fr-FR" sz="800" dirty="0">
                <a:latin typeface="Arial Narrow" panose="020B0606020202030204" pitchFamily="34" charset="0"/>
                <a:cs typeface="Arial" panose="020B0604020202020204" pitchFamily="34" charset="0"/>
              </a:endParaRPr>
            </a:p>
            <a:p>
              <a:pPr algn="ctr"/>
              <a:r>
                <a:rPr lang="fr-FR" sz="700" b="1" dirty="0">
                  <a:latin typeface="Arial Narrow" panose="020B0606020202030204" pitchFamily="34" charset="0"/>
                  <a:cs typeface="Arial" panose="020B0604020202020204" pitchFamily="34" charset="0"/>
                </a:rPr>
                <a:t>DE PRODUCTION</a:t>
              </a:r>
            </a:p>
          </p:txBody>
        </p:sp>
        <p:sp>
          <p:nvSpPr>
            <p:cNvPr id="59" name="Rectangle 58"/>
            <p:cNvSpPr/>
            <p:nvPr/>
          </p:nvSpPr>
          <p:spPr>
            <a:xfrm>
              <a:off x="1858560" y="1213344"/>
              <a:ext cx="864096" cy="7748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Arial" panose="020B0604020202020204" pitchFamily="34" charset="0"/>
                  <a:cs typeface="Arial" panose="020B0604020202020204" pitchFamily="34" charset="0"/>
                </a:rPr>
                <a:t>321</a:t>
              </a:r>
            </a:p>
            <a:p>
              <a:pPr algn="ctr"/>
              <a:r>
                <a:rPr lang="fr-FR" sz="800" dirty="0">
                  <a:latin typeface="Arial Narrow" panose="020B0606020202030204" pitchFamily="34" charset="0"/>
                  <a:cs typeface="Arial" panose="020B0604020202020204" pitchFamily="34" charset="0"/>
                </a:rPr>
                <a:t>millions d’euros</a:t>
              </a:r>
            </a:p>
            <a:p>
              <a:pPr algn="ctr"/>
              <a:endParaRPr lang="fr-FR" sz="800" dirty="0">
                <a:latin typeface="Arial Narrow" panose="020B0606020202030204" pitchFamily="34" charset="0"/>
                <a:cs typeface="Arial" panose="020B0604020202020204" pitchFamily="34" charset="0"/>
              </a:endParaRPr>
            </a:p>
            <a:p>
              <a:pPr algn="ctr"/>
              <a:r>
                <a:rPr lang="fr-FR" sz="700" b="1" dirty="0">
                  <a:latin typeface="Arial Narrow" panose="020B0606020202030204" pitchFamily="34" charset="0"/>
                  <a:cs typeface="Arial" panose="020B0604020202020204" pitchFamily="34" charset="0"/>
                </a:rPr>
                <a:t>DE C.A. ACQUIS</a:t>
              </a:r>
            </a:p>
          </p:txBody>
        </p:sp>
        <p:sp>
          <p:nvSpPr>
            <p:cNvPr id="60" name="Rectangle 59"/>
            <p:cNvSpPr/>
            <p:nvPr/>
          </p:nvSpPr>
          <p:spPr>
            <a:xfrm>
              <a:off x="950092" y="2023029"/>
              <a:ext cx="864096" cy="7748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Arial" panose="020B0604020202020204" pitchFamily="34" charset="0"/>
                  <a:cs typeface="Arial" panose="020B0604020202020204" pitchFamily="34" charset="0"/>
                </a:rPr>
                <a:t>388</a:t>
              </a:r>
            </a:p>
            <a:p>
              <a:pPr algn="ctr"/>
              <a:r>
                <a:rPr lang="fr-FR" sz="800" dirty="0" smtClean="0">
                  <a:latin typeface="Arial Narrow" panose="020B0606020202030204" pitchFamily="34" charset="0"/>
                  <a:cs typeface="Arial" panose="020B0604020202020204" pitchFamily="34" charset="0"/>
                </a:rPr>
                <a:t>millions </a:t>
              </a:r>
              <a:r>
                <a:rPr lang="fr-FR" sz="800" dirty="0">
                  <a:latin typeface="Arial Narrow" panose="020B0606020202030204" pitchFamily="34" charset="0"/>
                  <a:cs typeface="Arial" panose="020B0604020202020204" pitchFamily="34" charset="0"/>
                </a:rPr>
                <a:t>d’euros</a:t>
              </a:r>
            </a:p>
            <a:p>
              <a:pPr algn="ctr"/>
              <a:endParaRPr lang="fr-FR" sz="800" dirty="0">
                <a:latin typeface="Arial Narrow" panose="020B0606020202030204" pitchFamily="34" charset="0"/>
                <a:cs typeface="Arial" panose="020B0604020202020204" pitchFamily="34" charset="0"/>
              </a:endParaRPr>
            </a:p>
            <a:p>
              <a:pPr algn="ctr"/>
              <a:r>
                <a:rPr lang="fr-FR" sz="700" b="1" dirty="0">
                  <a:latin typeface="Arial Narrow" panose="020B0606020202030204" pitchFamily="34" charset="0"/>
                  <a:cs typeface="Arial" panose="020B0604020202020204" pitchFamily="34" charset="0"/>
                </a:rPr>
                <a:t>D’EBITA</a:t>
              </a:r>
            </a:p>
          </p:txBody>
        </p:sp>
        <p:sp>
          <p:nvSpPr>
            <p:cNvPr id="61" name="Rectangle 60"/>
            <p:cNvSpPr/>
            <p:nvPr/>
          </p:nvSpPr>
          <p:spPr>
            <a:xfrm>
              <a:off x="1858560" y="2023029"/>
              <a:ext cx="864096" cy="774864"/>
            </a:xfrm>
            <a:prstGeom prst="rect">
              <a:avLst/>
            </a:prstGeom>
            <a:solidFill>
              <a:srgbClr val="8CC55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b="1" dirty="0">
                  <a:latin typeface="Arial" panose="020B0604020202020204" pitchFamily="34" charset="0"/>
                  <a:cs typeface="Arial" panose="020B0604020202020204" pitchFamily="34" charset="0"/>
                </a:rPr>
                <a:t>46 650</a:t>
              </a:r>
            </a:p>
            <a:p>
              <a:pPr algn="ctr"/>
              <a:endParaRPr lang="fr-FR" sz="700" b="1" dirty="0">
                <a:latin typeface="Arial Narrow" panose="020B0606020202030204" pitchFamily="34" charset="0"/>
                <a:cs typeface="Arial" panose="020B0604020202020204" pitchFamily="34" charset="0"/>
              </a:endParaRPr>
            </a:p>
            <a:p>
              <a:pPr algn="ctr"/>
              <a:endParaRPr lang="fr-FR" sz="700" b="1" dirty="0">
                <a:latin typeface="Arial Narrow" panose="020B0606020202030204" pitchFamily="34" charset="0"/>
                <a:cs typeface="Arial" panose="020B0604020202020204" pitchFamily="34" charset="0"/>
              </a:endParaRPr>
            </a:p>
            <a:p>
              <a:pPr algn="ctr"/>
              <a:r>
                <a:rPr lang="fr-FR" sz="700" b="1" dirty="0">
                  <a:latin typeface="Arial Narrow" panose="020B0606020202030204" pitchFamily="34" charset="0"/>
                  <a:cs typeface="Arial" panose="020B0604020202020204" pitchFamily="34" charset="0"/>
                </a:rPr>
                <a:t>COLLABORATEURS</a:t>
              </a:r>
            </a:p>
          </p:txBody>
        </p:sp>
      </p:grpSp>
      <p:grpSp>
        <p:nvGrpSpPr>
          <p:cNvPr id="11" name="Groupe 10"/>
          <p:cNvGrpSpPr/>
          <p:nvPr/>
        </p:nvGrpSpPr>
        <p:grpSpPr>
          <a:xfrm>
            <a:off x="6372200" y="1163513"/>
            <a:ext cx="1854538" cy="1649390"/>
            <a:chOff x="6372200" y="1163513"/>
            <a:chExt cx="1854538" cy="1649390"/>
          </a:xfrm>
        </p:grpSpPr>
        <p:pic>
          <p:nvPicPr>
            <p:cNvPr id="6" name="Image 5"/>
            <p:cNvPicPr>
              <a:picLocks noChangeAspect="1"/>
            </p:cNvPicPr>
            <p:nvPr/>
          </p:nvPicPr>
          <p:blipFill>
            <a:blip r:embed="rId5"/>
            <a:stretch>
              <a:fillRect/>
            </a:stretch>
          </p:blipFill>
          <p:spPr>
            <a:xfrm>
              <a:off x="6372200" y="1163513"/>
              <a:ext cx="1854538" cy="1649390"/>
            </a:xfrm>
            <a:prstGeom prst="rect">
              <a:avLst/>
            </a:prstGeom>
          </p:spPr>
        </p:pic>
        <p:sp>
          <p:nvSpPr>
            <p:cNvPr id="7" name="ZoneTexte 6"/>
            <p:cNvSpPr txBox="1"/>
            <p:nvPr/>
          </p:nvSpPr>
          <p:spPr>
            <a:xfrm>
              <a:off x="6949065" y="1444665"/>
              <a:ext cx="438146" cy="215444"/>
            </a:xfrm>
            <a:prstGeom prst="rect">
              <a:avLst/>
            </a:prstGeom>
            <a:noFill/>
          </p:spPr>
          <p:txBody>
            <a:bodyPr wrap="square" rtlCol="0">
              <a:spAutoFit/>
            </a:bodyPr>
            <a:lstStyle/>
            <a:p>
              <a:r>
                <a:rPr lang="fr-FR" sz="800" b="1" dirty="0">
                  <a:solidFill>
                    <a:schemeClr val="bg1"/>
                  </a:solidFill>
                  <a:latin typeface="Arial" panose="020B0604020202020204" pitchFamily="34" charset="0"/>
                  <a:cs typeface="Arial" panose="020B0604020202020204" pitchFamily="34" charset="0"/>
                </a:rPr>
                <a:t>13%</a:t>
              </a:r>
            </a:p>
          </p:txBody>
        </p:sp>
        <p:sp>
          <p:nvSpPr>
            <p:cNvPr id="31" name="ZoneTexte 30"/>
            <p:cNvSpPr txBox="1"/>
            <p:nvPr/>
          </p:nvSpPr>
          <p:spPr>
            <a:xfrm>
              <a:off x="7596336" y="1818633"/>
              <a:ext cx="432048" cy="215444"/>
            </a:xfrm>
            <a:prstGeom prst="rect">
              <a:avLst/>
            </a:prstGeom>
            <a:noFill/>
          </p:spPr>
          <p:txBody>
            <a:bodyPr wrap="square" rtlCol="0">
              <a:spAutoFit/>
            </a:bodyPr>
            <a:lstStyle/>
            <a:p>
              <a:r>
                <a:rPr lang="fr-FR" sz="800" b="1" dirty="0">
                  <a:solidFill>
                    <a:schemeClr val="bg1"/>
                  </a:solidFill>
                  <a:latin typeface="Arial" panose="020B0604020202020204" pitchFamily="34" charset="0"/>
                  <a:cs typeface="Arial" panose="020B0604020202020204" pitchFamily="34" charset="0"/>
                </a:rPr>
                <a:t>37%</a:t>
              </a:r>
            </a:p>
          </p:txBody>
        </p:sp>
        <p:sp>
          <p:nvSpPr>
            <p:cNvPr id="32" name="ZoneTexte 31"/>
            <p:cNvSpPr txBox="1"/>
            <p:nvPr/>
          </p:nvSpPr>
          <p:spPr>
            <a:xfrm>
              <a:off x="6624124" y="1879098"/>
              <a:ext cx="433079" cy="215444"/>
            </a:xfrm>
            <a:prstGeom prst="rect">
              <a:avLst/>
            </a:prstGeom>
            <a:noFill/>
          </p:spPr>
          <p:txBody>
            <a:bodyPr wrap="square" rtlCol="0">
              <a:spAutoFit/>
            </a:bodyPr>
            <a:lstStyle/>
            <a:p>
              <a:r>
                <a:rPr lang="fr-FR" sz="800" b="1" dirty="0">
                  <a:solidFill>
                    <a:schemeClr val="bg1"/>
                  </a:solidFill>
                  <a:latin typeface="Arial" panose="020B0604020202020204" pitchFamily="34" charset="0"/>
                  <a:cs typeface="Arial" panose="020B0604020202020204" pitchFamily="34" charset="0"/>
                </a:rPr>
                <a:t>20%</a:t>
              </a:r>
            </a:p>
          </p:txBody>
        </p:sp>
        <p:sp>
          <p:nvSpPr>
            <p:cNvPr id="33" name="ZoneTexte 32"/>
            <p:cNvSpPr txBox="1"/>
            <p:nvPr/>
          </p:nvSpPr>
          <p:spPr>
            <a:xfrm>
              <a:off x="7092279" y="2413824"/>
              <a:ext cx="454335" cy="215444"/>
            </a:xfrm>
            <a:prstGeom prst="rect">
              <a:avLst/>
            </a:prstGeom>
            <a:noFill/>
          </p:spPr>
          <p:txBody>
            <a:bodyPr wrap="square" rtlCol="0">
              <a:spAutoFit/>
            </a:bodyPr>
            <a:lstStyle/>
            <a:p>
              <a:r>
                <a:rPr lang="fr-FR" sz="800" b="1" dirty="0">
                  <a:solidFill>
                    <a:schemeClr val="bg1"/>
                  </a:solidFill>
                  <a:latin typeface="Arial" panose="020B0604020202020204" pitchFamily="34" charset="0"/>
                  <a:cs typeface="Arial" panose="020B0604020202020204" pitchFamily="34" charset="0"/>
                </a:rPr>
                <a:t>30%</a:t>
              </a:r>
            </a:p>
          </p:txBody>
        </p:sp>
      </p:grpSp>
      <p:sp>
        <p:nvSpPr>
          <p:cNvPr id="8" name="ZoneTexte 7"/>
          <p:cNvSpPr txBox="1"/>
          <p:nvPr/>
        </p:nvSpPr>
        <p:spPr>
          <a:xfrm>
            <a:off x="7956376" y="1692949"/>
            <a:ext cx="1187624" cy="400110"/>
          </a:xfrm>
          <a:prstGeom prst="rect">
            <a:avLst/>
          </a:prstGeom>
          <a:noFill/>
        </p:spPr>
        <p:txBody>
          <a:bodyPr wrap="square" rtlCol="0">
            <a:spAutoFit/>
          </a:bodyPr>
          <a:lstStyle/>
          <a:p>
            <a:r>
              <a:rPr lang="fr-FR" sz="1000" dirty="0" err="1">
                <a:latin typeface="Arial Narrow" panose="020B0606020202030204" pitchFamily="34" charset="0"/>
              </a:rPr>
              <a:t>Mechanical</a:t>
            </a:r>
            <a:r>
              <a:rPr lang="fr-FR" sz="1000" dirty="0">
                <a:latin typeface="Arial Narrow" panose="020B0606020202030204" pitchFamily="34" charset="0"/>
              </a:rPr>
              <a:t> &amp; </a:t>
            </a:r>
            <a:r>
              <a:rPr lang="fr-FR" sz="1000" dirty="0" err="1">
                <a:latin typeface="Arial Narrow" panose="020B0606020202030204" pitchFamily="34" charset="0"/>
              </a:rPr>
              <a:t>Electrical</a:t>
            </a:r>
            <a:r>
              <a:rPr lang="fr-FR" sz="1000" dirty="0">
                <a:latin typeface="Arial Narrow" panose="020B0606020202030204" pitchFamily="34" charset="0"/>
              </a:rPr>
              <a:t> Services</a:t>
            </a:r>
          </a:p>
        </p:txBody>
      </p:sp>
      <p:sp>
        <p:nvSpPr>
          <p:cNvPr id="34" name="ZoneTexte 33"/>
          <p:cNvSpPr txBox="1"/>
          <p:nvPr/>
        </p:nvSpPr>
        <p:spPr>
          <a:xfrm>
            <a:off x="6281927" y="1147298"/>
            <a:ext cx="1187624" cy="400110"/>
          </a:xfrm>
          <a:prstGeom prst="rect">
            <a:avLst/>
          </a:prstGeom>
          <a:noFill/>
        </p:spPr>
        <p:txBody>
          <a:bodyPr wrap="square" rtlCol="0">
            <a:spAutoFit/>
          </a:bodyPr>
          <a:lstStyle/>
          <a:p>
            <a:r>
              <a:rPr lang="fr-FR" sz="1000" dirty="0">
                <a:latin typeface="Arial Narrow" panose="020B0606020202030204" pitchFamily="34" charset="0"/>
              </a:rPr>
              <a:t>Transmission &amp; Distribution</a:t>
            </a:r>
          </a:p>
        </p:txBody>
      </p:sp>
      <p:sp>
        <p:nvSpPr>
          <p:cNvPr id="35" name="ZoneTexte 34"/>
          <p:cNvSpPr txBox="1"/>
          <p:nvPr/>
        </p:nvSpPr>
        <p:spPr>
          <a:xfrm>
            <a:off x="6500211" y="2629268"/>
            <a:ext cx="1938679" cy="246221"/>
          </a:xfrm>
          <a:prstGeom prst="rect">
            <a:avLst/>
          </a:prstGeom>
          <a:noFill/>
        </p:spPr>
        <p:txBody>
          <a:bodyPr wrap="square" rtlCol="0">
            <a:spAutoFit/>
          </a:bodyPr>
          <a:lstStyle/>
          <a:p>
            <a:r>
              <a:rPr lang="fr-FR" sz="1000" dirty="0" err="1">
                <a:latin typeface="Arial Narrow" panose="020B0606020202030204" pitchFamily="34" charset="0"/>
              </a:rPr>
              <a:t>Technical</a:t>
            </a:r>
            <a:r>
              <a:rPr lang="fr-FR" sz="1000" dirty="0">
                <a:latin typeface="Arial Narrow" panose="020B0606020202030204" pitchFamily="34" charset="0"/>
              </a:rPr>
              <a:t> Facility Management</a:t>
            </a:r>
          </a:p>
        </p:txBody>
      </p:sp>
      <p:sp>
        <p:nvSpPr>
          <p:cNvPr id="43" name="ZoneTexte 42"/>
          <p:cNvSpPr txBox="1"/>
          <p:nvPr/>
        </p:nvSpPr>
        <p:spPr>
          <a:xfrm>
            <a:off x="5682405" y="1683916"/>
            <a:ext cx="1187624" cy="707886"/>
          </a:xfrm>
          <a:prstGeom prst="rect">
            <a:avLst/>
          </a:prstGeom>
          <a:noFill/>
        </p:spPr>
        <p:txBody>
          <a:bodyPr wrap="square" rtlCol="0">
            <a:spAutoFit/>
          </a:bodyPr>
          <a:lstStyle/>
          <a:p>
            <a:r>
              <a:rPr lang="fr-FR" sz="1000" b="1" dirty="0">
                <a:latin typeface="Arial Narrow" panose="020B0606020202030204" pitchFamily="34" charset="0"/>
              </a:rPr>
              <a:t>Information &amp; Communications </a:t>
            </a:r>
            <a:r>
              <a:rPr lang="fr-FR" sz="1000" b="1" dirty="0" err="1">
                <a:latin typeface="Arial Narrow" panose="020B0606020202030204" pitchFamily="34" charset="0"/>
              </a:rPr>
              <a:t>Technology</a:t>
            </a:r>
            <a:r>
              <a:rPr lang="fr-FR" sz="1000" b="1" dirty="0">
                <a:latin typeface="Arial Narrow" panose="020B0606020202030204" pitchFamily="34" charset="0"/>
              </a:rPr>
              <a:t> </a:t>
            </a:r>
            <a:br>
              <a:rPr lang="fr-FR" sz="1000" b="1" dirty="0">
                <a:latin typeface="Arial Narrow" panose="020B0606020202030204" pitchFamily="34" charset="0"/>
              </a:rPr>
            </a:br>
            <a:r>
              <a:rPr lang="fr-FR" sz="1000" b="1" dirty="0">
                <a:latin typeface="Arial Narrow" panose="020B0606020202030204" pitchFamily="34" charset="0"/>
              </a:rPr>
              <a:t>Services</a:t>
            </a:r>
          </a:p>
        </p:txBody>
      </p:sp>
      <p:sp>
        <p:nvSpPr>
          <p:cNvPr id="44" name="Rectangle 43"/>
          <p:cNvSpPr>
            <a:spLocks noChangeArrowheads="1"/>
          </p:cNvSpPr>
          <p:nvPr/>
        </p:nvSpPr>
        <p:spPr bwMode="auto">
          <a:xfrm>
            <a:off x="7812360" y="1110418"/>
            <a:ext cx="1194446" cy="23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ct val="0"/>
              </a:spcBef>
              <a:buFontTx/>
              <a:buNone/>
            </a:pPr>
            <a:r>
              <a:rPr lang="fr-FR" altLang="fr-FR" sz="1800" b="1" dirty="0">
                <a:solidFill>
                  <a:srgbClr val="002060"/>
                </a:solidFill>
                <a:latin typeface="Arial" charset="0"/>
                <a:cs typeface="Arial" charset="0"/>
              </a:rPr>
              <a:t>Métiers</a:t>
            </a:r>
          </a:p>
        </p:txBody>
      </p:sp>
      <p:sp>
        <p:nvSpPr>
          <p:cNvPr id="13" name="Étoile à 5 branches 12"/>
          <p:cNvSpPr/>
          <p:nvPr/>
        </p:nvSpPr>
        <p:spPr>
          <a:xfrm>
            <a:off x="5868144" y="2413824"/>
            <a:ext cx="132386" cy="15792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Étoile à 5 branches 44"/>
          <p:cNvSpPr/>
          <p:nvPr/>
        </p:nvSpPr>
        <p:spPr>
          <a:xfrm>
            <a:off x="6376814" y="4222888"/>
            <a:ext cx="132386" cy="15792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Étoile à 5 branches 45"/>
          <p:cNvSpPr/>
          <p:nvPr/>
        </p:nvSpPr>
        <p:spPr>
          <a:xfrm>
            <a:off x="6361480" y="3535840"/>
            <a:ext cx="132386" cy="15792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7" name="Image 46">
            <a:hlinkClick r:id="rId6" tooltip="La marque SPIE en une minute."/>
          </p:cNvPr>
          <p:cNvPicPr>
            <a:picLocks noChangeAspect="1"/>
          </p:cNvPicPr>
          <p:nvPr/>
        </p:nvPicPr>
        <p:blipFill>
          <a:blip r:embed="rId7"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548285" y="4205524"/>
            <a:ext cx="411510" cy="411510"/>
          </a:xfrm>
          <a:prstGeom prst="rect">
            <a:avLst/>
          </a:prstGeom>
        </p:spPr>
      </p:pic>
    </p:spTree>
    <p:extLst>
      <p:ext uri="{BB962C8B-B14F-4D97-AF65-F5344CB8AC3E}">
        <p14:creationId xmlns:p14="http://schemas.microsoft.com/office/powerpoint/2010/main" val="318658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487795"/>
            <a:ext cx="8229600" cy="365814"/>
          </a:xfrm>
        </p:spPr>
        <p:txBody>
          <a:bodyPr>
            <a:normAutofit fontScale="90000"/>
          </a:bodyPr>
          <a:lstStyle/>
          <a:p>
            <a:r>
              <a:rPr lang="fr-FR" dirty="0"/>
              <a:t>Création de </a:t>
            </a:r>
            <a:r>
              <a:rPr lang="fr-FR" dirty="0" smtClean="0"/>
              <a:t>Partages dans Azure Storage </a:t>
            </a:r>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4" name="Image 3"/>
          <p:cNvPicPr>
            <a:picLocks noChangeAspect="1"/>
          </p:cNvPicPr>
          <p:nvPr/>
        </p:nvPicPr>
        <p:blipFill>
          <a:blip r:embed="rId2"/>
          <a:stretch>
            <a:fillRect/>
          </a:stretch>
        </p:blipFill>
        <p:spPr>
          <a:xfrm>
            <a:off x="855882" y="987574"/>
            <a:ext cx="8161126" cy="4127850"/>
          </a:xfrm>
          <a:prstGeom prst="rect">
            <a:avLst/>
          </a:prstGeom>
        </p:spPr>
      </p:pic>
    </p:spTree>
    <p:extLst>
      <p:ext uri="{BB962C8B-B14F-4D97-AF65-F5344CB8AC3E}">
        <p14:creationId xmlns:p14="http://schemas.microsoft.com/office/powerpoint/2010/main" val="112363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487795"/>
            <a:ext cx="8229600" cy="365814"/>
          </a:xfrm>
        </p:spPr>
        <p:txBody>
          <a:bodyPr>
            <a:normAutofit fontScale="90000"/>
          </a:bodyPr>
          <a:lstStyle/>
          <a:p>
            <a:r>
              <a:rPr lang="fr-FR" dirty="0"/>
              <a:t>Création de </a:t>
            </a:r>
            <a:r>
              <a:rPr lang="fr-FR" dirty="0" smtClean="0"/>
              <a:t>Partages dans Azure Storage </a:t>
            </a:r>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323528" y="1419621"/>
            <a:ext cx="3600400" cy="3088439"/>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b="1" dirty="0" smtClean="0"/>
              <a:t>Paramètres</a:t>
            </a:r>
            <a:r>
              <a:rPr lang="fr-FR" sz="1800" dirty="0" smtClean="0"/>
              <a:t> de configuration </a:t>
            </a:r>
            <a:endParaRPr lang="fr-FR" sz="1800" dirty="0"/>
          </a:p>
          <a:p>
            <a:pPr lvl="1"/>
            <a:r>
              <a:rPr lang="fr-FR" sz="1400" b="1" dirty="0"/>
              <a:t>Nom</a:t>
            </a:r>
            <a:r>
              <a:rPr lang="fr-FR" sz="1400" dirty="0"/>
              <a:t> du partage </a:t>
            </a:r>
            <a:r>
              <a:rPr lang="fr-FR" sz="1400" dirty="0" smtClean="0"/>
              <a:t>: minuscules,  chiffres, caractère - </a:t>
            </a:r>
            <a:endParaRPr lang="fr-FR" sz="1400" dirty="0"/>
          </a:p>
          <a:p>
            <a:pPr lvl="1"/>
            <a:r>
              <a:rPr lang="fr-FR" sz="1400" b="1" dirty="0"/>
              <a:t>Quota</a:t>
            </a:r>
            <a:r>
              <a:rPr lang="fr-FR" sz="1400" dirty="0"/>
              <a:t> </a:t>
            </a:r>
            <a:r>
              <a:rPr lang="fr-FR" sz="1400" dirty="0" smtClean="0"/>
              <a:t>: jusqu’à </a:t>
            </a:r>
            <a:r>
              <a:rPr lang="fr-FR" sz="1400" b="1" dirty="0"/>
              <a:t>5 </a:t>
            </a:r>
            <a:r>
              <a:rPr lang="fr-FR" sz="1400" b="1" dirty="0" smtClean="0"/>
              <a:t>To</a:t>
            </a:r>
            <a:r>
              <a:rPr lang="fr-FR" sz="1400" dirty="0" smtClean="0"/>
              <a:t> max / partage</a:t>
            </a:r>
            <a:endParaRPr lang="fr-FR" sz="1400" dirty="0"/>
          </a:p>
          <a:p>
            <a:pPr lvl="1"/>
            <a:endParaRPr lang="fr-FR" sz="1400" dirty="0"/>
          </a:p>
          <a:p>
            <a:pPr marL="312738" indent="-285750"/>
            <a:r>
              <a:rPr lang="fr-FR" sz="1800" dirty="0"/>
              <a:t>P</a:t>
            </a:r>
            <a:r>
              <a:rPr lang="fr-FR" sz="1800" dirty="0" smtClean="0"/>
              <a:t>artages </a:t>
            </a:r>
            <a:r>
              <a:rPr lang="fr-FR" sz="1800" b="1" dirty="0" smtClean="0"/>
              <a:t>Azure Files</a:t>
            </a:r>
            <a:r>
              <a:rPr lang="fr-FR" sz="1800" b="1" dirty="0"/>
              <a:t> </a:t>
            </a:r>
            <a:r>
              <a:rPr lang="fr-FR" sz="1800" b="1" dirty="0" smtClean="0"/>
              <a:t>Share </a:t>
            </a:r>
          </a:p>
          <a:p>
            <a:pPr marL="742950" lvl="1" indent="-285750"/>
            <a:r>
              <a:rPr lang="fr-FR" sz="1400" dirty="0" smtClean="0"/>
              <a:t>Utilisation de </a:t>
            </a:r>
            <a:r>
              <a:rPr lang="fr-FR" sz="1400" b="1" dirty="0" smtClean="0"/>
              <a:t>SMB </a:t>
            </a:r>
            <a:r>
              <a:rPr lang="fr-FR" sz="1400" b="1" dirty="0"/>
              <a:t>3.0 </a:t>
            </a:r>
            <a:r>
              <a:rPr lang="fr-FR" sz="1400" b="1" dirty="0" smtClean="0"/>
              <a:t>et &gt;</a:t>
            </a:r>
          </a:p>
          <a:p>
            <a:pPr marL="742950" lvl="1" indent="-285750"/>
            <a:r>
              <a:rPr lang="fr-FR" sz="1400" dirty="0" smtClean="0"/>
              <a:t>A partir de </a:t>
            </a:r>
            <a:r>
              <a:rPr lang="fr-FR" sz="1400" b="1" dirty="0" smtClean="0"/>
              <a:t>Windows 10 et &gt; </a:t>
            </a:r>
            <a:endParaRPr lang="fr-FR" sz="1000" b="1" dirty="0"/>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4" name="Image 3"/>
          <p:cNvPicPr>
            <a:picLocks noChangeAspect="1"/>
          </p:cNvPicPr>
          <p:nvPr/>
        </p:nvPicPr>
        <p:blipFill>
          <a:blip r:embed="rId2"/>
          <a:stretch>
            <a:fillRect/>
          </a:stretch>
        </p:blipFill>
        <p:spPr>
          <a:xfrm>
            <a:off x="3851920" y="1242964"/>
            <a:ext cx="5292080" cy="3027543"/>
          </a:xfrm>
          <a:prstGeom prst="rect">
            <a:avLst/>
          </a:prstGeom>
        </p:spPr>
      </p:pic>
    </p:spTree>
    <p:extLst>
      <p:ext uri="{BB962C8B-B14F-4D97-AF65-F5344CB8AC3E}">
        <p14:creationId xmlns:p14="http://schemas.microsoft.com/office/powerpoint/2010/main" val="32335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930088" y="4508061"/>
            <a:ext cx="1059908" cy="330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323528" y="487795"/>
            <a:ext cx="8229600" cy="365814"/>
          </a:xfrm>
        </p:spPr>
        <p:txBody>
          <a:bodyPr>
            <a:normAutofit fontScale="90000"/>
          </a:bodyPr>
          <a:lstStyle/>
          <a:p>
            <a:r>
              <a:rPr lang="fr-FR" dirty="0"/>
              <a:t>Création du service Azure File Sync</a:t>
            </a:r>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323528" y="1113589"/>
            <a:ext cx="3744416"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smtClean="0"/>
              <a:t>Paramètres de configuration</a:t>
            </a:r>
            <a:endParaRPr lang="fr-FR" sz="1800" dirty="0"/>
          </a:p>
          <a:p>
            <a:pPr lvl="1"/>
            <a:r>
              <a:rPr lang="fr-FR" sz="1400" dirty="0"/>
              <a:t>Nom</a:t>
            </a:r>
          </a:p>
          <a:p>
            <a:pPr lvl="1"/>
            <a:r>
              <a:rPr lang="fr-FR" sz="1400" dirty="0"/>
              <a:t>Abonnement Azure</a:t>
            </a:r>
          </a:p>
          <a:p>
            <a:pPr lvl="1"/>
            <a:r>
              <a:rPr lang="fr-FR" sz="1400" dirty="0"/>
              <a:t>Groupe de r</a:t>
            </a:r>
            <a:r>
              <a:rPr lang="fr-FR" sz="1400" dirty="0" smtClean="0"/>
              <a:t>essources</a:t>
            </a:r>
            <a:endParaRPr lang="fr-FR" sz="1400" dirty="0"/>
          </a:p>
          <a:p>
            <a:pPr lvl="1"/>
            <a:r>
              <a:rPr lang="fr-FR" sz="1400" dirty="0" smtClean="0"/>
              <a:t>Emplacement, identique à celui </a:t>
            </a:r>
            <a:br>
              <a:rPr lang="fr-FR" sz="1400" dirty="0" smtClean="0"/>
            </a:br>
            <a:r>
              <a:rPr lang="fr-FR" sz="1400" dirty="0" smtClean="0"/>
              <a:t>du Compte </a:t>
            </a:r>
            <a:r>
              <a:rPr lang="fr-FR" sz="1400" dirty="0"/>
              <a:t>de </a:t>
            </a:r>
            <a:r>
              <a:rPr lang="fr-FR" sz="1400" dirty="0" smtClean="0"/>
              <a:t>stockage</a:t>
            </a:r>
            <a:endParaRPr lang="fr-FR" sz="1400" dirty="0"/>
          </a:p>
          <a:p>
            <a:pPr lvl="1"/>
            <a:endParaRPr lang="fr-FR" sz="1400" dirty="0"/>
          </a:p>
          <a:p>
            <a:pPr lvl="1"/>
            <a:endParaRPr lang="fr-FR" sz="1400" dirty="0"/>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7" name="Image 6"/>
          <p:cNvPicPr>
            <a:picLocks noChangeAspect="1"/>
          </p:cNvPicPr>
          <p:nvPr/>
        </p:nvPicPr>
        <p:blipFill>
          <a:blip r:embed="rId2"/>
          <a:stretch>
            <a:fillRect/>
          </a:stretch>
        </p:blipFill>
        <p:spPr>
          <a:xfrm>
            <a:off x="3707904" y="1799130"/>
            <a:ext cx="4918614" cy="2947529"/>
          </a:xfrm>
          <a:prstGeom prst="rect">
            <a:avLst/>
          </a:prstGeom>
        </p:spPr>
      </p:pic>
      <p:pic>
        <p:nvPicPr>
          <p:cNvPr id="11" name="Image 10"/>
          <p:cNvPicPr>
            <a:picLocks noChangeAspect="1"/>
          </p:cNvPicPr>
          <p:nvPr/>
        </p:nvPicPr>
        <p:blipFill>
          <a:blip r:embed="rId3"/>
          <a:stretch>
            <a:fillRect/>
          </a:stretch>
        </p:blipFill>
        <p:spPr>
          <a:xfrm>
            <a:off x="5796136" y="339502"/>
            <a:ext cx="2133952" cy="3109474"/>
          </a:xfrm>
          <a:prstGeom prst="rect">
            <a:avLst/>
          </a:prstGeom>
          <a:ln w="3175">
            <a:solidFill>
              <a:schemeClr val="tx2">
                <a:lumMod val="60000"/>
                <a:lumOff val="40000"/>
              </a:schemeClr>
            </a:solidFill>
          </a:ln>
        </p:spPr>
      </p:pic>
    </p:spTree>
    <p:extLst>
      <p:ext uri="{BB962C8B-B14F-4D97-AF65-F5344CB8AC3E}">
        <p14:creationId xmlns:p14="http://schemas.microsoft.com/office/powerpoint/2010/main" val="45319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644008" y="4392047"/>
            <a:ext cx="4345988" cy="507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323528" y="487795"/>
            <a:ext cx="8229600" cy="365814"/>
          </a:xfrm>
        </p:spPr>
        <p:txBody>
          <a:bodyPr>
            <a:normAutofit fontScale="90000"/>
          </a:bodyPr>
          <a:lstStyle/>
          <a:p>
            <a:r>
              <a:rPr lang="fr-FR" dirty="0" smtClean="0"/>
              <a:t>Création d’un Groupe de </a:t>
            </a:r>
            <a:r>
              <a:rPr lang="fr-FR" dirty="0"/>
              <a:t>Synchronisation</a:t>
            </a:r>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323528" y="997575"/>
            <a:ext cx="8407276"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600" dirty="0" smtClean="0"/>
              <a:t>Paramètres de configuration</a:t>
            </a:r>
          </a:p>
          <a:p>
            <a:pPr lvl="1"/>
            <a:r>
              <a:rPr lang="fr-FR" sz="1200" dirty="0" smtClean="0"/>
              <a:t>Nom du Groupe de synchronisation</a:t>
            </a:r>
          </a:p>
          <a:p>
            <a:pPr lvl="1"/>
            <a:r>
              <a:rPr lang="fr-FR" sz="1200" dirty="0" smtClean="0"/>
              <a:t>Abonnement </a:t>
            </a:r>
            <a:r>
              <a:rPr lang="fr-FR" sz="1200" dirty="0"/>
              <a:t>Azure</a:t>
            </a:r>
          </a:p>
          <a:p>
            <a:pPr lvl="1"/>
            <a:r>
              <a:rPr lang="fr-FR" sz="1200" dirty="0"/>
              <a:t>Compte de </a:t>
            </a:r>
            <a:r>
              <a:rPr lang="fr-FR" sz="1200" dirty="0" smtClean="0"/>
              <a:t>stockage et Partage</a:t>
            </a:r>
            <a:endParaRPr lang="fr-FR" sz="1200" dirty="0"/>
          </a:p>
          <a:p>
            <a:pPr lvl="1"/>
            <a:r>
              <a:rPr lang="fr-FR" sz="1200" dirty="0" smtClean="0"/>
              <a:t>Au départ, 1 point de terminaison « Cloud » </a:t>
            </a:r>
          </a:p>
          <a:p>
            <a:pPr lvl="1"/>
            <a:r>
              <a:rPr lang="fr-FR" sz="1200" dirty="0" smtClean="0"/>
              <a:t>Ajout de 1 ou n points </a:t>
            </a:r>
            <a:r>
              <a:rPr lang="fr-FR" sz="1200" dirty="0"/>
              <a:t>de terminaison « Server »</a:t>
            </a:r>
          </a:p>
          <a:p>
            <a:pPr lvl="1"/>
            <a:endParaRPr lang="fr-FR" sz="1200" dirty="0"/>
          </a:p>
          <a:p>
            <a:pPr marL="457200" lvl="1" indent="0">
              <a:buNone/>
            </a:pPr>
            <a:endParaRPr lang="fr-FR" sz="1200" dirty="0"/>
          </a:p>
        </p:txBody>
      </p:sp>
      <p:sp>
        <p:nvSpPr>
          <p:cNvPr id="9" name="Espace réservé de la date 5"/>
          <p:cNvSpPr txBox="1">
            <a:spLocks/>
          </p:cNvSpPr>
          <p:nvPr/>
        </p:nvSpPr>
        <p:spPr>
          <a:xfrm>
            <a:off x="35496" y="4899979"/>
            <a:ext cx="1008112" cy="184666"/>
          </a:xfrm>
          <a:prstGeom prst="rect">
            <a:avLst/>
          </a:prstGeom>
        </p:spPr>
        <p:txBody>
          <a:bodyPr vert="horz" lIns="91440" tIns="45720" rIns="91440" bIns="45720" rtlCol="0" anchor="ctr">
            <a:spAutoFit/>
          </a:bodyPr>
          <a:lstStyle>
            <a:defPPr>
              <a:defRPr lang="fr-FR"/>
            </a:defPPr>
            <a:lvl1pPr marL="0" algn="ctr" defTabSz="914400" rtl="0" eaLnBrk="1" latinLnBrk="0" hangingPunct="1">
              <a:defRPr sz="600"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8D255EF-DFB4-43B6-9DC3-3E0BC51D78EB}" type="datetime1">
              <a:rPr kumimoji="0" lang="fr-FR" sz="6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26/04/19</a:t>
            </a:fld>
            <a:endParaRPr kumimoji="0" lang="fr-FR" sz="600" b="0" i="0" u="none" strike="noStrike" kern="1200" cap="none" spc="0" normalizeH="0" baseline="0" noProof="0" dirty="0">
              <a:ln>
                <a:noFill/>
              </a:ln>
              <a:solidFill>
                <a:prstClr val="black">
                  <a:tint val="75000"/>
                </a:prstClr>
              </a:solidFill>
              <a:effectLst/>
              <a:uLnTx/>
              <a:uFillTx/>
              <a:latin typeface="Arial" pitchFamily="34" charset="0"/>
              <a:ea typeface="+mn-ea"/>
              <a:cs typeface="Arial" pitchFamily="34" charset="0"/>
            </a:endParaRPr>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4" name="Image 3"/>
          <p:cNvPicPr>
            <a:picLocks noChangeAspect="1"/>
          </p:cNvPicPr>
          <p:nvPr/>
        </p:nvPicPr>
        <p:blipFill rotWithShape="1">
          <a:blip r:embed="rId2"/>
          <a:srcRect l="18402" t="5460" r="37631"/>
          <a:stretch/>
        </p:blipFill>
        <p:spPr>
          <a:xfrm>
            <a:off x="5148064" y="991597"/>
            <a:ext cx="2802204" cy="3744416"/>
          </a:xfrm>
          <a:prstGeom prst="rect">
            <a:avLst/>
          </a:prstGeom>
          <a:ln w="3175">
            <a:solidFill>
              <a:schemeClr val="bg1">
                <a:lumMod val="65000"/>
              </a:schemeClr>
            </a:solidFill>
          </a:ln>
        </p:spPr>
      </p:pic>
      <p:pic>
        <p:nvPicPr>
          <p:cNvPr id="7" name="Image 6"/>
          <p:cNvPicPr>
            <a:picLocks noChangeAspect="1"/>
          </p:cNvPicPr>
          <p:nvPr/>
        </p:nvPicPr>
        <p:blipFill>
          <a:blip r:embed="rId3"/>
          <a:stretch>
            <a:fillRect/>
          </a:stretch>
        </p:blipFill>
        <p:spPr>
          <a:xfrm>
            <a:off x="91150" y="2509654"/>
            <a:ext cx="4672644" cy="2574991"/>
          </a:xfrm>
          <a:prstGeom prst="rect">
            <a:avLst/>
          </a:prstGeom>
          <a:ln w="3175">
            <a:solidFill>
              <a:schemeClr val="bg1">
                <a:lumMod val="65000"/>
              </a:schemeClr>
            </a:solidFill>
          </a:ln>
        </p:spPr>
      </p:pic>
      <p:pic>
        <p:nvPicPr>
          <p:cNvPr id="12" name="Image 11"/>
          <p:cNvPicPr>
            <a:picLocks noChangeAspect="1"/>
          </p:cNvPicPr>
          <p:nvPr/>
        </p:nvPicPr>
        <p:blipFill>
          <a:blip r:embed="rId4"/>
          <a:stretch>
            <a:fillRect/>
          </a:stretch>
        </p:blipFill>
        <p:spPr>
          <a:xfrm>
            <a:off x="4117443" y="3731734"/>
            <a:ext cx="1542857" cy="304762"/>
          </a:xfrm>
          <a:prstGeom prst="rect">
            <a:avLst/>
          </a:prstGeom>
        </p:spPr>
      </p:pic>
    </p:spTree>
    <p:extLst>
      <p:ext uri="{BB962C8B-B14F-4D97-AF65-F5344CB8AC3E}">
        <p14:creationId xmlns:p14="http://schemas.microsoft.com/office/powerpoint/2010/main" val="140601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487795"/>
            <a:ext cx="8229600" cy="365814"/>
          </a:xfrm>
        </p:spPr>
        <p:txBody>
          <a:bodyPr>
            <a:noAutofit/>
          </a:bodyPr>
          <a:lstStyle/>
          <a:p>
            <a:r>
              <a:rPr lang="fr-FR" sz="2000" dirty="0"/>
              <a:t>Azure File Sync </a:t>
            </a:r>
            <a:r>
              <a:rPr lang="fr-FR" sz="2000" dirty="0" smtClean="0"/>
              <a:t>« Endpoint » : Inscription </a:t>
            </a:r>
            <a:r>
              <a:rPr lang="fr-FR" sz="2000" dirty="0" smtClean="0"/>
              <a:t>d’un </a:t>
            </a:r>
            <a:r>
              <a:rPr lang="fr-FR" sz="2000" dirty="0" smtClean="0"/>
              <a:t>serveur </a:t>
            </a:r>
            <a:r>
              <a:rPr lang="fr-FR" sz="2000" dirty="0" smtClean="0"/>
              <a:t>de </a:t>
            </a:r>
            <a:r>
              <a:rPr lang="fr-FR" sz="2000" dirty="0" smtClean="0"/>
              <a:t>cache</a:t>
            </a:r>
            <a:endParaRPr lang="fr-FR" sz="2000"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6" name="Espace réservé du numéro de diapositive 5"/>
          <p:cNvSpPr>
            <a:spLocks noGrp="1"/>
          </p:cNvSpPr>
          <p:nvPr>
            <p:ph type="sldNum" sz="quarter" idx="4294967295"/>
          </p:nvPr>
        </p:nvSpPr>
        <p:spPr>
          <a:xfrm>
            <a:off x="3505200" y="4884591"/>
            <a:ext cx="2133600" cy="215444"/>
          </a:xfrm>
        </p:spPr>
        <p:txBody>
          <a:bodyPr/>
          <a:lstStyle/>
          <a:p>
            <a:r>
              <a:rPr lang="fr-FR" sz="800" dirty="0"/>
              <a:t>- </a:t>
            </a:r>
            <a:fld id="{A53FC0DE-AD23-493C-A55A-5CF677C62AEE}" type="slidenum">
              <a:rPr lang="fr-FR" sz="800" smtClean="0"/>
              <a:pPr/>
              <a:t>23</a:t>
            </a:fld>
            <a:r>
              <a:rPr lang="fr-FR" sz="800" dirty="0"/>
              <a:t> -</a:t>
            </a:r>
          </a:p>
        </p:txBody>
      </p:sp>
      <p:sp>
        <p:nvSpPr>
          <p:cNvPr id="8" name="Espace réservé du contenu 2"/>
          <p:cNvSpPr txBox="1">
            <a:spLocks/>
          </p:cNvSpPr>
          <p:nvPr/>
        </p:nvSpPr>
        <p:spPr>
          <a:xfrm>
            <a:off x="323528" y="987574"/>
            <a:ext cx="8613874" cy="3520487"/>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b="1" dirty="0" smtClean="0"/>
              <a:t>Prérequis</a:t>
            </a:r>
            <a:r>
              <a:rPr lang="fr-FR" sz="1800" dirty="0" smtClean="0"/>
              <a:t> : </a:t>
            </a:r>
            <a:r>
              <a:rPr lang="fr-FR" sz="1800" dirty="0" smtClean="0"/>
              <a:t>Télécharger </a:t>
            </a:r>
            <a:r>
              <a:rPr lang="fr-FR" sz="1800" b="1" dirty="0" smtClean="0"/>
              <a:t>l’Agent Azure File Sync</a:t>
            </a:r>
            <a:endParaRPr lang="fr-FR" sz="1800" b="1" dirty="0"/>
          </a:p>
          <a:p>
            <a:pPr lvl="1"/>
            <a:r>
              <a:rPr lang="fr-FR" sz="1400" dirty="0"/>
              <a:t>Windows Server </a:t>
            </a:r>
            <a:r>
              <a:rPr lang="fr-FR" sz="1400" dirty="0" smtClean="0"/>
              <a:t>2012 R2, Windows </a:t>
            </a:r>
            <a:r>
              <a:rPr lang="fr-FR" sz="1400" dirty="0"/>
              <a:t>Server </a:t>
            </a:r>
            <a:r>
              <a:rPr lang="fr-FR" sz="1400" dirty="0" smtClean="0"/>
              <a:t>2016 Windows Server 2019 </a:t>
            </a:r>
            <a:endParaRPr lang="fr-FR" sz="1400" dirty="0"/>
          </a:p>
          <a:p>
            <a:pPr lvl="1"/>
            <a:r>
              <a:rPr lang="fr-FR" sz="1400" dirty="0"/>
              <a:t>PowerShell 5.1 et Module PowerShell Azure RM</a:t>
            </a:r>
          </a:p>
          <a:p>
            <a:pPr lvl="1"/>
            <a:r>
              <a:rPr lang="fr-FR" sz="1400" dirty="0"/>
              <a:t>Internet Explorer Enhanced Security Configuration </a:t>
            </a:r>
            <a:r>
              <a:rPr lang="fr-FR" sz="1400" dirty="0" smtClean="0">
                <a:sym typeface="Wingdings" panose="05000000000000000000" pitchFamily="2" charset="2"/>
              </a:rPr>
              <a:t> </a:t>
            </a:r>
            <a:r>
              <a:rPr lang="fr-FR" sz="1400" dirty="0" smtClean="0"/>
              <a:t>Off</a:t>
            </a:r>
            <a:endParaRPr lang="fr-FR" sz="1400" dirty="0"/>
          </a:p>
          <a:p>
            <a:pPr marL="457200" lvl="1" indent="0">
              <a:buNone/>
            </a:pPr>
            <a:endParaRPr lang="fr-FR" sz="1400" dirty="0"/>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4" name="Image 3"/>
          <p:cNvPicPr>
            <a:picLocks noChangeAspect="1"/>
          </p:cNvPicPr>
          <p:nvPr/>
        </p:nvPicPr>
        <p:blipFill>
          <a:blip r:embed="rId2"/>
          <a:stretch>
            <a:fillRect/>
          </a:stretch>
        </p:blipFill>
        <p:spPr>
          <a:xfrm>
            <a:off x="2123727" y="2207749"/>
            <a:ext cx="7020273" cy="2935751"/>
          </a:xfrm>
          <a:prstGeom prst="rect">
            <a:avLst/>
          </a:prstGeom>
          <a:ln w="3175">
            <a:solidFill>
              <a:schemeClr val="bg1">
                <a:lumMod val="65000"/>
              </a:schemeClr>
            </a:solidFill>
          </a:ln>
        </p:spPr>
      </p:pic>
      <p:pic>
        <p:nvPicPr>
          <p:cNvPr id="7" name="Image 6"/>
          <p:cNvPicPr>
            <a:picLocks noChangeAspect="1"/>
          </p:cNvPicPr>
          <p:nvPr/>
        </p:nvPicPr>
        <p:blipFill>
          <a:blip r:embed="rId3"/>
          <a:stretch>
            <a:fillRect/>
          </a:stretch>
        </p:blipFill>
        <p:spPr>
          <a:xfrm>
            <a:off x="4999559" y="3726817"/>
            <a:ext cx="3937843" cy="12654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362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487795"/>
            <a:ext cx="8280000" cy="365814"/>
          </a:xfrm>
        </p:spPr>
        <p:txBody>
          <a:bodyPr>
            <a:normAutofit fontScale="90000"/>
          </a:bodyPr>
          <a:lstStyle/>
          <a:p>
            <a:r>
              <a:rPr lang="fr-FR" dirty="0"/>
              <a:t>Installation </a:t>
            </a:r>
            <a:r>
              <a:rPr lang="fr-FR" dirty="0" smtClean="0"/>
              <a:t>de l’Agent Azure </a:t>
            </a:r>
            <a:r>
              <a:rPr lang="fr-FR" dirty="0"/>
              <a:t>File Sync </a:t>
            </a:r>
            <a:r>
              <a:rPr lang="fr-FR" dirty="0" smtClean="0"/>
              <a:t>: Prérequis </a:t>
            </a:r>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323528" y="1113589"/>
            <a:ext cx="8407276"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fr-FR" sz="1800" dirty="0"/>
          </a:p>
          <a:p>
            <a:pPr lvl="1"/>
            <a:endParaRPr lang="fr-FR" sz="1400" dirty="0"/>
          </a:p>
          <a:p>
            <a:pPr marL="457200" lvl="1" indent="0">
              <a:buNone/>
            </a:pPr>
            <a:endParaRPr lang="fr-FR" sz="1400" dirty="0"/>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4" name="Image 3"/>
          <p:cNvPicPr>
            <a:picLocks noChangeAspect="1"/>
          </p:cNvPicPr>
          <p:nvPr/>
        </p:nvPicPr>
        <p:blipFill>
          <a:blip r:embed="rId2"/>
          <a:stretch>
            <a:fillRect/>
          </a:stretch>
        </p:blipFill>
        <p:spPr>
          <a:xfrm>
            <a:off x="323528" y="1111470"/>
            <a:ext cx="4619048" cy="3095238"/>
          </a:xfrm>
          <a:prstGeom prst="rect">
            <a:avLst/>
          </a:prstGeom>
        </p:spPr>
      </p:pic>
      <p:pic>
        <p:nvPicPr>
          <p:cNvPr id="10" name="Image 9"/>
          <p:cNvPicPr>
            <a:picLocks noChangeAspect="1"/>
          </p:cNvPicPr>
          <p:nvPr/>
        </p:nvPicPr>
        <p:blipFill>
          <a:blip r:embed="rId3"/>
          <a:stretch>
            <a:fillRect/>
          </a:stretch>
        </p:blipFill>
        <p:spPr>
          <a:xfrm>
            <a:off x="5432667" y="1059582"/>
            <a:ext cx="3149889" cy="3381279"/>
          </a:xfrm>
          <a:prstGeom prst="rect">
            <a:avLst/>
          </a:prstGeom>
        </p:spPr>
      </p:pic>
    </p:spTree>
    <p:extLst>
      <p:ext uri="{BB962C8B-B14F-4D97-AF65-F5344CB8AC3E}">
        <p14:creationId xmlns:p14="http://schemas.microsoft.com/office/powerpoint/2010/main" val="24543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487795"/>
            <a:ext cx="8280000" cy="365814"/>
          </a:xfrm>
        </p:spPr>
        <p:txBody>
          <a:bodyPr>
            <a:normAutofit fontScale="90000"/>
          </a:bodyPr>
          <a:lstStyle/>
          <a:p>
            <a:r>
              <a:rPr lang="fr-FR" dirty="0"/>
              <a:t>Installation </a:t>
            </a:r>
            <a:r>
              <a:rPr lang="fr-FR" dirty="0" smtClean="0"/>
              <a:t>de l’Agent Azure </a:t>
            </a:r>
            <a:r>
              <a:rPr lang="fr-FR" dirty="0"/>
              <a:t>File Sync </a:t>
            </a:r>
            <a:r>
              <a:rPr lang="fr-FR" dirty="0" smtClean="0"/>
              <a:t>: Prérequis </a:t>
            </a:r>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323528" y="1113589"/>
            <a:ext cx="8407276"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fr-FR" sz="1800" dirty="0"/>
          </a:p>
          <a:p>
            <a:pPr lvl="1"/>
            <a:endParaRPr lang="fr-FR" sz="1400" dirty="0"/>
          </a:p>
          <a:p>
            <a:pPr marL="457200" lvl="1" indent="0">
              <a:buNone/>
            </a:pPr>
            <a:endParaRPr lang="fr-FR" sz="1400" dirty="0"/>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10" name="Image 9"/>
          <p:cNvPicPr>
            <a:picLocks noChangeAspect="1"/>
          </p:cNvPicPr>
          <p:nvPr/>
        </p:nvPicPr>
        <p:blipFill>
          <a:blip r:embed="rId2"/>
          <a:stretch>
            <a:fillRect/>
          </a:stretch>
        </p:blipFill>
        <p:spPr>
          <a:xfrm>
            <a:off x="341129" y="1451121"/>
            <a:ext cx="5323943" cy="2120049"/>
          </a:xfrm>
          <a:prstGeom prst="rect">
            <a:avLst/>
          </a:prstGeom>
        </p:spPr>
      </p:pic>
      <p:pic>
        <p:nvPicPr>
          <p:cNvPr id="11" name="Image 10"/>
          <p:cNvPicPr>
            <a:picLocks noChangeAspect="1"/>
          </p:cNvPicPr>
          <p:nvPr/>
        </p:nvPicPr>
        <p:blipFill>
          <a:blip r:embed="rId3"/>
          <a:stretch>
            <a:fillRect/>
          </a:stretch>
        </p:blipFill>
        <p:spPr>
          <a:xfrm>
            <a:off x="3668830" y="2629166"/>
            <a:ext cx="5314419" cy="2138875"/>
          </a:xfrm>
          <a:prstGeom prst="rect">
            <a:avLst/>
          </a:prstGeom>
        </p:spPr>
      </p:pic>
      <p:sp>
        <p:nvSpPr>
          <p:cNvPr id="12" name="Espace réservé du contenu 2"/>
          <p:cNvSpPr txBox="1">
            <a:spLocks/>
          </p:cNvSpPr>
          <p:nvPr/>
        </p:nvSpPr>
        <p:spPr>
          <a:xfrm>
            <a:off x="647029" y="992302"/>
            <a:ext cx="6895167" cy="801089"/>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b="1" dirty="0" smtClean="0"/>
              <a:t>Installer le module PowerShell AzureRM</a:t>
            </a:r>
            <a:endParaRPr lang="fr-FR" sz="1800" b="1" dirty="0"/>
          </a:p>
        </p:txBody>
      </p:sp>
    </p:spTree>
    <p:extLst>
      <p:ext uri="{BB962C8B-B14F-4D97-AF65-F5344CB8AC3E}">
        <p14:creationId xmlns:p14="http://schemas.microsoft.com/office/powerpoint/2010/main" val="145783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487795"/>
            <a:ext cx="8280000" cy="365814"/>
          </a:xfrm>
        </p:spPr>
        <p:txBody>
          <a:bodyPr>
            <a:normAutofit fontScale="90000"/>
          </a:bodyPr>
          <a:lstStyle/>
          <a:p>
            <a:r>
              <a:rPr lang="fr-FR" dirty="0" smtClean="0"/>
              <a:t>Download et Installation </a:t>
            </a:r>
            <a:r>
              <a:rPr lang="fr-FR" dirty="0" smtClean="0"/>
              <a:t>de l’Agent Azure </a:t>
            </a:r>
            <a:r>
              <a:rPr lang="fr-FR" dirty="0"/>
              <a:t>File </a:t>
            </a:r>
            <a:r>
              <a:rPr lang="fr-FR" dirty="0" smtClean="0"/>
              <a:t>Sync</a:t>
            </a:r>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323528" y="1113589"/>
            <a:ext cx="8407276"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fr-FR" sz="1800" dirty="0"/>
          </a:p>
          <a:p>
            <a:pPr lvl="1"/>
            <a:endParaRPr lang="fr-FR" sz="1400" dirty="0"/>
          </a:p>
          <a:p>
            <a:pPr marL="457200" lvl="1" indent="0">
              <a:buNone/>
            </a:pPr>
            <a:endParaRPr lang="fr-FR" sz="1400" dirty="0"/>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4" name="Image 3"/>
          <p:cNvPicPr>
            <a:picLocks noChangeAspect="1"/>
          </p:cNvPicPr>
          <p:nvPr/>
        </p:nvPicPr>
        <p:blipFill rotWithShape="1">
          <a:blip r:embed="rId2"/>
          <a:srcRect b="9109"/>
          <a:stretch/>
        </p:blipFill>
        <p:spPr>
          <a:xfrm>
            <a:off x="801623" y="1095117"/>
            <a:ext cx="7323809" cy="2700769"/>
          </a:xfrm>
          <a:prstGeom prst="rect">
            <a:avLst/>
          </a:prstGeom>
          <a:ln w="3175">
            <a:solidFill>
              <a:schemeClr val="bg1">
                <a:lumMod val="75000"/>
              </a:schemeClr>
            </a:solidFill>
          </a:ln>
        </p:spPr>
      </p:pic>
      <p:sp>
        <p:nvSpPr>
          <p:cNvPr id="7" name="ZoneTexte 6"/>
          <p:cNvSpPr txBox="1"/>
          <p:nvPr/>
        </p:nvSpPr>
        <p:spPr>
          <a:xfrm>
            <a:off x="2339752" y="4066546"/>
            <a:ext cx="6696744" cy="369332"/>
          </a:xfrm>
          <a:prstGeom prst="rect">
            <a:avLst/>
          </a:prstGeom>
          <a:noFill/>
        </p:spPr>
        <p:txBody>
          <a:bodyPr wrap="square" rtlCol="0">
            <a:spAutoFit/>
          </a:bodyPr>
          <a:lstStyle/>
          <a:p>
            <a:r>
              <a:rPr lang="fr-FR" dirty="0">
                <a:hlinkClick r:id="rId3"/>
              </a:rPr>
              <a:t>https://</a:t>
            </a:r>
            <a:r>
              <a:rPr lang="fr-FR" dirty="0" smtClean="0">
                <a:hlinkClick r:id="rId3"/>
              </a:rPr>
              <a:t>www.microsoft.com/en-us/download/details.aspx?id=57159</a:t>
            </a:r>
            <a:r>
              <a:rPr lang="fr-FR" dirty="0" smtClean="0"/>
              <a:t> </a:t>
            </a:r>
            <a:endParaRPr lang="fr-FR" dirty="0"/>
          </a:p>
        </p:txBody>
      </p:sp>
    </p:spTree>
    <p:extLst>
      <p:ext uri="{BB962C8B-B14F-4D97-AF65-F5344CB8AC3E}">
        <p14:creationId xmlns:p14="http://schemas.microsoft.com/office/powerpoint/2010/main" val="365555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4101083"/>
            <a:ext cx="8941527" cy="754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323528" y="487795"/>
            <a:ext cx="8280000" cy="365814"/>
          </a:xfrm>
        </p:spPr>
        <p:txBody>
          <a:bodyPr>
            <a:normAutofit fontScale="90000"/>
          </a:bodyPr>
          <a:lstStyle/>
          <a:p>
            <a:r>
              <a:rPr lang="fr-FR" dirty="0"/>
              <a:t>Installation </a:t>
            </a:r>
            <a:r>
              <a:rPr lang="fr-FR" dirty="0" smtClean="0"/>
              <a:t>de l’Agent Azure </a:t>
            </a:r>
            <a:r>
              <a:rPr lang="fr-FR" dirty="0"/>
              <a:t>File </a:t>
            </a:r>
            <a:r>
              <a:rPr lang="fr-FR" dirty="0" smtClean="0"/>
              <a:t>Sync</a:t>
            </a:r>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7" name="Image 6"/>
          <p:cNvPicPr>
            <a:picLocks noChangeAspect="1"/>
          </p:cNvPicPr>
          <p:nvPr/>
        </p:nvPicPr>
        <p:blipFill>
          <a:blip r:embed="rId2"/>
          <a:stretch>
            <a:fillRect/>
          </a:stretch>
        </p:blipFill>
        <p:spPr>
          <a:xfrm>
            <a:off x="970232" y="1097244"/>
            <a:ext cx="2333571" cy="1838150"/>
          </a:xfrm>
          <a:prstGeom prst="rect">
            <a:avLst/>
          </a:prstGeom>
        </p:spPr>
      </p:pic>
      <p:pic>
        <p:nvPicPr>
          <p:cNvPr id="10" name="Image 9"/>
          <p:cNvPicPr>
            <a:picLocks noChangeAspect="1"/>
          </p:cNvPicPr>
          <p:nvPr/>
        </p:nvPicPr>
        <p:blipFill>
          <a:blip r:embed="rId3"/>
          <a:stretch>
            <a:fillRect/>
          </a:stretch>
        </p:blipFill>
        <p:spPr>
          <a:xfrm>
            <a:off x="3355273" y="1097245"/>
            <a:ext cx="2316255" cy="1838150"/>
          </a:xfrm>
          <a:prstGeom prst="rect">
            <a:avLst/>
          </a:prstGeom>
        </p:spPr>
      </p:pic>
      <p:pic>
        <p:nvPicPr>
          <p:cNvPr id="11" name="Image 10"/>
          <p:cNvPicPr>
            <a:picLocks noChangeAspect="1"/>
          </p:cNvPicPr>
          <p:nvPr/>
        </p:nvPicPr>
        <p:blipFill>
          <a:blip r:embed="rId4"/>
          <a:stretch>
            <a:fillRect/>
          </a:stretch>
        </p:blipFill>
        <p:spPr>
          <a:xfrm>
            <a:off x="5709143" y="1097244"/>
            <a:ext cx="2342832" cy="1838150"/>
          </a:xfrm>
          <a:prstGeom prst="rect">
            <a:avLst/>
          </a:prstGeom>
        </p:spPr>
      </p:pic>
      <p:pic>
        <p:nvPicPr>
          <p:cNvPr id="12" name="Image 11"/>
          <p:cNvPicPr>
            <a:picLocks noChangeAspect="1"/>
          </p:cNvPicPr>
          <p:nvPr/>
        </p:nvPicPr>
        <p:blipFill>
          <a:blip r:embed="rId5"/>
          <a:stretch>
            <a:fillRect/>
          </a:stretch>
        </p:blipFill>
        <p:spPr>
          <a:xfrm>
            <a:off x="963116" y="2952012"/>
            <a:ext cx="2352091" cy="1838738"/>
          </a:xfrm>
          <a:prstGeom prst="rect">
            <a:avLst/>
          </a:prstGeom>
        </p:spPr>
      </p:pic>
      <p:pic>
        <p:nvPicPr>
          <p:cNvPr id="14" name="Image 13"/>
          <p:cNvPicPr>
            <a:picLocks noChangeAspect="1"/>
          </p:cNvPicPr>
          <p:nvPr/>
        </p:nvPicPr>
        <p:blipFill>
          <a:blip r:embed="rId6"/>
          <a:stretch>
            <a:fillRect/>
          </a:stretch>
        </p:blipFill>
        <p:spPr>
          <a:xfrm>
            <a:off x="3348492" y="2952011"/>
            <a:ext cx="2323036" cy="1805779"/>
          </a:xfrm>
          <a:prstGeom prst="rect">
            <a:avLst/>
          </a:prstGeom>
        </p:spPr>
      </p:pic>
      <p:pic>
        <p:nvPicPr>
          <p:cNvPr id="15" name="Image 14"/>
          <p:cNvPicPr>
            <a:picLocks noChangeAspect="1"/>
          </p:cNvPicPr>
          <p:nvPr/>
        </p:nvPicPr>
        <p:blipFill>
          <a:blip r:embed="rId7"/>
          <a:stretch>
            <a:fillRect/>
          </a:stretch>
        </p:blipFill>
        <p:spPr>
          <a:xfrm>
            <a:off x="5720547" y="2940170"/>
            <a:ext cx="2325077" cy="1817620"/>
          </a:xfrm>
          <a:prstGeom prst="rect">
            <a:avLst/>
          </a:prstGeom>
        </p:spPr>
      </p:pic>
    </p:spTree>
    <p:extLst>
      <p:ext uri="{BB962C8B-B14F-4D97-AF65-F5344CB8AC3E}">
        <p14:creationId xmlns:p14="http://schemas.microsoft.com/office/powerpoint/2010/main" val="389035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487795"/>
            <a:ext cx="8280000" cy="365814"/>
          </a:xfrm>
        </p:spPr>
        <p:txBody>
          <a:bodyPr>
            <a:normAutofit fontScale="90000"/>
          </a:bodyPr>
          <a:lstStyle/>
          <a:p>
            <a:r>
              <a:rPr lang="fr-FR" dirty="0" smtClean="0"/>
              <a:t>Enregistrement du serveur On-Prem dans Azure </a:t>
            </a:r>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323528" y="1113589"/>
            <a:ext cx="8407276"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fr-FR" sz="1800" dirty="0"/>
          </a:p>
          <a:p>
            <a:pPr lvl="1"/>
            <a:endParaRPr lang="fr-FR" sz="1400" dirty="0"/>
          </a:p>
          <a:p>
            <a:pPr marL="457200" lvl="1" indent="0">
              <a:buNone/>
            </a:pPr>
            <a:endParaRPr lang="fr-FR" sz="1400" dirty="0"/>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17" name="Image 16"/>
          <p:cNvPicPr>
            <a:picLocks noChangeAspect="1"/>
          </p:cNvPicPr>
          <p:nvPr/>
        </p:nvPicPr>
        <p:blipFill>
          <a:blip r:embed="rId2"/>
          <a:stretch>
            <a:fillRect/>
          </a:stretch>
        </p:blipFill>
        <p:spPr>
          <a:xfrm>
            <a:off x="355059" y="1059582"/>
            <a:ext cx="5009850" cy="3106737"/>
          </a:xfrm>
          <a:prstGeom prst="rect">
            <a:avLst/>
          </a:prstGeom>
        </p:spPr>
      </p:pic>
      <p:pic>
        <p:nvPicPr>
          <p:cNvPr id="4" name="Image 3"/>
          <p:cNvPicPr>
            <a:picLocks noChangeAspect="1"/>
          </p:cNvPicPr>
          <p:nvPr/>
        </p:nvPicPr>
        <p:blipFill>
          <a:blip r:embed="rId3"/>
          <a:stretch>
            <a:fillRect/>
          </a:stretch>
        </p:blipFill>
        <p:spPr>
          <a:xfrm>
            <a:off x="1043608" y="1482300"/>
            <a:ext cx="4645048" cy="2889992"/>
          </a:xfrm>
          <a:prstGeom prst="rect">
            <a:avLst/>
          </a:prstGeom>
        </p:spPr>
      </p:pic>
      <p:pic>
        <p:nvPicPr>
          <p:cNvPr id="7" name="Image 6"/>
          <p:cNvPicPr>
            <a:picLocks noChangeAspect="1"/>
          </p:cNvPicPr>
          <p:nvPr/>
        </p:nvPicPr>
        <p:blipFill>
          <a:blip r:embed="rId4"/>
          <a:stretch>
            <a:fillRect/>
          </a:stretch>
        </p:blipFill>
        <p:spPr>
          <a:xfrm>
            <a:off x="5833539" y="1059582"/>
            <a:ext cx="2897265" cy="3338371"/>
          </a:xfrm>
          <a:prstGeom prst="rect">
            <a:avLst/>
          </a:prstGeom>
        </p:spPr>
      </p:pic>
    </p:spTree>
    <p:extLst>
      <p:ext uri="{BB962C8B-B14F-4D97-AF65-F5344CB8AC3E}">
        <p14:creationId xmlns:p14="http://schemas.microsoft.com/office/powerpoint/2010/main" val="50155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noAutofit/>
          </a:bodyPr>
          <a:lstStyle/>
          <a:p>
            <a:r>
              <a:rPr lang="fr-FR"/>
              <a:t>SPIE, l’ambition partagée</a:t>
            </a:r>
          </a:p>
        </p:txBody>
      </p:sp>
      <p:sp>
        <p:nvSpPr>
          <p:cNvPr id="5" name="Titre 1"/>
          <p:cNvSpPr txBox="1">
            <a:spLocks/>
          </p:cNvSpPr>
          <p:nvPr/>
        </p:nvSpPr>
        <p:spPr>
          <a:xfrm>
            <a:off x="298900" y="529308"/>
            <a:ext cx="8229600" cy="497507"/>
          </a:xfrm>
          <a:prstGeom prst="rect">
            <a:avLst/>
          </a:prstGeom>
        </p:spPr>
        <p:txBody>
          <a:bodyPr>
            <a:noAutofit/>
          </a:bodyPr>
          <a:lstStyle>
            <a:lvl1pPr algn="l" defTabSz="914400" rtl="0" eaLnBrk="1" latinLnBrk="0" hangingPunct="1">
              <a:spcBef>
                <a:spcPct val="0"/>
              </a:spcBef>
              <a:buNone/>
              <a:defRPr lang="fr-FR" sz="2400" b="1" kern="1200" dirty="0">
                <a:solidFill>
                  <a:srgbClr val="182D67"/>
                </a:solidFill>
                <a:latin typeface="Arial" pitchFamily="34" charset="0"/>
                <a:ea typeface="ＭＳ Ｐゴシック" charset="0"/>
                <a:cs typeface="Arial" pitchFamily="34" charset="0"/>
              </a:defRPr>
            </a:lvl1pPr>
          </a:lstStyle>
          <a:p>
            <a:r>
              <a:rPr lang="fr-FR" altLang="fr-FR" dirty="0" smtClean="0">
                <a:solidFill>
                  <a:srgbClr val="002060"/>
                </a:solidFill>
                <a:latin typeface="Arial" charset="0"/>
                <a:cs typeface="Arial" charset="0"/>
              </a:rPr>
              <a:t>Présence &amp; Organisation</a:t>
            </a:r>
            <a:endParaRPr lang="fr-FR" dirty="0"/>
          </a:p>
        </p:txBody>
      </p:sp>
      <p:pic>
        <p:nvPicPr>
          <p:cNvPr id="8" name="Image 1" descr="SPIE_carte-France-implantations.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346288" y="1314154"/>
            <a:ext cx="2268312" cy="181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7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73495" y="4171917"/>
            <a:ext cx="706949" cy="706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e 17"/>
          <p:cNvGrpSpPr/>
          <p:nvPr/>
        </p:nvGrpSpPr>
        <p:grpSpPr>
          <a:xfrm>
            <a:off x="950400" y="1138961"/>
            <a:ext cx="1885923" cy="1658932"/>
            <a:chOff x="998209" y="1292857"/>
            <a:chExt cx="2691690" cy="2001284"/>
          </a:xfrm>
        </p:grpSpPr>
        <p:sp>
          <p:nvSpPr>
            <p:cNvPr id="19" name="Rectangle 18"/>
            <p:cNvSpPr/>
            <p:nvPr/>
          </p:nvSpPr>
          <p:spPr bwMode="auto">
            <a:xfrm>
              <a:off x="998209" y="1292857"/>
              <a:ext cx="1322387" cy="976605"/>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lIns="0" rIns="0" anchor="ctr">
              <a:noAutofit/>
            </a:bodyPr>
            <a:lstStyle/>
            <a:p>
              <a:pPr algn="ctr">
                <a:spcBef>
                  <a:spcPct val="0"/>
                </a:spcBef>
              </a:pPr>
              <a:r>
                <a:rPr lang="fr-FR" altLang="fr-FR" b="1" dirty="0">
                  <a:solidFill>
                    <a:schemeClr val="bg1"/>
                  </a:solidFill>
                  <a:latin typeface="Arial" charset="0"/>
                </a:rPr>
                <a:t>3 000</a:t>
              </a:r>
              <a:endParaRPr lang="en-GB" altLang="fr-FR" sz="800" b="1" dirty="0">
                <a:solidFill>
                  <a:schemeClr val="bg1"/>
                </a:solidFill>
                <a:latin typeface="Arial" charset="0"/>
                <a:cs typeface="Arial" charset="0"/>
              </a:endParaRPr>
            </a:p>
            <a:p>
              <a:pPr algn="ctr">
                <a:spcBef>
                  <a:spcPct val="0"/>
                </a:spcBef>
              </a:pPr>
              <a:r>
                <a:rPr lang="fr-FR" altLang="fr-FR" sz="800" b="1" dirty="0">
                  <a:solidFill>
                    <a:schemeClr val="bg1"/>
                  </a:solidFill>
                  <a:latin typeface="Arial Narrow" panose="020B0606020202030204" pitchFamily="34" charset="0"/>
                  <a:cs typeface="Arial" charset="0"/>
                </a:rPr>
                <a:t>COLLABORATEURS</a:t>
              </a:r>
              <a:endParaRPr lang="fr-FR" altLang="fr-FR" sz="1200" dirty="0">
                <a:solidFill>
                  <a:schemeClr val="bg1"/>
                </a:solidFill>
                <a:latin typeface="Arial Narrow" panose="020B0606020202030204" pitchFamily="34" charset="0"/>
                <a:cs typeface="Arial" charset="0"/>
              </a:endParaRPr>
            </a:p>
          </p:txBody>
        </p:sp>
        <p:sp>
          <p:nvSpPr>
            <p:cNvPr id="20" name="Rectangle 19"/>
            <p:cNvSpPr/>
            <p:nvPr/>
          </p:nvSpPr>
          <p:spPr bwMode="auto">
            <a:xfrm>
              <a:off x="2367512" y="1292857"/>
              <a:ext cx="1322387" cy="976605"/>
            </a:xfrm>
            <a:prstGeom prst="rect">
              <a:avLst/>
            </a:prstGeom>
            <a:solidFill>
              <a:srgbClr val="902B7E"/>
            </a:solidFill>
            <a:ln>
              <a:noFill/>
            </a:ln>
            <a:effectLst/>
          </p:spPr>
          <p:style>
            <a:lnRef idx="1">
              <a:schemeClr val="accent1"/>
            </a:lnRef>
            <a:fillRef idx="3">
              <a:schemeClr val="accent1"/>
            </a:fillRef>
            <a:effectRef idx="2">
              <a:schemeClr val="accent1"/>
            </a:effectRef>
            <a:fontRef idx="minor">
              <a:schemeClr val="lt1"/>
            </a:fontRef>
          </p:style>
          <p:txBody>
            <a:bodyPr anchor="ctr">
              <a:noAutofit/>
            </a:bodyPr>
            <a:lstStyle/>
            <a:p>
              <a:pPr algn="ctr">
                <a:spcBef>
                  <a:spcPct val="0"/>
                </a:spcBef>
              </a:pPr>
              <a:r>
                <a:rPr lang="fr-FR" altLang="fr-FR" b="1" dirty="0">
                  <a:solidFill>
                    <a:schemeClr val="bg1"/>
                  </a:solidFill>
                  <a:latin typeface="Arial" charset="0"/>
                </a:rPr>
                <a:t>55 %</a:t>
              </a:r>
            </a:p>
            <a:p>
              <a:pPr algn="ctr">
                <a:spcBef>
                  <a:spcPct val="0"/>
                </a:spcBef>
              </a:pPr>
              <a:r>
                <a:rPr lang="fr-FR" altLang="fr-FR" sz="1050" b="1" dirty="0">
                  <a:solidFill>
                    <a:schemeClr val="bg1"/>
                  </a:solidFill>
                  <a:latin typeface="Arial Narrow" panose="020B0606020202030204" pitchFamily="34" charset="0"/>
                  <a:cs typeface="Arial" charset="0"/>
                </a:rPr>
                <a:t>ETI</a:t>
              </a:r>
              <a:endParaRPr lang="fr-FR" altLang="fr-FR" sz="800" b="1" dirty="0">
                <a:solidFill>
                  <a:schemeClr val="bg1"/>
                </a:solidFill>
                <a:latin typeface="Arial Narrow" panose="020B0606020202030204" pitchFamily="34" charset="0"/>
                <a:cs typeface="Arial" charset="0"/>
              </a:endParaRPr>
            </a:p>
          </p:txBody>
        </p:sp>
        <p:sp>
          <p:nvSpPr>
            <p:cNvPr id="21" name="Rectangle 20"/>
            <p:cNvSpPr/>
            <p:nvPr/>
          </p:nvSpPr>
          <p:spPr bwMode="auto">
            <a:xfrm>
              <a:off x="2367512" y="2317535"/>
              <a:ext cx="1322387" cy="976606"/>
            </a:xfrm>
            <a:prstGeom prst="rect">
              <a:avLst/>
            </a:prstGeom>
            <a:solidFill>
              <a:srgbClr val="D32E4C"/>
            </a:solidFill>
            <a:ln>
              <a:noFill/>
            </a:ln>
            <a:effectLst/>
          </p:spPr>
          <p:style>
            <a:lnRef idx="1">
              <a:schemeClr val="accent1"/>
            </a:lnRef>
            <a:fillRef idx="3">
              <a:schemeClr val="accent1"/>
            </a:fillRef>
            <a:effectRef idx="2">
              <a:schemeClr val="accent1"/>
            </a:effectRef>
            <a:fontRef idx="minor">
              <a:schemeClr val="lt1"/>
            </a:fontRef>
          </p:style>
          <p:txBody>
            <a:bodyPr anchor="ctr">
              <a:noAutofit/>
            </a:bodyPr>
            <a:lstStyle/>
            <a:p>
              <a:pPr algn="ctr">
                <a:spcBef>
                  <a:spcPct val="0"/>
                </a:spcBef>
              </a:pPr>
              <a:r>
                <a:rPr lang="fr-FR" altLang="fr-FR" b="1" dirty="0">
                  <a:solidFill>
                    <a:schemeClr val="bg1"/>
                  </a:solidFill>
                  <a:latin typeface="Arial" charset="0"/>
                </a:rPr>
                <a:t>45 %</a:t>
              </a:r>
            </a:p>
            <a:p>
              <a:pPr algn="ctr">
                <a:spcBef>
                  <a:spcPct val="0"/>
                </a:spcBef>
              </a:pPr>
              <a:r>
                <a:rPr lang="fr-FR" altLang="fr-FR" sz="1000" b="1" dirty="0">
                  <a:solidFill>
                    <a:schemeClr val="bg1"/>
                  </a:solidFill>
                  <a:latin typeface="Arial Narrow" panose="020B0606020202030204" pitchFamily="34" charset="0"/>
                </a:rPr>
                <a:t>GRANDS COMPTES</a:t>
              </a:r>
            </a:p>
          </p:txBody>
        </p:sp>
        <p:sp>
          <p:nvSpPr>
            <p:cNvPr id="22" name="Rectangle 21"/>
            <p:cNvSpPr/>
            <p:nvPr/>
          </p:nvSpPr>
          <p:spPr bwMode="auto">
            <a:xfrm>
              <a:off x="998209" y="2317536"/>
              <a:ext cx="1322387" cy="976605"/>
            </a:xfrm>
            <a:prstGeom prst="rect">
              <a:avLst/>
            </a:prstGeom>
            <a:solidFill>
              <a:srgbClr val="269AA4"/>
            </a:solidFill>
            <a:ln>
              <a:noFill/>
            </a:ln>
            <a:effectLst/>
          </p:spPr>
          <p:style>
            <a:lnRef idx="1">
              <a:schemeClr val="accent1"/>
            </a:lnRef>
            <a:fillRef idx="3">
              <a:schemeClr val="accent1"/>
            </a:fillRef>
            <a:effectRef idx="2">
              <a:schemeClr val="accent1"/>
            </a:effectRef>
            <a:fontRef idx="minor">
              <a:schemeClr val="lt1"/>
            </a:fontRef>
          </p:style>
          <p:txBody>
            <a:bodyPr anchor="ctr">
              <a:noAutofit/>
            </a:bodyPr>
            <a:lstStyle/>
            <a:p>
              <a:pPr algn="ctr">
                <a:spcBef>
                  <a:spcPct val="0"/>
                </a:spcBef>
              </a:pPr>
              <a:r>
                <a:rPr lang="fr-FR" altLang="fr-FR" b="1" dirty="0">
                  <a:solidFill>
                    <a:schemeClr val="bg1"/>
                  </a:solidFill>
                  <a:latin typeface="Arial" charset="0"/>
                </a:rPr>
                <a:t>60</a:t>
              </a:r>
              <a:endParaRPr lang="fr-FR" altLang="fr-FR" sz="1600" b="1" dirty="0">
                <a:solidFill>
                  <a:schemeClr val="bg1"/>
                </a:solidFill>
                <a:latin typeface="Arial" charset="0"/>
              </a:endParaRPr>
            </a:p>
            <a:p>
              <a:pPr algn="ctr">
                <a:spcBef>
                  <a:spcPct val="0"/>
                </a:spcBef>
              </a:pPr>
              <a:r>
                <a:rPr lang="fr-FR" altLang="fr-FR" sz="900" b="1" dirty="0">
                  <a:solidFill>
                    <a:schemeClr val="bg1"/>
                  </a:solidFill>
                  <a:latin typeface="Arial Narrow" panose="020B0606020202030204" pitchFamily="34" charset="0"/>
                  <a:cs typeface="Arial" charset="0"/>
                </a:rPr>
                <a:t>AGENCES</a:t>
              </a:r>
              <a:endParaRPr lang="fr-FR" altLang="fr-FR" sz="1200" b="1" dirty="0">
                <a:solidFill>
                  <a:schemeClr val="bg1"/>
                </a:solidFill>
                <a:latin typeface="Arial Narrow" panose="020B0606020202030204" pitchFamily="34" charset="0"/>
                <a:cs typeface="Arial" charset="0"/>
              </a:endParaRPr>
            </a:p>
          </p:txBody>
        </p:sp>
      </p:grpSp>
      <p:pic>
        <p:nvPicPr>
          <p:cNvPr id="17" name="Image 2" descr="SPIE_ThinkstockPhotos-470548036-monde-implantation.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719915" y="3084263"/>
            <a:ext cx="2379764" cy="145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ZoneTexte 40"/>
          <p:cNvSpPr txBox="1">
            <a:spLocks noChangeArrowheads="1"/>
          </p:cNvSpPr>
          <p:nvPr/>
        </p:nvSpPr>
        <p:spPr bwMode="auto">
          <a:xfrm>
            <a:off x="5508104" y="1606081"/>
            <a:ext cx="3481096"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80975" indent="-180975"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eaLnBrk="1" hangingPunct="1">
              <a:spcBef>
                <a:spcPts val="600"/>
              </a:spcBef>
              <a:buClr>
                <a:srgbClr val="902B7E"/>
              </a:buClr>
            </a:pPr>
            <a:r>
              <a:rPr lang="fr-FR" altLang="fr-FR" sz="2000" b="1" dirty="0">
                <a:solidFill>
                  <a:srgbClr val="002060"/>
                </a:solidFill>
                <a:latin typeface="Arial" charset="0"/>
                <a:cs typeface="Arial" charset="0"/>
              </a:rPr>
              <a:t>4</a:t>
            </a:r>
            <a:r>
              <a:rPr lang="fr-FR" altLang="fr-FR" sz="1400" dirty="0">
                <a:solidFill>
                  <a:srgbClr val="002060"/>
                </a:solidFill>
                <a:latin typeface="Arial" charset="0"/>
                <a:cs typeface="Arial" charset="0"/>
              </a:rPr>
              <a:t> Directions d’activités </a:t>
            </a:r>
            <a:r>
              <a:rPr lang="fr-FR" altLang="fr-FR" sz="1400" b="1" dirty="0">
                <a:solidFill>
                  <a:srgbClr val="002060"/>
                </a:solidFill>
                <a:latin typeface="Arial" charset="0"/>
                <a:cs typeface="Arial" charset="0"/>
              </a:rPr>
              <a:t>en proximité</a:t>
            </a:r>
          </a:p>
          <a:p>
            <a:pPr eaLnBrk="1" hangingPunct="1">
              <a:spcBef>
                <a:spcPts val="600"/>
              </a:spcBef>
              <a:buClr>
                <a:srgbClr val="902B7E"/>
              </a:buClr>
            </a:pPr>
            <a:r>
              <a:rPr lang="fr-FR" altLang="fr-FR" sz="1800" b="1" dirty="0">
                <a:solidFill>
                  <a:srgbClr val="002060"/>
                </a:solidFill>
                <a:latin typeface="Arial" charset="0"/>
                <a:cs typeface="Arial" charset="0"/>
              </a:rPr>
              <a:t>1</a:t>
            </a:r>
            <a:r>
              <a:rPr lang="fr-FR" altLang="fr-FR" sz="1400" dirty="0">
                <a:solidFill>
                  <a:srgbClr val="002060"/>
                </a:solidFill>
                <a:latin typeface="Arial" charset="0"/>
                <a:cs typeface="Arial" charset="0"/>
              </a:rPr>
              <a:t> Direction </a:t>
            </a:r>
            <a:r>
              <a:rPr lang="fr-FR" altLang="fr-FR" sz="1400" b="1" dirty="0" smtClean="0">
                <a:solidFill>
                  <a:srgbClr val="002060"/>
                </a:solidFill>
                <a:latin typeface="Arial" charset="0"/>
                <a:cs typeface="Arial" charset="0"/>
              </a:rPr>
              <a:t>Cloud </a:t>
            </a:r>
            <a:r>
              <a:rPr lang="fr-FR" altLang="fr-FR" sz="1400" b="1" dirty="0">
                <a:solidFill>
                  <a:srgbClr val="002060"/>
                </a:solidFill>
                <a:latin typeface="Arial" charset="0"/>
                <a:cs typeface="Arial" charset="0"/>
              </a:rPr>
              <a:t>et Internet des Objets </a:t>
            </a:r>
          </a:p>
        </p:txBody>
      </p:sp>
      <p:sp>
        <p:nvSpPr>
          <p:cNvPr id="9" name="Rectangle 42"/>
          <p:cNvSpPr>
            <a:spLocks noChangeArrowheads="1"/>
          </p:cNvSpPr>
          <p:nvPr/>
        </p:nvSpPr>
        <p:spPr bwMode="auto">
          <a:xfrm>
            <a:off x="1403648" y="3583628"/>
            <a:ext cx="7488832"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marL="285750" indent="-285750"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marL="180000" indent="-146050" eaLnBrk="1" hangingPunct="1">
              <a:spcBef>
                <a:spcPts val="600"/>
              </a:spcBef>
              <a:buClr>
                <a:srgbClr val="902B7E"/>
              </a:buClr>
            </a:pPr>
            <a:r>
              <a:rPr lang="fr-FR" altLang="fr-FR" sz="1400" b="1" dirty="0">
                <a:solidFill>
                  <a:srgbClr val="002060"/>
                </a:solidFill>
                <a:latin typeface="Arial" charset="0"/>
                <a:cs typeface="Arial" charset="0"/>
              </a:rPr>
              <a:t>Couverture européenne </a:t>
            </a:r>
            <a:r>
              <a:rPr lang="fr-FR" altLang="fr-FR" sz="1100" dirty="0">
                <a:solidFill>
                  <a:srgbClr val="002060"/>
                </a:solidFill>
                <a:latin typeface="Arial" charset="0"/>
                <a:cs typeface="Arial" charset="0"/>
              </a:rPr>
              <a:t>: SPIE ICS Allemagne, </a:t>
            </a:r>
            <a:r>
              <a:rPr lang="fr-FR" altLang="fr-FR" sz="1100" dirty="0" smtClean="0">
                <a:solidFill>
                  <a:srgbClr val="002060"/>
                </a:solidFill>
                <a:latin typeface="Arial" charset="0"/>
                <a:cs typeface="Arial" charset="0"/>
              </a:rPr>
              <a:t>SPIE ICS Belgique, SPIE </a:t>
            </a:r>
            <a:r>
              <a:rPr lang="fr-FR" altLang="fr-FR" sz="1100" dirty="0">
                <a:solidFill>
                  <a:srgbClr val="002060"/>
                </a:solidFill>
                <a:latin typeface="Arial" charset="0"/>
                <a:cs typeface="Arial" charset="0"/>
              </a:rPr>
              <a:t>ICS Pays-Bas, SPIE ICS Suisse</a:t>
            </a:r>
          </a:p>
          <a:p>
            <a:pPr marL="180000" indent="-146050" eaLnBrk="1" hangingPunct="1">
              <a:spcBef>
                <a:spcPts val="600"/>
              </a:spcBef>
              <a:buClr>
                <a:srgbClr val="B4176D"/>
              </a:buClr>
            </a:pPr>
            <a:r>
              <a:rPr lang="fr-FR" altLang="fr-FR" sz="1400" b="1" dirty="0">
                <a:solidFill>
                  <a:srgbClr val="002060"/>
                </a:solidFill>
                <a:latin typeface="Arial" charset="0"/>
                <a:cs typeface="Arial" charset="0"/>
              </a:rPr>
              <a:t>Alliance internationale </a:t>
            </a:r>
            <a:r>
              <a:rPr lang="fr-FR" altLang="fr-FR" sz="1100" dirty="0">
                <a:solidFill>
                  <a:srgbClr val="002060"/>
                </a:solidFill>
                <a:latin typeface="Arial" charset="0"/>
                <a:cs typeface="Arial" charset="0"/>
              </a:rPr>
              <a:t>: Global </a:t>
            </a:r>
            <a:r>
              <a:rPr lang="fr-FR" altLang="fr-FR" sz="1100" dirty="0" err="1">
                <a:solidFill>
                  <a:srgbClr val="002060"/>
                </a:solidFill>
                <a:latin typeface="Arial" charset="0"/>
                <a:cs typeface="Arial" charset="0"/>
              </a:rPr>
              <a:t>Workspace</a:t>
            </a:r>
            <a:r>
              <a:rPr lang="fr-FR" altLang="fr-FR" sz="1100" dirty="0">
                <a:solidFill>
                  <a:srgbClr val="002060"/>
                </a:solidFill>
                <a:latin typeface="Arial" charset="0"/>
                <a:cs typeface="Arial" charset="0"/>
              </a:rPr>
              <a:t> Alliance (GWA) </a:t>
            </a:r>
            <a:r>
              <a:rPr lang="fr-FR" altLang="fr-FR" sz="1100" dirty="0" smtClean="0">
                <a:solidFill>
                  <a:srgbClr val="002060"/>
                </a:solidFill>
                <a:latin typeface="Arial" charset="0"/>
                <a:cs typeface="Arial" charset="0"/>
              </a:rPr>
              <a:t>, présente </a:t>
            </a:r>
            <a:r>
              <a:rPr lang="fr-FR" altLang="fr-FR" sz="1100" dirty="0">
                <a:solidFill>
                  <a:srgbClr val="002060"/>
                </a:solidFill>
                <a:latin typeface="Arial" charset="0"/>
                <a:cs typeface="Arial" charset="0"/>
              </a:rPr>
              <a:t>dans plus de 90 pays</a:t>
            </a:r>
          </a:p>
        </p:txBody>
      </p:sp>
    </p:spTree>
    <p:extLst>
      <p:ext uri="{BB962C8B-B14F-4D97-AF65-F5344CB8AC3E}">
        <p14:creationId xmlns:p14="http://schemas.microsoft.com/office/powerpoint/2010/main" val="129064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487795"/>
            <a:ext cx="8280000" cy="365814"/>
          </a:xfrm>
        </p:spPr>
        <p:txBody>
          <a:bodyPr>
            <a:normAutofit fontScale="90000"/>
          </a:bodyPr>
          <a:lstStyle/>
          <a:p>
            <a:r>
              <a:rPr lang="fr-FR" dirty="0"/>
              <a:t>Enregistrement du serveur On-Prem dans Azure </a:t>
            </a:r>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323528" y="1113589"/>
            <a:ext cx="8407276"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fr-FR" sz="1800" dirty="0"/>
          </a:p>
          <a:p>
            <a:pPr lvl="1"/>
            <a:endParaRPr lang="fr-FR" sz="1400" dirty="0"/>
          </a:p>
          <a:p>
            <a:pPr marL="457200" lvl="1" indent="0">
              <a:buNone/>
            </a:pPr>
            <a:endParaRPr lang="fr-FR" sz="1400" dirty="0"/>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7" name="Image 6"/>
          <p:cNvPicPr>
            <a:picLocks noChangeAspect="1"/>
          </p:cNvPicPr>
          <p:nvPr/>
        </p:nvPicPr>
        <p:blipFill>
          <a:blip r:embed="rId2"/>
          <a:stretch>
            <a:fillRect/>
          </a:stretch>
        </p:blipFill>
        <p:spPr>
          <a:xfrm>
            <a:off x="440978" y="1097218"/>
            <a:ext cx="2843022" cy="3268239"/>
          </a:xfrm>
          <a:prstGeom prst="rect">
            <a:avLst/>
          </a:prstGeom>
        </p:spPr>
      </p:pic>
      <p:pic>
        <p:nvPicPr>
          <p:cNvPr id="10" name="Image 9"/>
          <p:cNvPicPr>
            <a:picLocks noChangeAspect="1"/>
          </p:cNvPicPr>
          <p:nvPr/>
        </p:nvPicPr>
        <p:blipFill>
          <a:blip r:embed="rId3"/>
          <a:stretch>
            <a:fillRect/>
          </a:stretch>
        </p:blipFill>
        <p:spPr>
          <a:xfrm>
            <a:off x="3401450" y="1113589"/>
            <a:ext cx="5268427" cy="3251868"/>
          </a:xfrm>
          <a:prstGeom prst="rect">
            <a:avLst/>
          </a:prstGeom>
        </p:spPr>
      </p:pic>
    </p:spTree>
    <p:extLst>
      <p:ext uri="{BB962C8B-B14F-4D97-AF65-F5344CB8AC3E}">
        <p14:creationId xmlns:p14="http://schemas.microsoft.com/office/powerpoint/2010/main" val="290253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487795"/>
            <a:ext cx="8280000" cy="365814"/>
          </a:xfrm>
        </p:spPr>
        <p:txBody>
          <a:bodyPr>
            <a:normAutofit fontScale="90000"/>
          </a:bodyPr>
          <a:lstStyle/>
          <a:p>
            <a:r>
              <a:rPr lang="fr-FR" dirty="0"/>
              <a:t>Enregistrement du serveur On-Prem dans Azure </a:t>
            </a:r>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323528" y="1113589"/>
            <a:ext cx="8407276"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fr-FR" sz="1800" dirty="0"/>
          </a:p>
          <a:p>
            <a:pPr lvl="1"/>
            <a:endParaRPr lang="fr-FR" sz="1400" dirty="0"/>
          </a:p>
          <a:p>
            <a:pPr marL="457200" lvl="1" indent="0">
              <a:buNone/>
            </a:pPr>
            <a:endParaRPr lang="fr-FR" sz="1400" dirty="0"/>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4" name="Image 3"/>
          <p:cNvPicPr>
            <a:picLocks noChangeAspect="1"/>
          </p:cNvPicPr>
          <p:nvPr/>
        </p:nvPicPr>
        <p:blipFill>
          <a:blip r:embed="rId2"/>
          <a:stretch>
            <a:fillRect/>
          </a:stretch>
        </p:blipFill>
        <p:spPr>
          <a:xfrm>
            <a:off x="641992" y="1064696"/>
            <a:ext cx="2713772" cy="3149136"/>
          </a:xfrm>
          <a:prstGeom prst="rect">
            <a:avLst/>
          </a:prstGeom>
          <a:ln w="3175">
            <a:solidFill>
              <a:schemeClr val="tx1">
                <a:lumMod val="50000"/>
                <a:lumOff val="50000"/>
              </a:schemeClr>
            </a:solidFill>
          </a:ln>
        </p:spPr>
      </p:pic>
      <p:pic>
        <p:nvPicPr>
          <p:cNvPr id="11" name="Image 10"/>
          <p:cNvPicPr>
            <a:picLocks noChangeAspect="1"/>
          </p:cNvPicPr>
          <p:nvPr/>
        </p:nvPicPr>
        <p:blipFill>
          <a:blip r:embed="rId3"/>
          <a:stretch>
            <a:fillRect/>
          </a:stretch>
        </p:blipFill>
        <p:spPr>
          <a:xfrm>
            <a:off x="3419872" y="1058089"/>
            <a:ext cx="5122459" cy="3155743"/>
          </a:xfrm>
          <a:prstGeom prst="rect">
            <a:avLst/>
          </a:prstGeom>
        </p:spPr>
      </p:pic>
    </p:spTree>
    <p:extLst>
      <p:ext uri="{BB962C8B-B14F-4D97-AF65-F5344CB8AC3E}">
        <p14:creationId xmlns:p14="http://schemas.microsoft.com/office/powerpoint/2010/main" val="338131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487795"/>
            <a:ext cx="8280000" cy="365814"/>
          </a:xfrm>
        </p:spPr>
        <p:txBody>
          <a:bodyPr>
            <a:normAutofit fontScale="90000"/>
          </a:bodyPr>
          <a:lstStyle/>
          <a:p>
            <a:r>
              <a:rPr lang="fr-FR" dirty="0" smtClean="0">
                <a:solidFill>
                  <a:srgbClr val="FF0000"/>
                </a:solidFill>
              </a:rPr>
              <a:t>Option : </a:t>
            </a:r>
            <a:r>
              <a:rPr lang="fr-FR" dirty="0" smtClean="0"/>
              <a:t>Installation de l’application Azure Portal</a:t>
            </a:r>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323528" y="1113589"/>
            <a:ext cx="8407276"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fr-FR" sz="1800" dirty="0"/>
          </a:p>
          <a:p>
            <a:pPr lvl="1"/>
            <a:endParaRPr lang="fr-FR" sz="1400" dirty="0"/>
          </a:p>
          <a:p>
            <a:pPr marL="457200" lvl="1" indent="0">
              <a:buNone/>
            </a:pPr>
            <a:endParaRPr lang="fr-FR" sz="1400" dirty="0"/>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7" name="Image 6"/>
          <p:cNvPicPr>
            <a:picLocks noChangeAspect="1"/>
          </p:cNvPicPr>
          <p:nvPr/>
        </p:nvPicPr>
        <p:blipFill>
          <a:blip r:embed="rId2"/>
          <a:stretch>
            <a:fillRect/>
          </a:stretch>
        </p:blipFill>
        <p:spPr>
          <a:xfrm>
            <a:off x="1254154" y="915566"/>
            <a:ext cx="6418748" cy="3520487"/>
          </a:xfrm>
          <a:prstGeom prst="rect">
            <a:avLst/>
          </a:prstGeom>
          <a:ln w="3175">
            <a:solidFill>
              <a:schemeClr val="tx1">
                <a:lumMod val="50000"/>
                <a:lumOff val="50000"/>
              </a:schemeClr>
            </a:solidFill>
          </a:ln>
        </p:spPr>
      </p:pic>
    </p:spTree>
    <p:extLst>
      <p:ext uri="{BB962C8B-B14F-4D97-AF65-F5344CB8AC3E}">
        <p14:creationId xmlns:p14="http://schemas.microsoft.com/office/powerpoint/2010/main" val="139811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487795"/>
            <a:ext cx="8280000" cy="365814"/>
          </a:xfrm>
        </p:spPr>
        <p:txBody>
          <a:bodyPr>
            <a:normAutofit fontScale="90000"/>
          </a:bodyPr>
          <a:lstStyle/>
          <a:p>
            <a:r>
              <a:rPr lang="fr-FR" dirty="0" smtClean="0"/>
              <a:t>Contrôle de l’enregistrement </a:t>
            </a:r>
            <a:r>
              <a:rPr lang="fr-FR" dirty="0" smtClean="0">
                <a:solidFill>
                  <a:srgbClr val="FF0000"/>
                </a:solidFill>
              </a:rPr>
              <a:t>du serveur AFS </a:t>
            </a:r>
            <a:r>
              <a:rPr lang="fr-FR" dirty="0" smtClean="0"/>
              <a:t>dans Azure </a:t>
            </a:r>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6" name="Espace réservé du numéro de diapositive 5"/>
          <p:cNvSpPr>
            <a:spLocks noGrp="1"/>
          </p:cNvSpPr>
          <p:nvPr>
            <p:ph type="sldNum" sz="quarter" idx="4294967295"/>
          </p:nvPr>
        </p:nvSpPr>
        <p:spPr>
          <a:xfrm>
            <a:off x="3505200" y="4884591"/>
            <a:ext cx="2133600" cy="215444"/>
          </a:xfrm>
        </p:spPr>
        <p:txBody>
          <a:bodyPr/>
          <a:lstStyle/>
          <a:p>
            <a:r>
              <a:rPr lang="fr-FR" sz="800" dirty="0"/>
              <a:t>- </a:t>
            </a:r>
            <a:fld id="{A53FC0DE-AD23-493C-A55A-5CF677C62AEE}" type="slidenum">
              <a:rPr lang="fr-FR" sz="800" smtClean="0"/>
              <a:pPr/>
              <a:t>32</a:t>
            </a:fld>
            <a:r>
              <a:rPr lang="fr-FR" sz="800" dirty="0"/>
              <a:t> -</a:t>
            </a:r>
          </a:p>
        </p:txBody>
      </p:sp>
      <p:sp>
        <p:nvSpPr>
          <p:cNvPr id="8" name="Espace réservé du contenu 2"/>
          <p:cNvSpPr txBox="1">
            <a:spLocks/>
          </p:cNvSpPr>
          <p:nvPr/>
        </p:nvSpPr>
        <p:spPr>
          <a:xfrm>
            <a:off x="323528" y="1113589"/>
            <a:ext cx="8407276"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fr-FR" sz="1800" dirty="0"/>
          </a:p>
          <a:p>
            <a:pPr lvl="1"/>
            <a:endParaRPr lang="fr-FR" sz="1400" dirty="0"/>
          </a:p>
          <a:p>
            <a:pPr marL="457200" lvl="1" indent="0">
              <a:buNone/>
            </a:pPr>
            <a:endParaRPr lang="fr-FR" sz="1400" dirty="0"/>
          </a:p>
        </p:txBody>
      </p:sp>
      <p:sp>
        <p:nvSpPr>
          <p:cNvPr id="9" name="Espace réservé de la date 5"/>
          <p:cNvSpPr txBox="1">
            <a:spLocks/>
          </p:cNvSpPr>
          <p:nvPr/>
        </p:nvSpPr>
        <p:spPr>
          <a:xfrm>
            <a:off x="35496" y="4899979"/>
            <a:ext cx="1008112" cy="184666"/>
          </a:xfrm>
          <a:prstGeom prst="rect">
            <a:avLst/>
          </a:prstGeom>
        </p:spPr>
        <p:txBody>
          <a:bodyPr vert="horz" lIns="91440" tIns="45720" rIns="91440" bIns="45720" rtlCol="0" anchor="ctr">
            <a:spAutoFit/>
          </a:bodyPr>
          <a:lstStyle>
            <a:defPPr>
              <a:defRPr lang="fr-FR"/>
            </a:defPPr>
            <a:lvl1pPr marL="0" algn="ctr" defTabSz="914400" rtl="0" eaLnBrk="1" latinLnBrk="0" hangingPunct="1">
              <a:defRPr sz="600"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8D255EF-DFB4-43B6-9DC3-3E0BC51D78EB}" type="datetime1">
              <a:rPr kumimoji="0" lang="fr-FR" sz="6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26/04/19</a:t>
            </a:fld>
            <a:endParaRPr kumimoji="0" lang="fr-FR" sz="600" b="0" i="0" u="none" strike="noStrike" kern="1200" cap="none" spc="0" normalizeH="0" baseline="0" noProof="0" dirty="0">
              <a:ln>
                <a:noFill/>
              </a:ln>
              <a:solidFill>
                <a:prstClr val="black">
                  <a:tint val="75000"/>
                </a:prstClr>
              </a:solidFill>
              <a:effectLst/>
              <a:uLnTx/>
              <a:uFillTx/>
              <a:latin typeface="Arial" pitchFamily="34" charset="0"/>
              <a:ea typeface="+mn-ea"/>
              <a:cs typeface="Arial" pitchFamily="34" charset="0"/>
            </a:endParaRPr>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12" name="Image 11"/>
          <p:cNvPicPr>
            <a:picLocks noChangeAspect="1"/>
          </p:cNvPicPr>
          <p:nvPr/>
        </p:nvPicPr>
        <p:blipFill>
          <a:blip r:embed="rId2"/>
          <a:stretch>
            <a:fillRect/>
          </a:stretch>
        </p:blipFill>
        <p:spPr>
          <a:xfrm>
            <a:off x="307975" y="1181066"/>
            <a:ext cx="8456437" cy="2445784"/>
          </a:xfrm>
          <a:prstGeom prst="rect">
            <a:avLst/>
          </a:prstGeom>
        </p:spPr>
      </p:pic>
    </p:spTree>
    <p:extLst>
      <p:ext uri="{BB962C8B-B14F-4D97-AF65-F5344CB8AC3E}">
        <p14:creationId xmlns:p14="http://schemas.microsoft.com/office/powerpoint/2010/main" val="125350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463528" y="4536901"/>
            <a:ext cx="4644976" cy="346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323528" y="487795"/>
            <a:ext cx="8280000" cy="365814"/>
          </a:xfrm>
        </p:spPr>
        <p:txBody>
          <a:bodyPr>
            <a:normAutofit fontScale="90000"/>
          </a:bodyPr>
          <a:lstStyle/>
          <a:p>
            <a:r>
              <a:rPr lang="fr-FR" dirty="0" smtClean="0">
                <a:solidFill>
                  <a:srgbClr val="FF2B2B"/>
                </a:solidFill>
              </a:rPr>
              <a:t>Dernière étape : </a:t>
            </a:r>
            <a:r>
              <a:rPr lang="fr-FR" dirty="0" smtClean="0"/>
              <a:t>Ajout d’un point de terminaison serveur</a:t>
            </a:r>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323528" y="1113589"/>
            <a:ext cx="8407276"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fr-FR" sz="1800" dirty="0"/>
          </a:p>
          <a:p>
            <a:pPr lvl="1"/>
            <a:endParaRPr lang="fr-FR" sz="1400" dirty="0"/>
          </a:p>
          <a:p>
            <a:pPr marL="457200" lvl="1" indent="0">
              <a:buNone/>
            </a:pPr>
            <a:endParaRPr lang="fr-FR" sz="1400" dirty="0"/>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7" name="Image 6"/>
          <p:cNvPicPr>
            <a:picLocks noChangeAspect="1"/>
          </p:cNvPicPr>
          <p:nvPr/>
        </p:nvPicPr>
        <p:blipFill>
          <a:blip r:embed="rId2"/>
          <a:stretch>
            <a:fillRect/>
          </a:stretch>
        </p:blipFill>
        <p:spPr>
          <a:xfrm>
            <a:off x="1403648" y="1084749"/>
            <a:ext cx="6799426" cy="1746802"/>
          </a:xfrm>
          <a:prstGeom prst="rect">
            <a:avLst/>
          </a:prstGeom>
        </p:spPr>
      </p:pic>
      <p:pic>
        <p:nvPicPr>
          <p:cNvPr id="11" name="Image 10"/>
          <p:cNvPicPr>
            <a:picLocks noChangeAspect="1"/>
          </p:cNvPicPr>
          <p:nvPr/>
        </p:nvPicPr>
        <p:blipFill>
          <a:blip r:embed="rId3"/>
          <a:stretch>
            <a:fillRect/>
          </a:stretch>
        </p:blipFill>
        <p:spPr>
          <a:xfrm>
            <a:off x="5086747" y="1374422"/>
            <a:ext cx="3842024" cy="3146485"/>
          </a:xfrm>
          <a:prstGeom prst="rect">
            <a:avLst/>
          </a:prstGeom>
          <a:ln w="3175">
            <a:solidFill>
              <a:schemeClr val="tx1">
                <a:lumMod val="50000"/>
                <a:lumOff val="50000"/>
              </a:schemeClr>
            </a:solidFill>
          </a:ln>
        </p:spPr>
      </p:pic>
      <p:pic>
        <p:nvPicPr>
          <p:cNvPr id="13" name="Image 12"/>
          <p:cNvPicPr>
            <a:picLocks noChangeAspect="1"/>
          </p:cNvPicPr>
          <p:nvPr/>
        </p:nvPicPr>
        <p:blipFill rotWithShape="1">
          <a:blip r:embed="rId4"/>
          <a:srcRect r="14391"/>
          <a:stretch/>
        </p:blipFill>
        <p:spPr>
          <a:xfrm>
            <a:off x="8031" y="2860461"/>
            <a:ext cx="4963430" cy="2116463"/>
          </a:xfrm>
          <a:prstGeom prst="rect">
            <a:avLst/>
          </a:prstGeom>
          <a:ln w="3175">
            <a:solidFill>
              <a:schemeClr val="bg1">
                <a:lumMod val="75000"/>
              </a:schemeClr>
            </a:solidFill>
          </a:ln>
        </p:spPr>
      </p:pic>
    </p:spTree>
    <p:extLst>
      <p:ext uri="{BB962C8B-B14F-4D97-AF65-F5344CB8AC3E}">
        <p14:creationId xmlns:p14="http://schemas.microsoft.com/office/powerpoint/2010/main" val="63381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5496" y="4536901"/>
            <a:ext cx="9073008" cy="346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323528" y="487795"/>
            <a:ext cx="8280000" cy="365814"/>
          </a:xfrm>
        </p:spPr>
        <p:txBody>
          <a:bodyPr>
            <a:normAutofit fontScale="90000"/>
          </a:bodyPr>
          <a:lstStyle/>
          <a:p>
            <a:r>
              <a:rPr lang="fr-FR" dirty="0" smtClean="0"/>
              <a:t>Tests fonctionnels Azure File Sync</a:t>
            </a:r>
            <a:r>
              <a:rPr lang="fr-FR" dirty="0" smtClean="0">
                <a:sym typeface="Wingdings" panose="05000000000000000000" pitchFamily="2" charset="2"/>
              </a:rPr>
              <a:t> </a:t>
            </a:r>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323528" y="1113589"/>
            <a:ext cx="8407276"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fr-FR" sz="1800" dirty="0"/>
          </a:p>
          <a:p>
            <a:pPr lvl="1"/>
            <a:endParaRPr lang="fr-FR" sz="1400" dirty="0"/>
          </a:p>
          <a:p>
            <a:pPr marL="457200" lvl="1" indent="0">
              <a:buNone/>
            </a:pPr>
            <a:endParaRPr lang="fr-FR" sz="1400" dirty="0"/>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sp>
        <p:nvSpPr>
          <p:cNvPr id="10" name="Espace réservé du contenu 2"/>
          <p:cNvSpPr txBox="1">
            <a:spLocks/>
          </p:cNvSpPr>
          <p:nvPr/>
        </p:nvSpPr>
        <p:spPr>
          <a:xfrm>
            <a:off x="460375" y="910203"/>
            <a:ext cx="4969240"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600" dirty="0" smtClean="0"/>
              <a:t>Copies vers le serveur </a:t>
            </a:r>
            <a:r>
              <a:rPr lang="fr-FR" sz="1600" b="1" dirty="0" smtClean="0"/>
              <a:t>Azure File Sync </a:t>
            </a:r>
            <a:r>
              <a:rPr lang="fr-FR" sz="1600" dirty="0" smtClean="0"/>
              <a:t>On-Prem </a:t>
            </a:r>
          </a:p>
          <a:p>
            <a:pPr lvl="1"/>
            <a:r>
              <a:rPr lang="fr-FR" sz="1200" dirty="0" smtClean="0"/>
              <a:t>Connexion locale ou via partage Windows, NFS, FTPS, … </a:t>
            </a:r>
          </a:p>
          <a:p>
            <a:pPr lvl="1"/>
            <a:r>
              <a:rPr lang="fr-FR" sz="1200" dirty="0" smtClean="0"/>
              <a:t>Copies via Robocopy, PowerShell, Restore, DFS-R et remontée immédiate des données vers Azure File Share  </a:t>
            </a:r>
          </a:p>
          <a:p>
            <a:pPr lvl="1"/>
            <a:endParaRPr lang="fr-FR" sz="1200" dirty="0" smtClean="0"/>
          </a:p>
          <a:p>
            <a:r>
              <a:rPr lang="fr-FR" sz="1600" dirty="0"/>
              <a:t>Copies vers </a:t>
            </a:r>
            <a:r>
              <a:rPr lang="fr-FR" sz="1600" dirty="0" smtClean="0"/>
              <a:t>le partage </a:t>
            </a:r>
            <a:r>
              <a:rPr lang="fr-FR" sz="1600" b="1" dirty="0" smtClean="0"/>
              <a:t>Azure File Share </a:t>
            </a:r>
            <a:r>
              <a:rPr lang="fr-FR" sz="1600" dirty="0" smtClean="0"/>
              <a:t>via SMB  </a:t>
            </a:r>
            <a:endParaRPr lang="fr-FR" sz="1600" dirty="0"/>
          </a:p>
          <a:p>
            <a:pPr lvl="1"/>
            <a:r>
              <a:rPr lang="fr-FR" sz="1200" dirty="0" smtClean="0"/>
              <a:t>Connexion via commande PowerShell et clé SAS</a:t>
            </a:r>
          </a:p>
          <a:p>
            <a:pPr lvl="1"/>
            <a:r>
              <a:rPr lang="fr-FR" sz="1200" dirty="0"/>
              <a:t>Copie Microsoft Azure Storage </a:t>
            </a:r>
            <a:r>
              <a:rPr lang="fr-FR" sz="1200" dirty="0" smtClean="0"/>
              <a:t>Explorer</a:t>
            </a:r>
          </a:p>
          <a:p>
            <a:pPr lvl="1"/>
            <a:r>
              <a:rPr lang="fr-FR" sz="1200" dirty="0" smtClean="0">
                <a:solidFill>
                  <a:srgbClr val="FF2B2B"/>
                </a:solidFill>
              </a:rPr>
              <a:t>Attention : </a:t>
            </a:r>
            <a:r>
              <a:rPr lang="fr-FR" sz="1200" dirty="0" err="1" smtClean="0">
                <a:solidFill>
                  <a:srgbClr val="FF2B2B"/>
                </a:solidFill>
              </a:rPr>
              <a:t>Refresh</a:t>
            </a:r>
            <a:r>
              <a:rPr lang="fr-FR" sz="1200" dirty="0" smtClean="0">
                <a:solidFill>
                  <a:srgbClr val="FF2B2B"/>
                </a:solidFill>
              </a:rPr>
              <a:t> des données Azure en descente toutes les 24h « côté Azure » </a:t>
            </a:r>
          </a:p>
          <a:p>
            <a:pPr lvl="1"/>
            <a:endParaRPr lang="fr-FR" sz="1200" dirty="0" smtClean="0"/>
          </a:p>
        </p:txBody>
      </p:sp>
      <p:pic>
        <p:nvPicPr>
          <p:cNvPr id="4" name="Image 3"/>
          <p:cNvPicPr>
            <a:picLocks noChangeAspect="1"/>
          </p:cNvPicPr>
          <p:nvPr/>
        </p:nvPicPr>
        <p:blipFill rotWithShape="1">
          <a:blip r:embed="rId2"/>
          <a:srcRect r="16764"/>
          <a:stretch/>
        </p:blipFill>
        <p:spPr>
          <a:xfrm>
            <a:off x="5429614" y="1056995"/>
            <a:ext cx="3679302" cy="1624733"/>
          </a:xfrm>
          <a:prstGeom prst="rect">
            <a:avLst/>
          </a:prstGeom>
          <a:ln w="3175">
            <a:solidFill>
              <a:schemeClr val="bg1">
                <a:lumMod val="85000"/>
              </a:schemeClr>
            </a:solidFill>
          </a:ln>
        </p:spPr>
      </p:pic>
      <p:pic>
        <p:nvPicPr>
          <p:cNvPr id="9" name="Image 8"/>
          <p:cNvPicPr>
            <a:picLocks noChangeAspect="1"/>
          </p:cNvPicPr>
          <p:nvPr/>
        </p:nvPicPr>
        <p:blipFill rotWithShape="1">
          <a:blip r:embed="rId3"/>
          <a:srcRect l="543" t="1023"/>
          <a:stretch/>
        </p:blipFill>
        <p:spPr>
          <a:xfrm>
            <a:off x="865895" y="3291830"/>
            <a:ext cx="8282649" cy="1824319"/>
          </a:xfrm>
          <a:prstGeom prst="rect">
            <a:avLst/>
          </a:prstGeom>
          <a:ln w="3175">
            <a:solidFill>
              <a:schemeClr val="bg1">
                <a:lumMod val="85000"/>
              </a:schemeClr>
            </a:solidFill>
          </a:ln>
        </p:spPr>
      </p:pic>
    </p:spTree>
    <p:extLst>
      <p:ext uri="{BB962C8B-B14F-4D97-AF65-F5344CB8AC3E}">
        <p14:creationId xmlns:p14="http://schemas.microsoft.com/office/powerpoint/2010/main" val="258408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8208" y="4534397"/>
            <a:ext cx="9073008" cy="346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323528" y="487795"/>
            <a:ext cx="8280000" cy="365814"/>
          </a:xfrm>
        </p:spPr>
        <p:txBody>
          <a:bodyPr>
            <a:normAutofit fontScale="90000"/>
          </a:bodyPr>
          <a:lstStyle/>
          <a:p>
            <a:r>
              <a:rPr lang="fr-FR" dirty="0" smtClean="0"/>
              <a:t>Tests fonctionnels Azure File Sync </a:t>
            </a:r>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323528" y="1113589"/>
            <a:ext cx="8407276"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fr-FR" sz="1800" dirty="0"/>
          </a:p>
          <a:p>
            <a:pPr lvl="1"/>
            <a:endParaRPr lang="fr-FR" sz="1400" dirty="0"/>
          </a:p>
          <a:p>
            <a:pPr marL="457200" lvl="1" indent="0">
              <a:buNone/>
            </a:pPr>
            <a:endParaRPr lang="fr-FR" sz="1400" dirty="0"/>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sp>
        <p:nvSpPr>
          <p:cNvPr id="10" name="Espace réservé du contenu 2"/>
          <p:cNvSpPr txBox="1">
            <a:spLocks/>
          </p:cNvSpPr>
          <p:nvPr/>
        </p:nvSpPr>
        <p:spPr>
          <a:xfrm>
            <a:off x="431071" y="1113589"/>
            <a:ext cx="3944284" cy="2899131"/>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600" b="1" dirty="0" smtClean="0"/>
              <a:t>Copies via Azure Storage Explorer  </a:t>
            </a:r>
          </a:p>
          <a:p>
            <a:r>
              <a:rPr lang="fr-FR" sz="1600" b="1" dirty="0" smtClean="0"/>
              <a:t>Copies via le portail Azure </a:t>
            </a:r>
            <a:endParaRPr lang="fr-FR" sz="1200" b="1" dirty="0" smtClean="0"/>
          </a:p>
        </p:txBody>
      </p:sp>
      <p:pic>
        <p:nvPicPr>
          <p:cNvPr id="12" name="Image 11"/>
          <p:cNvPicPr>
            <a:picLocks noChangeAspect="1"/>
          </p:cNvPicPr>
          <p:nvPr/>
        </p:nvPicPr>
        <p:blipFill>
          <a:blip r:embed="rId2"/>
          <a:stretch>
            <a:fillRect/>
          </a:stretch>
        </p:blipFill>
        <p:spPr>
          <a:xfrm>
            <a:off x="4283796" y="1003022"/>
            <a:ext cx="4750988" cy="3761199"/>
          </a:xfrm>
          <a:prstGeom prst="rect">
            <a:avLst/>
          </a:prstGeom>
        </p:spPr>
      </p:pic>
      <p:pic>
        <p:nvPicPr>
          <p:cNvPr id="19" name="Image 18"/>
          <p:cNvPicPr>
            <a:picLocks noChangeAspect="1"/>
          </p:cNvPicPr>
          <p:nvPr/>
        </p:nvPicPr>
        <p:blipFill>
          <a:blip r:embed="rId3"/>
          <a:stretch>
            <a:fillRect/>
          </a:stretch>
        </p:blipFill>
        <p:spPr>
          <a:xfrm>
            <a:off x="439378" y="2034850"/>
            <a:ext cx="3511135" cy="2139886"/>
          </a:xfrm>
          <a:prstGeom prst="rect">
            <a:avLst/>
          </a:prstGeom>
          <a:ln w="3175">
            <a:solidFill>
              <a:schemeClr val="tx1"/>
            </a:solidFill>
          </a:ln>
        </p:spPr>
      </p:pic>
      <p:pic>
        <p:nvPicPr>
          <p:cNvPr id="16" name="Image 15"/>
          <p:cNvPicPr>
            <a:picLocks noChangeAspect="1"/>
          </p:cNvPicPr>
          <p:nvPr/>
        </p:nvPicPr>
        <p:blipFill rotWithShape="1">
          <a:blip r:embed="rId4"/>
          <a:srcRect l="16121" t="18194" r="77262" b="68177"/>
          <a:stretch/>
        </p:blipFill>
        <p:spPr>
          <a:xfrm>
            <a:off x="2986056" y="3673703"/>
            <a:ext cx="1176878" cy="10848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479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487795"/>
            <a:ext cx="8280000" cy="365814"/>
          </a:xfrm>
        </p:spPr>
        <p:txBody>
          <a:bodyPr>
            <a:normAutofit fontScale="90000"/>
          </a:bodyPr>
          <a:lstStyle/>
          <a:p>
            <a:r>
              <a:rPr lang="fr-FR" dirty="0" smtClean="0"/>
              <a:t>Tests fonctionnels des accès directs </a:t>
            </a:r>
            <a:r>
              <a:rPr lang="fr-FR" dirty="0" smtClean="0"/>
              <a:t>aux partages </a:t>
            </a:r>
            <a:r>
              <a:rPr lang="fr-FR" dirty="0" smtClean="0"/>
              <a:t>Azure </a:t>
            </a:r>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323528" y="1113589"/>
            <a:ext cx="8407276"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fr-FR" sz="1800" dirty="0"/>
          </a:p>
          <a:p>
            <a:pPr lvl="1"/>
            <a:endParaRPr lang="fr-FR" sz="1400" dirty="0"/>
          </a:p>
          <a:p>
            <a:pPr marL="457200" lvl="1" indent="0">
              <a:buNone/>
            </a:pPr>
            <a:endParaRPr lang="fr-FR" sz="1400" dirty="0"/>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sp>
        <p:nvSpPr>
          <p:cNvPr id="13" name="Rectangle 12"/>
          <p:cNvSpPr/>
          <p:nvPr/>
        </p:nvSpPr>
        <p:spPr>
          <a:xfrm>
            <a:off x="35496" y="4227934"/>
            <a:ext cx="9042596" cy="610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2"/>
          <a:stretch>
            <a:fillRect/>
          </a:stretch>
        </p:blipFill>
        <p:spPr>
          <a:xfrm>
            <a:off x="87471" y="1087944"/>
            <a:ext cx="2809433" cy="3769702"/>
          </a:xfrm>
          <a:prstGeom prst="rect">
            <a:avLst/>
          </a:prstGeom>
          <a:ln w="3175">
            <a:solidFill>
              <a:schemeClr val="tx1"/>
            </a:solidFill>
          </a:ln>
        </p:spPr>
      </p:pic>
      <p:sp>
        <p:nvSpPr>
          <p:cNvPr id="12" name="Espace réservé du contenu 2"/>
          <p:cNvSpPr txBox="1">
            <a:spLocks/>
          </p:cNvSpPr>
          <p:nvPr/>
        </p:nvSpPr>
        <p:spPr>
          <a:xfrm>
            <a:off x="2896904" y="1159477"/>
            <a:ext cx="6121481" cy="380978"/>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1800" b="1" dirty="0" smtClean="0"/>
              <a:t>Accès </a:t>
            </a:r>
            <a:r>
              <a:rPr lang="fr-FR" sz="1800" b="1" dirty="0" smtClean="0"/>
              <a:t>via connexion réseau vers Azure File Share</a:t>
            </a:r>
            <a:endParaRPr lang="fr-FR" sz="1800" dirty="0"/>
          </a:p>
        </p:txBody>
      </p:sp>
      <p:pic>
        <p:nvPicPr>
          <p:cNvPr id="6" name="Image 5"/>
          <p:cNvPicPr>
            <a:picLocks noChangeAspect="1"/>
          </p:cNvPicPr>
          <p:nvPr/>
        </p:nvPicPr>
        <p:blipFill>
          <a:blip r:embed="rId3"/>
          <a:stretch>
            <a:fillRect/>
          </a:stretch>
        </p:blipFill>
        <p:spPr>
          <a:xfrm>
            <a:off x="2976957" y="1520506"/>
            <a:ext cx="6136955" cy="3351425"/>
          </a:xfrm>
          <a:prstGeom prst="rect">
            <a:avLst/>
          </a:prstGeom>
        </p:spPr>
      </p:pic>
    </p:spTree>
    <p:extLst>
      <p:ext uri="{BB962C8B-B14F-4D97-AF65-F5344CB8AC3E}">
        <p14:creationId xmlns:p14="http://schemas.microsoft.com/office/powerpoint/2010/main" val="154805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487795"/>
            <a:ext cx="8229600" cy="365814"/>
          </a:xfrm>
        </p:spPr>
        <p:txBody>
          <a:bodyPr>
            <a:normAutofit fontScale="90000"/>
          </a:bodyPr>
          <a:lstStyle/>
          <a:p>
            <a:r>
              <a:rPr lang="fr-FR" dirty="0"/>
              <a:t>Azure File Sync – A propos de l’Agent </a:t>
            </a:r>
            <a:r>
              <a:rPr lang="fr-FR" dirty="0" smtClean="0"/>
              <a:t>6.0.xxx </a:t>
            </a:r>
            <a:r>
              <a:rPr lang="fr-FR" dirty="0"/>
              <a:t/>
            </a:r>
            <a:br>
              <a:rPr lang="fr-FR" dirty="0"/>
            </a:br>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323528" y="1113589"/>
            <a:ext cx="8407276" cy="3394472"/>
          </a:xfrm>
          <a:prstGeom prst="rect">
            <a:avLst/>
          </a:prstGeom>
        </p:spPr>
        <p:txBody>
          <a:bodyPr vert="horz" lIns="91440" tIns="45720" rIns="91440" bIns="45720" rtlCol="0">
            <a:normAutofit fontScale="70000" lnSpcReduction="20000"/>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a:t>Configuration </a:t>
            </a:r>
          </a:p>
          <a:p>
            <a:pPr lvl="1"/>
            <a:r>
              <a:rPr lang="fr-FR" sz="1400" dirty="0"/>
              <a:t>Pas de support de Windows Server Core </a:t>
            </a:r>
          </a:p>
          <a:p>
            <a:pPr lvl="1"/>
            <a:r>
              <a:rPr lang="fr-FR" sz="1400" dirty="0"/>
              <a:t>Support de Windows Server 2012 </a:t>
            </a:r>
            <a:r>
              <a:rPr lang="fr-FR" sz="1400" dirty="0" smtClean="0"/>
              <a:t>R2, 2016 et 2019</a:t>
            </a:r>
            <a:endParaRPr lang="fr-FR" sz="1400" dirty="0"/>
          </a:p>
          <a:p>
            <a:pPr lvl="1"/>
            <a:r>
              <a:rPr lang="fr-FR" sz="1400" dirty="0"/>
              <a:t>2 Go de RAM nécessaire dédié à l’agent Azure File Sync</a:t>
            </a:r>
          </a:p>
          <a:p>
            <a:r>
              <a:rPr lang="fr-FR" sz="1800" dirty="0"/>
              <a:t>Interopérabilité </a:t>
            </a:r>
          </a:p>
          <a:p>
            <a:pPr lvl="1"/>
            <a:r>
              <a:rPr lang="fr-FR" sz="1400" dirty="0"/>
              <a:t>Support de DFS-N et DFS-R </a:t>
            </a:r>
          </a:p>
          <a:p>
            <a:pPr lvl="1"/>
            <a:r>
              <a:rPr lang="fr-FR" sz="1400" dirty="0"/>
              <a:t>L’agent Azure File Sync inclus une version adaptée des Work Folders </a:t>
            </a:r>
          </a:p>
          <a:p>
            <a:pPr lvl="1"/>
            <a:r>
              <a:rPr lang="fr-FR" sz="1400" dirty="0"/>
              <a:t>Attention aux support des fonctionnalités de TIERING avec les Anti-Virus et Agents de sauvegardes</a:t>
            </a:r>
          </a:p>
          <a:p>
            <a:pPr lvl="1"/>
            <a:r>
              <a:rPr lang="fr-FR" sz="1400" dirty="0"/>
              <a:t>Pas de support de FSRM et du File Screening</a:t>
            </a:r>
          </a:p>
          <a:p>
            <a:pPr lvl="1"/>
            <a:r>
              <a:rPr lang="fr-FR" sz="1400" dirty="0" smtClean="0"/>
              <a:t>Support </a:t>
            </a:r>
            <a:r>
              <a:rPr lang="fr-FR" sz="1400" dirty="0"/>
              <a:t>de la déduplication sur les volumes utilisé par Azure File </a:t>
            </a:r>
            <a:r>
              <a:rPr lang="fr-FR" sz="1400" dirty="0" smtClean="0"/>
              <a:t>Sync avec et sans Cloud Tiering </a:t>
            </a:r>
            <a:endParaRPr lang="fr-FR" sz="1400" dirty="0"/>
          </a:p>
          <a:p>
            <a:pPr lvl="1"/>
            <a:r>
              <a:rPr lang="fr-FR" sz="1400" dirty="0"/>
              <a:t>Support des disques NTFS en cluster – mais pas des volumes </a:t>
            </a:r>
            <a:r>
              <a:rPr lang="fr-FR" sz="1400" dirty="0" smtClean="0"/>
              <a:t>CSV</a:t>
            </a:r>
          </a:p>
          <a:p>
            <a:pPr lvl="1"/>
            <a:r>
              <a:rPr lang="fr-FR" sz="1400" dirty="0" smtClean="0"/>
              <a:t>Support du cloud Azure </a:t>
            </a:r>
            <a:r>
              <a:rPr lang="fr-FR" sz="1400" dirty="0" err="1" smtClean="0"/>
              <a:t>Government</a:t>
            </a:r>
            <a:r>
              <a:rPr lang="fr-FR" sz="1400" dirty="0" smtClean="0"/>
              <a:t> </a:t>
            </a:r>
          </a:p>
          <a:p>
            <a:pPr lvl="1"/>
            <a:r>
              <a:rPr lang="fr-FR" sz="1400" dirty="0"/>
              <a:t>S</a:t>
            </a:r>
            <a:r>
              <a:rPr lang="fr-FR" sz="1400" dirty="0" smtClean="0"/>
              <a:t>upport du transfert Offline via Azure Data Box</a:t>
            </a:r>
          </a:p>
          <a:p>
            <a:pPr lvl="1"/>
            <a:r>
              <a:rPr lang="fr-FR" sz="1400" dirty="0" smtClean="0"/>
              <a:t>Optimisation du moteur de synchronisation et des snapshots </a:t>
            </a:r>
            <a:endParaRPr lang="fr-FR" sz="1400" dirty="0"/>
          </a:p>
          <a:p>
            <a:r>
              <a:rPr lang="fr-FR" sz="1800" dirty="0"/>
              <a:t>Limitations du moteur de synchronisation</a:t>
            </a:r>
          </a:p>
          <a:p>
            <a:pPr lvl="1"/>
            <a:r>
              <a:rPr lang="fr-FR" sz="1400" dirty="0"/>
              <a:t>Chemins limités à 2048 caractères </a:t>
            </a:r>
          </a:p>
          <a:p>
            <a:pPr lvl="1"/>
            <a:r>
              <a:rPr lang="fr-FR" sz="1400" dirty="0"/>
              <a:t>Synchronisation des ACL contenant moins de 40 ACE sur 1 élément</a:t>
            </a:r>
          </a:p>
          <a:p>
            <a:pPr lvl="1"/>
            <a:r>
              <a:rPr lang="fr-FR" sz="1400" dirty="0"/>
              <a:t>Pas de support des attributs étendus, points d’analyse, liens physiques et fichiers chiffrés avec EFS </a:t>
            </a:r>
          </a:p>
          <a:p>
            <a:pPr lvl="1"/>
            <a:r>
              <a:rPr lang="fr-FR" sz="1400" dirty="0"/>
              <a:t>Pas de support de FAT, FAT32, EFS. Seul NTFS est supporté</a:t>
            </a:r>
          </a:p>
          <a:p>
            <a:pPr lvl="1"/>
            <a:r>
              <a:rPr lang="fr-FR" sz="1400" dirty="0"/>
              <a:t>Pas de support des disques System</a:t>
            </a:r>
          </a:p>
          <a:p>
            <a:pPr marL="457200" lvl="1" indent="0">
              <a:buNone/>
            </a:pPr>
            <a:endParaRPr lang="fr-FR" sz="1400" dirty="0"/>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sp>
        <p:nvSpPr>
          <p:cNvPr id="11" name="ZoneTexte 10">
            <a:extLst>
              <a:ext uri="{FF2B5EF4-FFF2-40B4-BE49-F238E27FC236}">
                <a16:creationId xmlns:a16="http://schemas.microsoft.com/office/drawing/2014/main" id="{D2093210-021E-4494-9342-95BB0C65A002}"/>
              </a:ext>
            </a:extLst>
          </p:cNvPr>
          <p:cNvSpPr txBox="1"/>
          <p:nvPr/>
        </p:nvSpPr>
        <p:spPr>
          <a:xfrm>
            <a:off x="6660232" y="3435846"/>
            <a:ext cx="1892896" cy="277000"/>
          </a:xfrm>
          <a:prstGeom prst="rect">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100" dirty="0">
                <a:solidFill>
                  <a:schemeClr val="bg1"/>
                </a:solidFill>
              </a:rPr>
              <a:t>Support de BitLocker </a:t>
            </a:r>
          </a:p>
        </p:txBody>
      </p:sp>
      <p:sp>
        <p:nvSpPr>
          <p:cNvPr id="12" name="ZoneTexte 11">
            <a:extLst>
              <a:ext uri="{FF2B5EF4-FFF2-40B4-BE49-F238E27FC236}">
                <a16:creationId xmlns:a16="http://schemas.microsoft.com/office/drawing/2014/main" id="{8E5EA273-7FEF-4923-AB2E-2291BD9A191D}"/>
              </a:ext>
            </a:extLst>
          </p:cNvPr>
          <p:cNvSpPr txBox="1"/>
          <p:nvPr/>
        </p:nvSpPr>
        <p:spPr>
          <a:xfrm>
            <a:off x="6660232" y="1181066"/>
            <a:ext cx="1892896" cy="1246668"/>
          </a:xfrm>
          <a:prstGeom prst="rect">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100" dirty="0">
                <a:solidFill>
                  <a:schemeClr val="bg1"/>
                </a:solidFill>
              </a:rPr>
              <a:t>Support de : </a:t>
            </a:r>
          </a:p>
          <a:p>
            <a:pPr marL="171450" indent="-171450" algn="l">
              <a:buFont typeface="Arial" panose="020B0604020202020204" pitchFamily="34" charset="0"/>
              <a:buChar char="•"/>
            </a:pPr>
            <a:r>
              <a:rPr lang="fr-FR" sz="900" dirty="0">
                <a:solidFill>
                  <a:schemeClr val="bg1"/>
                </a:solidFill>
              </a:rPr>
              <a:t>Symantec Endpoint Protection</a:t>
            </a:r>
          </a:p>
          <a:p>
            <a:pPr marL="171450" indent="-171450" algn="l">
              <a:buFont typeface="Arial" panose="020B0604020202020204" pitchFamily="34" charset="0"/>
              <a:buChar char="•"/>
            </a:pPr>
            <a:r>
              <a:rPr lang="fr-FR" sz="900" dirty="0">
                <a:solidFill>
                  <a:schemeClr val="bg1"/>
                </a:solidFill>
              </a:rPr>
              <a:t>McAfee EndPoint Security</a:t>
            </a:r>
          </a:p>
          <a:p>
            <a:pPr marL="171450" indent="-171450" algn="l">
              <a:buFont typeface="Arial" panose="020B0604020202020204" pitchFamily="34" charset="0"/>
              <a:buChar char="•"/>
            </a:pPr>
            <a:r>
              <a:rPr lang="fr-FR" sz="900" dirty="0">
                <a:solidFill>
                  <a:schemeClr val="bg1"/>
                </a:solidFill>
              </a:rPr>
              <a:t>Kaspersky Anti-Virus</a:t>
            </a:r>
          </a:p>
          <a:p>
            <a:pPr marL="171450" indent="-171450" algn="l">
              <a:buFont typeface="Arial" panose="020B0604020202020204" pitchFamily="34" charset="0"/>
              <a:buChar char="•"/>
            </a:pPr>
            <a:r>
              <a:rPr lang="fr-FR" sz="900" dirty="0">
                <a:solidFill>
                  <a:schemeClr val="bg1"/>
                </a:solidFill>
              </a:rPr>
              <a:t>Sophos Endpoint Protection</a:t>
            </a:r>
          </a:p>
          <a:p>
            <a:pPr marL="171450" indent="-171450" algn="l">
              <a:buFont typeface="Arial" panose="020B0604020202020204" pitchFamily="34" charset="0"/>
              <a:buChar char="•"/>
            </a:pPr>
            <a:r>
              <a:rPr lang="fr-FR" sz="900" dirty="0">
                <a:solidFill>
                  <a:schemeClr val="bg1"/>
                </a:solidFill>
              </a:rPr>
              <a:t>TrendMicro OfficeScan </a:t>
            </a:r>
          </a:p>
        </p:txBody>
      </p:sp>
    </p:spTree>
    <p:extLst>
      <p:ext uri="{BB962C8B-B14F-4D97-AF65-F5344CB8AC3E}">
        <p14:creationId xmlns:p14="http://schemas.microsoft.com/office/powerpoint/2010/main" val="166471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487795"/>
            <a:ext cx="8229600" cy="365814"/>
          </a:xfrm>
        </p:spPr>
        <p:txBody>
          <a:bodyPr>
            <a:normAutofit fontScale="90000"/>
          </a:bodyPr>
          <a:lstStyle/>
          <a:p>
            <a:r>
              <a:rPr lang="fr-FR" dirty="0"/>
              <a:t>Azure File Sync – Migration des données </a:t>
            </a:r>
            <a:r>
              <a:rPr lang="fr-FR" dirty="0" smtClean="0"/>
              <a:t>« sans coupure »</a:t>
            </a:r>
            <a:r>
              <a:rPr lang="fr-FR" dirty="0"/>
              <a:t/>
            </a:r>
            <a:br>
              <a:rPr lang="fr-FR" dirty="0"/>
            </a:br>
            <a:endParaRPr lang="fr-FR"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264840" y="1179558"/>
            <a:ext cx="8725156" cy="3264400"/>
          </a:xfrm>
          <a:prstGeom prst="rect">
            <a:avLst/>
          </a:prstGeom>
        </p:spPr>
        <p:txBody>
          <a:bodyPr vert="horz" lIns="91440" tIns="45720" rIns="91440" bIns="45720" rtlCol="0">
            <a:normAutofit fontScale="85000" lnSpcReduction="20000"/>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a:t>Migration étape par étape </a:t>
            </a:r>
          </a:p>
          <a:p>
            <a:pPr marL="800100" lvl="1" indent="-342900">
              <a:buFont typeface="+mj-lt"/>
              <a:buAutoNum type="arabicPeriod"/>
            </a:pPr>
            <a:r>
              <a:rPr lang="fr-FR" sz="1400" dirty="0"/>
              <a:t>Déployer un service </a:t>
            </a:r>
            <a:r>
              <a:rPr lang="fr-FR" sz="1400" b="1" dirty="0"/>
              <a:t>Storage Sync</a:t>
            </a:r>
          </a:p>
          <a:p>
            <a:pPr marL="800100" lvl="1" indent="-342900">
              <a:buFont typeface="+mj-lt"/>
              <a:buAutoNum type="arabicPeriod"/>
            </a:pPr>
            <a:r>
              <a:rPr lang="fr-FR" sz="1400" dirty="0"/>
              <a:t>Créer un </a:t>
            </a:r>
            <a:r>
              <a:rPr lang="fr-FR" sz="1400" b="1" dirty="0" smtClean="0"/>
              <a:t>Groupe </a:t>
            </a:r>
            <a:r>
              <a:rPr lang="fr-FR" sz="1400" b="1" dirty="0"/>
              <a:t>de synchronisation</a:t>
            </a:r>
          </a:p>
          <a:p>
            <a:pPr marL="800100" lvl="1" indent="-342900">
              <a:buFont typeface="+mj-lt"/>
              <a:buAutoNum type="arabicPeriod"/>
            </a:pPr>
            <a:r>
              <a:rPr lang="fr-FR" sz="1400" dirty="0"/>
              <a:t>Installez </a:t>
            </a:r>
            <a:r>
              <a:rPr lang="fr-FR" sz="1400" b="1" dirty="0"/>
              <a:t>l’agent Azure File Sync </a:t>
            </a:r>
            <a:r>
              <a:rPr lang="fr-FR" sz="1400" dirty="0"/>
              <a:t>sur le </a:t>
            </a:r>
            <a:r>
              <a:rPr lang="fr-FR" sz="1400" b="1" dirty="0">
                <a:solidFill>
                  <a:srgbClr val="FF0000"/>
                </a:solidFill>
              </a:rPr>
              <a:t>serveur SOURCE des données </a:t>
            </a:r>
          </a:p>
          <a:p>
            <a:pPr marL="800100" lvl="1" indent="-342900">
              <a:buFont typeface="+mj-lt"/>
              <a:buAutoNum type="arabicPeriod"/>
            </a:pPr>
            <a:r>
              <a:rPr lang="fr-FR" sz="1400" dirty="0"/>
              <a:t>Inscrire ce serveur et </a:t>
            </a:r>
            <a:r>
              <a:rPr lang="fr-FR" sz="1400" b="1" dirty="0"/>
              <a:t>créer un point de terminaison de serveur </a:t>
            </a:r>
            <a:r>
              <a:rPr lang="fr-FR" sz="1400" dirty="0"/>
              <a:t>sur le partage</a:t>
            </a:r>
          </a:p>
          <a:p>
            <a:pPr marL="800100" lvl="1" indent="-342900">
              <a:buFont typeface="+mj-lt"/>
              <a:buAutoNum type="arabicPeriod"/>
            </a:pPr>
            <a:r>
              <a:rPr lang="fr-FR" sz="1400" b="1" dirty="0">
                <a:solidFill>
                  <a:srgbClr val="FF0000"/>
                </a:solidFill>
              </a:rPr>
              <a:t>Attendre que la synchronisation soit effectuée vers le partage de fichiers Azure </a:t>
            </a:r>
            <a:r>
              <a:rPr lang="fr-FR" sz="1400" dirty="0"/>
              <a:t>(point de terminaison cloud)</a:t>
            </a:r>
          </a:p>
          <a:p>
            <a:pPr marL="800100" lvl="1" indent="-342900">
              <a:buFont typeface="+mj-lt"/>
              <a:buAutoNum type="arabicPeriod"/>
            </a:pPr>
            <a:r>
              <a:rPr lang="fr-FR" sz="1400" b="1" dirty="0">
                <a:solidFill>
                  <a:srgbClr val="FF0000"/>
                </a:solidFill>
              </a:rPr>
              <a:t>Une fois le 1</a:t>
            </a:r>
            <a:r>
              <a:rPr lang="fr-FR" sz="1400" b="1" baseline="30000" dirty="0">
                <a:solidFill>
                  <a:srgbClr val="FF0000"/>
                </a:solidFill>
              </a:rPr>
              <a:t>er</a:t>
            </a:r>
            <a:r>
              <a:rPr lang="fr-FR" sz="1400" b="1" dirty="0">
                <a:solidFill>
                  <a:srgbClr val="FF0000"/>
                </a:solidFill>
              </a:rPr>
              <a:t> chargement terminé</a:t>
            </a:r>
            <a:r>
              <a:rPr lang="fr-FR" sz="1400" dirty="0"/>
              <a:t>, </a:t>
            </a:r>
            <a:r>
              <a:rPr lang="fr-FR" sz="1400" b="1" dirty="0"/>
              <a:t>installer l’Agent Azure File Sync sur les autres </a:t>
            </a:r>
            <a:r>
              <a:rPr lang="fr-FR" sz="1400" b="1" dirty="0" smtClean="0"/>
              <a:t>serveurs</a:t>
            </a:r>
            <a:endParaRPr lang="fr-FR" sz="1400" dirty="0"/>
          </a:p>
          <a:p>
            <a:pPr marL="800100" lvl="1" indent="-342900">
              <a:buFont typeface="+mj-lt"/>
              <a:buAutoNum type="arabicPeriod"/>
            </a:pPr>
            <a:r>
              <a:rPr lang="fr-FR" sz="1400" dirty="0"/>
              <a:t>Créer de nouveaux partages de fichiers sur les serveurs restants.</a:t>
            </a:r>
          </a:p>
          <a:p>
            <a:pPr marL="800100" lvl="1" indent="-342900">
              <a:buFont typeface="+mj-lt"/>
              <a:buAutoNum type="arabicPeriod"/>
            </a:pPr>
            <a:r>
              <a:rPr lang="fr-FR" sz="1400" b="1" dirty="0"/>
              <a:t>Créer des points de terminaison de serveur sur les nouveaux partages de fichiers </a:t>
            </a:r>
            <a:r>
              <a:rPr lang="fr-FR" sz="1400" dirty="0"/>
              <a:t>avec une stratégie de hiérarchisation cloud, si souhaité. </a:t>
            </a:r>
            <a:r>
              <a:rPr lang="fr-FR" sz="1400" dirty="0" smtClean="0"/>
              <a:t>  </a:t>
            </a:r>
            <a:endParaRPr lang="fr-FR" sz="1400" dirty="0"/>
          </a:p>
          <a:p>
            <a:pPr marL="800100" lvl="1" indent="-342900">
              <a:buFont typeface="+mj-lt"/>
              <a:buAutoNum type="arabicPeriod"/>
            </a:pPr>
            <a:r>
              <a:rPr lang="fr-FR" sz="1400" b="1" dirty="0">
                <a:solidFill>
                  <a:srgbClr val="FF0000"/>
                </a:solidFill>
              </a:rPr>
              <a:t>Laisser l’Agent Azure File Sync effectuer une restauration rapide de l’espace de noms complet sans transfert réel des données.</a:t>
            </a:r>
            <a:r>
              <a:rPr lang="fr-FR" sz="1400" dirty="0"/>
              <a:t> Après la synchronisation de l’espace de noms complet, le moteur de synchronisation remplira l’espace disque local en fonction de la stratégie de hiérarchisation cloud du point de terminaison de serveur. </a:t>
            </a:r>
          </a:p>
          <a:p>
            <a:pPr marL="800100" lvl="1" indent="-342900">
              <a:buFont typeface="+mj-lt"/>
              <a:buAutoNum type="arabicPeriod"/>
            </a:pPr>
            <a:r>
              <a:rPr lang="fr-FR" sz="1400" dirty="0"/>
              <a:t>Vérifier que la synchronisation est terminée et tester la topologie.  </a:t>
            </a:r>
          </a:p>
          <a:p>
            <a:pPr marL="800100" lvl="1" indent="-342900">
              <a:buFont typeface="+mj-lt"/>
              <a:buAutoNum type="arabicPeriod"/>
            </a:pPr>
            <a:r>
              <a:rPr lang="fr-FR" sz="1400" b="1" dirty="0">
                <a:solidFill>
                  <a:srgbClr val="FF0000"/>
                </a:solidFill>
              </a:rPr>
              <a:t>Finalement, rediriger les utilisateurs et les applications vers ce nouveau partage</a:t>
            </a:r>
            <a:r>
              <a:rPr lang="fr-FR" sz="1400" dirty="0"/>
              <a:t>.</a:t>
            </a:r>
          </a:p>
          <a:p>
            <a:pPr marL="800100" lvl="1" indent="-342900">
              <a:buFont typeface="+mj-lt"/>
              <a:buAutoNum type="arabicPeriod"/>
            </a:pPr>
            <a:r>
              <a:rPr lang="fr-FR" sz="1400" dirty="0"/>
              <a:t>Supprimer les partages en double sur les serveurs (non obligatoire) </a:t>
            </a:r>
          </a:p>
          <a:p>
            <a:pPr lvl="1"/>
            <a:endParaRPr lang="fr-FR" sz="1400" dirty="0"/>
          </a:p>
          <a:p>
            <a:pPr marL="457200" lvl="1" indent="0">
              <a:buNone/>
            </a:pPr>
            <a:endParaRPr lang="fr-FR" sz="1400" dirty="0"/>
          </a:p>
          <a:p>
            <a:pPr lvl="1"/>
            <a:endParaRPr lang="fr-FR" sz="1400" dirty="0"/>
          </a:p>
          <a:p>
            <a:pPr marL="457200" lvl="1" indent="0">
              <a:buNone/>
            </a:pPr>
            <a:endParaRPr lang="fr-FR" sz="1400" dirty="0"/>
          </a:p>
          <a:p>
            <a:pPr marL="457200" lvl="1" indent="0">
              <a:buNone/>
            </a:pPr>
            <a:endParaRPr lang="fr-FR" sz="1400" dirty="0"/>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sp>
        <p:nvSpPr>
          <p:cNvPr id="4" name="ZoneTexte 3">
            <a:extLst>
              <a:ext uri="{FF2B5EF4-FFF2-40B4-BE49-F238E27FC236}">
                <a16:creationId xmlns:a16="http://schemas.microsoft.com/office/drawing/2014/main" id="{50300DB4-7940-41CD-AFFC-4CDCAABD091C}"/>
              </a:ext>
            </a:extLst>
          </p:cNvPr>
          <p:cNvSpPr txBox="1"/>
          <p:nvPr/>
        </p:nvSpPr>
        <p:spPr>
          <a:xfrm>
            <a:off x="2411760" y="4517206"/>
            <a:ext cx="6467400" cy="277000"/>
          </a:xfrm>
          <a:prstGeom prst="rect">
            <a:avLst/>
          </a:prstGeom>
          <a:solidFill>
            <a:schemeClr val="bg2">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fr-F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100" dirty="0">
                <a:solidFill>
                  <a:schemeClr val="bg1"/>
                </a:solidFill>
                <a:hlinkClick r:id="rId2"/>
              </a:rPr>
              <a:t>https://docs.microsoft.com/en-us/azure/storage/files/storage-sync-files-deployment-guide?tabs=portal</a:t>
            </a:r>
            <a:r>
              <a:rPr lang="fr-FR" sz="1100" dirty="0">
                <a:solidFill>
                  <a:schemeClr val="bg1"/>
                </a:solidFill>
              </a:rPr>
              <a:t> </a:t>
            </a:r>
          </a:p>
        </p:txBody>
      </p:sp>
      <p:sp>
        <p:nvSpPr>
          <p:cNvPr id="7" name="Bulle narrative : rectangle 6">
            <a:extLst>
              <a:ext uri="{FF2B5EF4-FFF2-40B4-BE49-F238E27FC236}">
                <a16:creationId xmlns:a16="http://schemas.microsoft.com/office/drawing/2014/main" id="{41C7DB87-B8FC-4081-A93A-3F903E2FB907}"/>
              </a:ext>
            </a:extLst>
          </p:cNvPr>
          <p:cNvSpPr/>
          <p:nvPr/>
        </p:nvSpPr>
        <p:spPr>
          <a:xfrm>
            <a:off x="6228184" y="1059582"/>
            <a:ext cx="2650976" cy="864096"/>
          </a:xfrm>
          <a:prstGeom prst="wedgeRectCallout">
            <a:avLst>
              <a:gd name="adj1" fmla="val -90129"/>
              <a:gd name="adj2" fmla="val -12164"/>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t>Exemple avec Baie </a:t>
            </a:r>
            <a:r>
              <a:rPr lang="fr-FR" dirty="0"/>
              <a:t>EMC </a:t>
            </a:r>
            <a:r>
              <a:rPr lang="fr-FR" sz="1200" dirty="0" smtClean="0"/>
              <a:t>Déploiement </a:t>
            </a:r>
            <a:r>
              <a:rPr lang="fr-FR" sz="1200" dirty="0"/>
              <a:t>initial via </a:t>
            </a:r>
            <a:r>
              <a:rPr lang="fr-FR" sz="1200" dirty="0" smtClean="0"/>
              <a:t/>
            </a:r>
            <a:br>
              <a:rPr lang="fr-FR" sz="1200" dirty="0" smtClean="0"/>
            </a:br>
            <a:r>
              <a:rPr lang="fr-FR" sz="1200" dirty="0" smtClean="0"/>
              <a:t>un </a:t>
            </a:r>
            <a:r>
              <a:rPr lang="fr-FR" sz="1200" dirty="0"/>
              <a:t>nouveau serveur Windows Server </a:t>
            </a:r>
            <a:r>
              <a:rPr lang="fr-FR" sz="1200" dirty="0" smtClean="0"/>
              <a:t/>
            </a:r>
            <a:br>
              <a:rPr lang="fr-FR" sz="1200" dirty="0" smtClean="0"/>
            </a:br>
            <a:r>
              <a:rPr lang="fr-FR" sz="1200" dirty="0" smtClean="0"/>
              <a:t>disposant </a:t>
            </a:r>
            <a:r>
              <a:rPr lang="fr-FR" sz="1200" dirty="0"/>
              <a:t>des données </a:t>
            </a:r>
            <a:endParaRPr lang="fr-FR" dirty="0"/>
          </a:p>
        </p:txBody>
      </p:sp>
    </p:spTree>
    <p:extLst>
      <p:ext uri="{BB962C8B-B14F-4D97-AF65-F5344CB8AC3E}">
        <p14:creationId xmlns:p14="http://schemas.microsoft.com/office/powerpoint/2010/main" val="182744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noAutofit/>
          </a:bodyPr>
          <a:lstStyle/>
          <a:p>
            <a:r>
              <a:rPr lang="fr-FR"/>
              <a:t>SPIE, l’ambition partagée</a:t>
            </a:r>
          </a:p>
        </p:txBody>
      </p:sp>
      <p:sp>
        <p:nvSpPr>
          <p:cNvPr id="4" name="Ellipse 3"/>
          <p:cNvSpPr/>
          <p:nvPr/>
        </p:nvSpPr>
        <p:spPr>
          <a:xfrm rot="19372760">
            <a:off x="1286525" y="1709234"/>
            <a:ext cx="6129792" cy="1800200"/>
          </a:xfrm>
          <a:prstGeom prst="ellipse">
            <a:avLst/>
          </a:prstGeom>
          <a:solidFill>
            <a:srgbClr val="92D050">
              <a:alpha val="35000"/>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8" name="Ellipse 187"/>
          <p:cNvSpPr/>
          <p:nvPr/>
        </p:nvSpPr>
        <p:spPr>
          <a:xfrm rot="2394806">
            <a:off x="1309098" y="1779523"/>
            <a:ext cx="6093988" cy="1800200"/>
          </a:xfrm>
          <a:prstGeom prst="ellipse">
            <a:avLst/>
          </a:prstGeom>
          <a:solidFill>
            <a:srgbClr val="FFC000">
              <a:alpha val="32000"/>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9" name="Ellipse 188"/>
          <p:cNvSpPr/>
          <p:nvPr/>
        </p:nvSpPr>
        <p:spPr>
          <a:xfrm>
            <a:off x="1187624" y="1740070"/>
            <a:ext cx="6264696" cy="1800200"/>
          </a:xfrm>
          <a:prstGeom prst="ellipse">
            <a:avLst/>
          </a:prstGeom>
          <a:solidFill>
            <a:srgbClr val="D55866">
              <a:alpha val="37000"/>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90" name="Groupe 189"/>
          <p:cNvGrpSpPr/>
          <p:nvPr/>
        </p:nvGrpSpPr>
        <p:grpSpPr>
          <a:xfrm>
            <a:off x="2575402" y="1069515"/>
            <a:ext cx="3528098" cy="3317124"/>
            <a:chOff x="-9713996" y="-2728922"/>
            <a:chExt cx="4856203" cy="4887929"/>
          </a:xfrm>
        </p:grpSpPr>
        <p:sp>
          <p:nvSpPr>
            <p:cNvPr id="191" name="Freeform 7"/>
            <p:cNvSpPr>
              <a:spLocks noEditPoints="1"/>
            </p:cNvSpPr>
            <p:nvPr/>
          </p:nvSpPr>
          <p:spPr bwMode="auto">
            <a:xfrm>
              <a:off x="-7078724" y="-2728922"/>
              <a:ext cx="90488" cy="109538"/>
            </a:xfrm>
            <a:custGeom>
              <a:avLst/>
              <a:gdLst>
                <a:gd name="T0" fmla="*/ 0 w 24"/>
                <a:gd name="T1" fmla="*/ 29 h 29"/>
                <a:gd name="T2" fmla="*/ 2 w 24"/>
                <a:gd name="T3" fmla="*/ 0 h 29"/>
                <a:gd name="T4" fmla="*/ 13 w 24"/>
                <a:gd name="T5" fmla="*/ 1 h 29"/>
                <a:gd name="T6" fmla="*/ 17 w 24"/>
                <a:gd name="T7" fmla="*/ 2 h 29"/>
                <a:gd name="T8" fmla="*/ 21 w 24"/>
                <a:gd name="T9" fmla="*/ 3 h 29"/>
                <a:gd name="T10" fmla="*/ 23 w 24"/>
                <a:gd name="T11" fmla="*/ 6 h 29"/>
                <a:gd name="T12" fmla="*/ 23 w 24"/>
                <a:gd name="T13" fmla="*/ 10 h 29"/>
                <a:gd name="T14" fmla="*/ 21 w 24"/>
                <a:gd name="T15" fmla="*/ 16 h 29"/>
                <a:gd name="T16" fmla="*/ 12 w 24"/>
                <a:gd name="T17" fmla="*/ 18 h 29"/>
                <a:gd name="T18" fmla="*/ 5 w 24"/>
                <a:gd name="T19" fmla="*/ 17 h 29"/>
                <a:gd name="T20" fmla="*/ 4 w 24"/>
                <a:gd name="T21" fmla="*/ 29 h 29"/>
                <a:gd name="T22" fmla="*/ 0 w 24"/>
                <a:gd name="T23" fmla="*/ 29 h 29"/>
                <a:gd name="T24" fmla="*/ 5 w 24"/>
                <a:gd name="T25" fmla="*/ 14 h 29"/>
                <a:gd name="T26" fmla="*/ 12 w 24"/>
                <a:gd name="T27" fmla="*/ 15 h 29"/>
                <a:gd name="T28" fmla="*/ 18 w 24"/>
                <a:gd name="T29" fmla="*/ 14 h 29"/>
                <a:gd name="T30" fmla="*/ 20 w 24"/>
                <a:gd name="T31" fmla="*/ 10 h 29"/>
                <a:gd name="T32" fmla="*/ 19 w 24"/>
                <a:gd name="T33" fmla="*/ 7 h 29"/>
                <a:gd name="T34" fmla="*/ 17 w 24"/>
                <a:gd name="T35" fmla="*/ 5 h 29"/>
                <a:gd name="T36" fmla="*/ 13 w 24"/>
                <a:gd name="T37" fmla="*/ 5 h 29"/>
                <a:gd name="T38" fmla="*/ 6 w 24"/>
                <a:gd name="T39" fmla="*/ 4 h 29"/>
                <a:gd name="T40" fmla="*/ 5 w 24"/>
                <a:gd name="T4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9">
                  <a:moveTo>
                    <a:pt x="0" y="29"/>
                  </a:moveTo>
                  <a:cubicBezTo>
                    <a:pt x="2" y="0"/>
                    <a:pt x="2" y="0"/>
                    <a:pt x="2" y="0"/>
                  </a:cubicBezTo>
                  <a:cubicBezTo>
                    <a:pt x="13" y="1"/>
                    <a:pt x="13" y="1"/>
                    <a:pt x="13" y="1"/>
                  </a:cubicBezTo>
                  <a:cubicBezTo>
                    <a:pt x="15" y="1"/>
                    <a:pt x="17" y="1"/>
                    <a:pt x="17" y="2"/>
                  </a:cubicBezTo>
                  <a:cubicBezTo>
                    <a:pt x="19" y="2"/>
                    <a:pt x="20" y="3"/>
                    <a:pt x="21" y="3"/>
                  </a:cubicBezTo>
                  <a:cubicBezTo>
                    <a:pt x="22" y="4"/>
                    <a:pt x="22" y="5"/>
                    <a:pt x="23" y="6"/>
                  </a:cubicBezTo>
                  <a:cubicBezTo>
                    <a:pt x="23" y="8"/>
                    <a:pt x="24" y="9"/>
                    <a:pt x="23" y="10"/>
                  </a:cubicBezTo>
                  <a:cubicBezTo>
                    <a:pt x="23" y="13"/>
                    <a:pt x="22" y="15"/>
                    <a:pt x="21" y="16"/>
                  </a:cubicBezTo>
                  <a:cubicBezTo>
                    <a:pt x="19" y="18"/>
                    <a:pt x="16" y="18"/>
                    <a:pt x="12" y="18"/>
                  </a:cubicBezTo>
                  <a:cubicBezTo>
                    <a:pt x="5" y="17"/>
                    <a:pt x="5" y="17"/>
                    <a:pt x="5" y="17"/>
                  </a:cubicBezTo>
                  <a:cubicBezTo>
                    <a:pt x="4" y="29"/>
                    <a:pt x="4" y="29"/>
                    <a:pt x="4" y="29"/>
                  </a:cubicBezTo>
                  <a:lnTo>
                    <a:pt x="0" y="29"/>
                  </a:lnTo>
                  <a:close/>
                  <a:moveTo>
                    <a:pt x="5" y="14"/>
                  </a:moveTo>
                  <a:cubicBezTo>
                    <a:pt x="12" y="15"/>
                    <a:pt x="12" y="15"/>
                    <a:pt x="12" y="15"/>
                  </a:cubicBezTo>
                  <a:cubicBezTo>
                    <a:pt x="15" y="15"/>
                    <a:pt x="17" y="15"/>
                    <a:pt x="18" y="14"/>
                  </a:cubicBezTo>
                  <a:cubicBezTo>
                    <a:pt x="19" y="13"/>
                    <a:pt x="19" y="12"/>
                    <a:pt x="20" y="10"/>
                  </a:cubicBezTo>
                  <a:cubicBezTo>
                    <a:pt x="20" y="9"/>
                    <a:pt x="19" y="8"/>
                    <a:pt x="19" y="7"/>
                  </a:cubicBezTo>
                  <a:cubicBezTo>
                    <a:pt x="18" y="6"/>
                    <a:pt x="18" y="5"/>
                    <a:pt x="17" y="5"/>
                  </a:cubicBezTo>
                  <a:cubicBezTo>
                    <a:pt x="16" y="5"/>
                    <a:pt x="15" y="5"/>
                    <a:pt x="13" y="5"/>
                  </a:cubicBezTo>
                  <a:cubicBezTo>
                    <a:pt x="6" y="4"/>
                    <a:pt x="6" y="4"/>
                    <a:pt x="6" y="4"/>
                  </a:cubicBezTo>
                  <a:lnTo>
                    <a:pt x="5"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192" name="Freeform 8"/>
            <p:cNvSpPr>
              <a:spLocks/>
            </p:cNvSpPr>
            <p:nvPr/>
          </p:nvSpPr>
          <p:spPr bwMode="auto">
            <a:xfrm>
              <a:off x="-6980298" y="-2717809"/>
              <a:ext cx="66676" cy="112713"/>
            </a:xfrm>
            <a:custGeom>
              <a:avLst/>
              <a:gdLst>
                <a:gd name="T0" fmla="*/ 0 w 18"/>
                <a:gd name="T1" fmla="*/ 28 h 30"/>
                <a:gd name="T2" fmla="*/ 3 w 18"/>
                <a:gd name="T3" fmla="*/ 0 h 30"/>
                <a:gd name="T4" fmla="*/ 7 w 18"/>
                <a:gd name="T5" fmla="*/ 0 h 30"/>
                <a:gd name="T6" fmla="*/ 6 w 18"/>
                <a:gd name="T7" fmla="*/ 10 h 30"/>
                <a:gd name="T8" fmla="*/ 12 w 18"/>
                <a:gd name="T9" fmla="*/ 8 h 30"/>
                <a:gd name="T10" fmla="*/ 16 w 18"/>
                <a:gd name="T11" fmla="*/ 10 h 30"/>
                <a:gd name="T12" fmla="*/ 18 w 18"/>
                <a:gd name="T13" fmla="*/ 13 h 30"/>
                <a:gd name="T14" fmla="*/ 18 w 18"/>
                <a:gd name="T15" fmla="*/ 17 h 30"/>
                <a:gd name="T16" fmla="*/ 17 w 18"/>
                <a:gd name="T17" fmla="*/ 30 h 30"/>
                <a:gd name="T18" fmla="*/ 13 w 18"/>
                <a:gd name="T19" fmla="*/ 30 h 30"/>
                <a:gd name="T20" fmla="*/ 15 w 18"/>
                <a:gd name="T21" fmla="*/ 17 h 30"/>
                <a:gd name="T22" fmla="*/ 14 w 18"/>
                <a:gd name="T23" fmla="*/ 13 h 30"/>
                <a:gd name="T24" fmla="*/ 11 w 18"/>
                <a:gd name="T25" fmla="*/ 11 h 30"/>
                <a:gd name="T26" fmla="*/ 8 w 18"/>
                <a:gd name="T27" fmla="*/ 12 h 30"/>
                <a:gd name="T28" fmla="*/ 6 w 18"/>
                <a:gd name="T29" fmla="*/ 14 h 30"/>
                <a:gd name="T30" fmla="*/ 5 w 18"/>
                <a:gd name="T31" fmla="*/ 17 h 30"/>
                <a:gd name="T32" fmla="*/ 3 w 18"/>
                <a:gd name="T33" fmla="*/ 29 h 30"/>
                <a:gd name="T34" fmla="*/ 0 w 18"/>
                <a:gd name="T35"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30">
                  <a:moveTo>
                    <a:pt x="0" y="28"/>
                  </a:moveTo>
                  <a:cubicBezTo>
                    <a:pt x="3" y="0"/>
                    <a:pt x="3" y="0"/>
                    <a:pt x="3" y="0"/>
                  </a:cubicBezTo>
                  <a:cubicBezTo>
                    <a:pt x="7" y="0"/>
                    <a:pt x="7" y="0"/>
                    <a:pt x="7" y="0"/>
                  </a:cubicBezTo>
                  <a:cubicBezTo>
                    <a:pt x="6" y="10"/>
                    <a:pt x="6" y="10"/>
                    <a:pt x="6" y="10"/>
                  </a:cubicBezTo>
                  <a:cubicBezTo>
                    <a:pt x="7" y="9"/>
                    <a:pt x="10" y="8"/>
                    <a:pt x="12" y="8"/>
                  </a:cubicBezTo>
                  <a:cubicBezTo>
                    <a:pt x="14" y="9"/>
                    <a:pt x="15" y="9"/>
                    <a:pt x="16" y="10"/>
                  </a:cubicBezTo>
                  <a:cubicBezTo>
                    <a:pt x="17" y="11"/>
                    <a:pt x="18" y="11"/>
                    <a:pt x="18" y="13"/>
                  </a:cubicBezTo>
                  <a:cubicBezTo>
                    <a:pt x="18" y="14"/>
                    <a:pt x="18" y="15"/>
                    <a:pt x="18" y="17"/>
                  </a:cubicBezTo>
                  <a:cubicBezTo>
                    <a:pt x="17" y="30"/>
                    <a:pt x="17" y="30"/>
                    <a:pt x="17" y="30"/>
                  </a:cubicBezTo>
                  <a:cubicBezTo>
                    <a:pt x="13" y="30"/>
                    <a:pt x="13" y="30"/>
                    <a:pt x="13" y="30"/>
                  </a:cubicBezTo>
                  <a:cubicBezTo>
                    <a:pt x="15" y="17"/>
                    <a:pt x="15" y="17"/>
                    <a:pt x="15" y="17"/>
                  </a:cubicBezTo>
                  <a:cubicBezTo>
                    <a:pt x="15" y="15"/>
                    <a:pt x="15" y="14"/>
                    <a:pt x="14" y="13"/>
                  </a:cubicBezTo>
                  <a:cubicBezTo>
                    <a:pt x="13" y="12"/>
                    <a:pt x="12" y="11"/>
                    <a:pt x="11" y="11"/>
                  </a:cubicBezTo>
                  <a:cubicBezTo>
                    <a:pt x="10" y="11"/>
                    <a:pt x="9" y="11"/>
                    <a:pt x="8" y="12"/>
                  </a:cubicBezTo>
                  <a:cubicBezTo>
                    <a:pt x="7" y="12"/>
                    <a:pt x="6" y="13"/>
                    <a:pt x="6" y="14"/>
                  </a:cubicBezTo>
                  <a:cubicBezTo>
                    <a:pt x="5" y="14"/>
                    <a:pt x="5" y="16"/>
                    <a:pt x="5" y="17"/>
                  </a:cubicBezTo>
                  <a:cubicBezTo>
                    <a:pt x="3" y="29"/>
                    <a:pt x="3" y="29"/>
                    <a:pt x="3" y="29"/>
                  </a:cubicBez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193" name="Freeform 9"/>
            <p:cNvSpPr>
              <a:spLocks noEditPoints="1"/>
            </p:cNvSpPr>
            <p:nvPr/>
          </p:nvSpPr>
          <p:spPr bwMode="auto">
            <a:xfrm>
              <a:off x="-6902510" y="-2676534"/>
              <a:ext cx="76201" cy="87313"/>
            </a:xfrm>
            <a:custGeom>
              <a:avLst/>
              <a:gdLst>
                <a:gd name="T0" fmla="*/ 14 w 20"/>
                <a:gd name="T1" fmla="*/ 20 h 23"/>
                <a:gd name="T2" fmla="*/ 10 w 20"/>
                <a:gd name="T3" fmla="*/ 21 h 23"/>
                <a:gd name="T4" fmla="*/ 6 w 20"/>
                <a:gd name="T5" fmla="*/ 22 h 23"/>
                <a:gd name="T6" fmla="*/ 1 w 20"/>
                <a:gd name="T7" fmla="*/ 19 h 23"/>
                <a:gd name="T8" fmla="*/ 0 w 20"/>
                <a:gd name="T9" fmla="*/ 14 h 23"/>
                <a:gd name="T10" fmla="*/ 2 w 20"/>
                <a:gd name="T11" fmla="*/ 12 h 23"/>
                <a:gd name="T12" fmla="*/ 4 w 20"/>
                <a:gd name="T13" fmla="*/ 10 h 23"/>
                <a:gd name="T14" fmla="*/ 6 w 20"/>
                <a:gd name="T15" fmla="*/ 9 h 23"/>
                <a:gd name="T16" fmla="*/ 9 w 20"/>
                <a:gd name="T17" fmla="*/ 9 h 23"/>
                <a:gd name="T18" fmla="*/ 16 w 20"/>
                <a:gd name="T19" fmla="*/ 9 h 23"/>
                <a:gd name="T20" fmla="*/ 16 w 20"/>
                <a:gd name="T21" fmla="*/ 8 h 23"/>
                <a:gd name="T22" fmla="*/ 16 w 20"/>
                <a:gd name="T23" fmla="*/ 5 h 23"/>
                <a:gd name="T24" fmla="*/ 12 w 20"/>
                <a:gd name="T25" fmla="*/ 3 h 23"/>
                <a:gd name="T26" fmla="*/ 8 w 20"/>
                <a:gd name="T27" fmla="*/ 4 h 23"/>
                <a:gd name="T28" fmla="*/ 6 w 20"/>
                <a:gd name="T29" fmla="*/ 6 h 23"/>
                <a:gd name="T30" fmla="*/ 3 w 20"/>
                <a:gd name="T31" fmla="*/ 5 h 23"/>
                <a:gd name="T32" fmla="*/ 5 w 20"/>
                <a:gd name="T33" fmla="*/ 2 h 23"/>
                <a:gd name="T34" fmla="*/ 8 w 20"/>
                <a:gd name="T35" fmla="*/ 1 h 23"/>
                <a:gd name="T36" fmla="*/ 13 w 20"/>
                <a:gd name="T37" fmla="*/ 1 h 23"/>
                <a:gd name="T38" fmla="*/ 17 w 20"/>
                <a:gd name="T39" fmla="*/ 2 h 23"/>
                <a:gd name="T40" fmla="*/ 19 w 20"/>
                <a:gd name="T41" fmla="*/ 4 h 23"/>
                <a:gd name="T42" fmla="*/ 20 w 20"/>
                <a:gd name="T43" fmla="*/ 6 h 23"/>
                <a:gd name="T44" fmla="*/ 19 w 20"/>
                <a:gd name="T45" fmla="*/ 10 h 23"/>
                <a:gd name="T46" fmla="*/ 19 w 20"/>
                <a:gd name="T47" fmla="*/ 14 h 23"/>
                <a:gd name="T48" fmla="*/ 18 w 20"/>
                <a:gd name="T49" fmla="*/ 20 h 23"/>
                <a:gd name="T50" fmla="*/ 18 w 20"/>
                <a:gd name="T51" fmla="*/ 23 h 23"/>
                <a:gd name="T52" fmla="*/ 15 w 20"/>
                <a:gd name="T53" fmla="*/ 22 h 23"/>
                <a:gd name="T54" fmla="*/ 14 w 20"/>
                <a:gd name="T55" fmla="*/ 20 h 23"/>
                <a:gd name="T56" fmla="*/ 15 w 20"/>
                <a:gd name="T57" fmla="*/ 12 h 23"/>
                <a:gd name="T58" fmla="*/ 10 w 20"/>
                <a:gd name="T59" fmla="*/ 12 h 23"/>
                <a:gd name="T60" fmla="*/ 6 w 20"/>
                <a:gd name="T61" fmla="*/ 13 h 23"/>
                <a:gd name="T62" fmla="*/ 5 w 20"/>
                <a:gd name="T63" fmla="*/ 13 h 23"/>
                <a:gd name="T64" fmla="*/ 4 w 20"/>
                <a:gd name="T65" fmla="*/ 15 h 23"/>
                <a:gd name="T66" fmla="*/ 5 w 20"/>
                <a:gd name="T67" fmla="*/ 17 h 23"/>
                <a:gd name="T68" fmla="*/ 8 w 20"/>
                <a:gd name="T69" fmla="*/ 19 h 23"/>
                <a:gd name="T70" fmla="*/ 11 w 20"/>
                <a:gd name="T71" fmla="*/ 19 h 23"/>
                <a:gd name="T72" fmla="*/ 14 w 20"/>
                <a:gd name="T73" fmla="*/ 17 h 23"/>
                <a:gd name="T74" fmla="*/ 15 w 20"/>
                <a:gd name="T75" fmla="*/ 13 h 23"/>
                <a:gd name="T76" fmla="*/ 15 w 20"/>
                <a:gd name="T7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 h="23">
                  <a:moveTo>
                    <a:pt x="14" y="20"/>
                  </a:moveTo>
                  <a:cubicBezTo>
                    <a:pt x="13" y="21"/>
                    <a:pt x="12" y="21"/>
                    <a:pt x="10" y="21"/>
                  </a:cubicBezTo>
                  <a:cubicBezTo>
                    <a:pt x="9" y="22"/>
                    <a:pt x="8" y="22"/>
                    <a:pt x="6" y="22"/>
                  </a:cubicBezTo>
                  <a:cubicBezTo>
                    <a:pt x="4" y="21"/>
                    <a:pt x="3" y="20"/>
                    <a:pt x="1" y="19"/>
                  </a:cubicBezTo>
                  <a:cubicBezTo>
                    <a:pt x="0" y="18"/>
                    <a:pt x="0" y="16"/>
                    <a:pt x="0" y="14"/>
                  </a:cubicBezTo>
                  <a:cubicBezTo>
                    <a:pt x="1" y="13"/>
                    <a:pt x="1" y="13"/>
                    <a:pt x="2" y="12"/>
                  </a:cubicBezTo>
                  <a:cubicBezTo>
                    <a:pt x="2" y="11"/>
                    <a:pt x="3" y="11"/>
                    <a:pt x="4" y="10"/>
                  </a:cubicBezTo>
                  <a:cubicBezTo>
                    <a:pt x="4" y="10"/>
                    <a:pt x="5" y="10"/>
                    <a:pt x="6" y="9"/>
                  </a:cubicBezTo>
                  <a:cubicBezTo>
                    <a:pt x="7" y="9"/>
                    <a:pt x="8" y="9"/>
                    <a:pt x="9" y="9"/>
                  </a:cubicBezTo>
                  <a:cubicBezTo>
                    <a:pt x="12" y="10"/>
                    <a:pt x="14" y="9"/>
                    <a:pt x="16" y="9"/>
                  </a:cubicBezTo>
                  <a:cubicBezTo>
                    <a:pt x="16" y="9"/>
                    <a:pt x="16" y="8"/>
                    <a:pt x="16" y="8"/>
                  </a:cubicBezTo>
                  <a:cubicBezTo>
                    <a:pt x="16" y="7"/>
                    <a:pt x="16" y="6"/>
                    <a:pt x="16" y="5"/>
                  </a:cubicBezTo>
                  <a:cubicBezTo>
                    <a:pt x="15" y="4"/>
                    <a:pt x="14" y="4"/>
                    <a:pt x="12" y="3"/>
                  </a:cubicBezTo>
                  <a:cubicBezTo>
                    <a:pt x="10" y="3"/>
                    <a:pt x="9" y="3"/>
                    <a:pt x="8" y="4"/>
                  </a:cubicBezTo>
                  <a:cubicBezTo>
                    <a:pt x="7" y="4"/>
                    <a:pt x="6" y="5"/>
                    <a:pt x="6" y="6"/>
                  </a:cubicBezTo>
                  <a:cubicBezTo>
                    <a:pt x="3" y="5"/>
                    <a:pt x="3" y="5"/>
                    <a:pt x="3" y="5"/>
                  </a:cubicBezTo>
                  <a:cubicBezTo>
                    <a:pt x="3" y="4"/>
                    <a:pt x="4" y="3"/>
                    <a:pt x="5" y="2"/>
                  </a:cubicBezTo>
                  <a:cubicBezTo>
                    <a:pt x="5" y="1"/>
                    <a:pt x="7" y="1"/>
                    <a:pt x="8" y="1"/>
                  </a:cubicBezTo>
                  <a:cubicBezTo>
                    <a:pt x="9" y="0"/>
                    <a:pt x="11" y="0"/>
                    <a:pt x="13" y="1"/>
                  </a:cubicBezTo>
                  <a:cubicBezTo>
                    <a:pt x="15" y="1"/>
                    <a:pt x="16" y="1"/>
                    <a:pt x="17" y="2"/>
                  </a:cubicBezTo>
                  <a:cubicBezTo>
                    <a:pt x="18" y="2"/>
                    <a:pt x="19" y="3"/>
                    <a:pt x="19" y="4"/>
                  </a:cubicBezTo>
                  <a:cubicBezTo>
                    <a:pt x="19" y="5"/>
                    <a:pt x="20" y="5"/>
                    <a:pt x="20" y="6"/>
                  </a:cubicBezTo>
                  <a:cubicBezTo>
                    <a:pt x="20" y="7"/>
                    <a:pt x="20" y="8"/>
                    <a:pt x="19" y="10"/>
                  </a:cubicBezTo>
                  <a:cubicBezTo>
                    <a:pt x="19" y="14"/>
                    <a:pt x="19" y="14"/>
                    <a:pt x="19" y="14"/>
                  </a:cubicBezTo>
                  <a:cubicBezTo>
                    <a:pt x="18" y="17"/>
                    <a:pt x="18" y="20"/>
                    <a:pt x="18" y="20"/>
                  </a:cubicBezTo>
                  <a:cubicBezTo>
                    <a:pt x="18" y="21"/>
                    <a:pt x="18" y="22"/>
                    <a:pt x="18" y="23"/>
                  </a:cubicBezTo>
                  <a:cubicBezTo>
                    <a:pt x="15" y="22"/>
                    <a:pt x="15" y="22"/>
                    <a:pt x="15" y="22"/>
                  </a:cubicBezTo>
                  <a:cubicBezTo>
                    <a:pt x="14" y="22"/>
                    <a:pt x="14" y="21"/>
                    <a:pt x="14" y="20"/>
                  </a:cubicBezTo>
                  <a:close/>
                  <a:moveTo>
                    <a:pt x="15" y="12"/>
                  </a:moveTo>
                  <a:cubicBezTo>
                    <a:pt x="14" y="12"/>
                    <a:pt x="12" y="12"/>
                    <a:pt x="10" y="12"/>
                  </a:cubicBezTo>
                  <a:cubicBezTo>
                    <a:pt x="8" y="12"/>
                    <a:pt x="7" y="12"/>
                    <a:pt x="6" y="13"/>
                  </a:cubicBezTo>
                  <a:cubicBezTo>
                    <a:pt x="6" y="13"/>
                    <a:pt x="5" y="13"/>
                    <a:pt x="5" y="13"/>
                  </a:cubicBezTo>
                  <a:cubicBezTo>
                    <a:pt x="4" y="14"/>
                    <a:pt x="4" y="14"/>
                    <a:pt x="4" y="15"/>
                  </a:cubicBezTo>
                  <a:cubicBezTo>
                    <a:pt x="4" y="16"/>
                    <a:pt x="4" y="17"/>
                    <a:pt x="5" y="17"/>
                  </a:cubicBezTo>
                  <a:cubicBezTo>
                    <a:pt x="5" y="18"/>
                    <a:pt x="6" y="19"/>
                    <a:pt x="8" y="19"/>
                  </a:cubicBezTo>
                  <a:cubicBezTo>
                    <a:pt x="9" y="19"/>
                    <a:pt x="10" y="19"/>
                    <a:pt x="11" y="19"/>
                  </a:cubicBezTo>
                  <a:cubicBezTo>
                    <a:pt x="13" y="18"/>
                    <a:pt x="13" y="18"/>
                    <a:pt x="14" y="17"/>
                  </a:cubicBezTo>
                  <a:cubicBezTo>
                    <a:pt x="15" y="16"/>
                    <a:pt x="15" y="15"/>
                    <a:pt x="15" y="13"/>
                  </a:cubicBezTo>
                  <a:lnTo>
                    <a:pt x="1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194" name="Freeform 10"/>
            <p:cNvSpPr>
              <a:spLocks/>
            </p:cNvSpPr>
            <p:nvPr/>
          </p:nvSpPr>
          <p:spPr bwMode="auto">
            <a:xfrm>
              <a:off x="-6819959" y="-2663834"/>
              <a:ext cx="57150" cy="77788"/>
            </a:xfrm>
            <a:custGeom>
              <a:avLst/>
              <a:gdLst>
                <a:gd name="T0" fmla="*/ 0 w 15"/>
                <a:gd name="T1" fmla="*/ 21 h 21"/>
                <a:gd name="T2" fmla="*/ 4 w 15"/>
                <a:gd name="T3" fmla="*/ 0 h 21"/>
                <a:gd name="T4" fmla="*/ 7 w 15"/>
                <a:gd name="T5" fmla="*/ 1 h 21"/>
                <a:gd name="T6" fmla="*/ 7 w 15"/>
                <a:gd name="T7" fmla="*/ 4 h 21"/>
                <a:gd name="T8" fmla="*/ 9 w 15"/>
                <a:gd name="T9" fmla="*/ 2 h 21"/>
                <a:gd name="T10" fmla="*/ 12 w 15"/>
                <a:gd name="T11" fmla="*/ 1 h 21"/>
                <a:gd name="T12" fmla="*/ 15 w 15"/>
                <a:gd name="T13" fmla="*/ 3 h 21"/>
                <a:gd name="T14" fmla="*/ 13 w 15"/>
                <a:gd name="T15" fmla="*/ 6 h 21"/>
                <a:gd name="T16" fmla="*/ 11 w 15"/>
                <a:gd name="T17" fmla="*/ 5 h 21"/>
                <a:gd name="T18" fmla="*/ 9 w 15"/>
                <a:gd name="T19" fmla="*/ 5 h 21"/>
                <a:gd name="T20" fmla="*/ 7 w 15"/>
                <a:gd name="T21" fmla="*/ 7 h 21"/>
                <a:gd name="T22" fmla="*/ 6 w 15"/>
                <a:gd name="T23" fmla="*/ 11 h 21"/>
                <a:gd name="T24" fmla="*/ 4 w 15"/>
                <a:gd name="T25" fmla="*/ 21 h 21"/>
                <a:gd name="T26" fmla="*/ 0 w 15"/>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0" y="21"/>
                  </a:moveTo>
                  <a:cubicBezTo>
                    <a:pt x="4" y="0"/>
                    <a:pt x="4" y="0"/>
                    <a:pt x="4" y="0"/>
                  </a:cubicBezTo>
                  <a:cubicBezTo>
                    <a:pt x="7" y="1"/>
                    <a:pt x="7" y="1"/>
                    <a:pt x="7" y="1"/>
                  </a:cubicBezTo>
                  <a:cubicBezTo>
                    <a:pt x="7" y="4"/>
                    <a:pt x="7" y="4"/>
                    <a:pt x="7" y="4"/>
                  </a:cubicBezTo>
                  <a:cubicBezTo>
                    <a:pt x="8" y="3"/>
                    <a:pt x="9" y="2"/>
                    <a:pt x="9" y="2"/>
                  </a:cubicBezTo>
                  <a:cubicBezTo>
                    <a:pt x="10" y="1"/>
                    <a:pt x="11" y="1"/>
                    <a:pt x="12" y="1"/>
                  </a:cubicBezTo>
                  <a:cubicBezTo>
                    <a:pt x="13" y="2"/>
                    <a:pt x="14" y="2"/>
                    <a:pt x="15" y="3"/>
                  </a:cubicBezTo>
                  <a:cubicBezTo>
                    <a:pt x="13" y="6"/>
                    <a:pt x="13" y="6"/>
                    <a:pt x="13" y="6"/>
                  </a:cubicBezTo>
                  <a:cubicBezTo>
                    <a:pt x="13" y="5"/>
                    <a:pt x="12" y="5"/>
                    <a:pt x="11" y="5"/>
                  </a:cubicBezTo>
                  <a:cubicBezTo>
                    <a:pt x="10" y="5"/>
                    <a:pt x="9" y="5"/>
                    <a:pt x="9" y="5"/>
                  </a:cubicBezTo>
                  <a:cubicBezTo>
                    <a:pt x="8" y="6"/>
                    <a:pt x="8" y="6"/>
                    <a:pt x="7" y="7"/>
                  </a:cubicBezTo>
                  <a:cubicBezTo>
                    <a:pt x="6" y="8"/>
                    <a:pt x="6" y="9"/>
                    <a:pt x="6" y="11"/>
                  </a:cubicBezTo>
                  <a:cubicBezTo>
                    <a:pt x="4" y="21"/>
                    <a:pt x="4" y="21"/>
                    <a:pt x="4" y="21"/>
                  </a:cubicBez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195" name="Freeform 11"/>
            <p:cNvSpPr>
              <a:spLocks/>
            </p:cNvSpPr>
            <p:nvPr/>
          </p:nvSpPr>
          <p:spPr bwMode="auto">
            <a:xfrm>
              <a:off x="-6770746" y="-2652722"/>
              <a:ext cx="115888" cy="96838"/>
            </a:xfrm>
            <a:custGeom>
              <a:avLst/>
              <a:gdLst>
                <a:gd name="T0" fmla="*/ 0 w 31"/>
                <a:gd name="T1" fmla="*/ 20 h 26"/>
                <a:gd name="T2" fmla="*/ 5 w 31"/>
                <a:gd name="T3" fmla="*/ 0 h 26"/>
                <a:gd name="T4" fmla="*/ 8 w 31"/>
                <a:gd name="T5" fmla="*/ 1 h 26"/>
                <a:gd name="T6" fmla="*/ 7 w 31"/>
                <a:gd name="T7" fmla="*/ 3 h 26"/>
                <a:gd name="T8" fmla="*/ 10 w 31"/>
                <a:gd name="T9" fmla="*/ 2 h 26"/>
                <a:gd name="T10" fmla="*/ 14 w 31"/>
                <a:gd name="T11" fmla="*/ 2 h 26"/>
                <a:gd name="T12" fmla="*/ 18 w 31"/>
                <a:gd name="T13" fmla="*/ 3 h 26"/>
                <a:gd name="T14" fmla="*/ 19 w 31"/>
                <a:gd name="T15" fmla="*/ 6 h 26"/>
                <a:gd name="T16" fmla="*/ 26 w 31"/>
                <a:gd name="T17" fmla="*/ 4 h 26"/>
                <a:gd name="T18" fmla="*/ 30 w 31"/>
                <a:gd name="T19" fmla="*/ 7 h 26"/>
                <a:gd name="T20" fmla="*/ 31 w 31"/>
                <a:gd name="T21" fmla="*/ 12 h 26"/>
                <a:gd name="T22" fmla="*/ 28 w 31"/>
                <a:gd name="T23" fmla="*/ 26 h 26"/>
                <a:gd name="T24" fmla="*/ 24 w 31"/>
                <a:gd name="T25" fmla="*/ 26 h 26"/>
                <a:gd name="T26" fmla="*/ 27 w 31"/>
                <a:gd name="T27" fmla="*/ 13 h 26"/>
                <a:gd name="T28" fmla="*/ 27 w 31"/>
                <a:gd name="T29" fmla="*/ 10 h 26"/>
                <a:gd name="T30" fmla="*/ 27 w 31"/>
                <a:gd name="T31" fmla="*/ 8 h 26"/>
                <a:gd name="T32" fmla="*/ 25 w 31"/>
                <a:gd name="T33" fmla="*/ 7 h 26"/>
                <a:gd name="T34" fmla="*/ 21 w 31"/>
                <a:gd name="T35" fmla="*/ 8 h 26"/>
                <a:gd name="T36" fmla="*/ 18 w 31"/>
                <a:gd name="T37" fmla="*/ 12 h 26"/>
                <a:gd name="T38" fmla="*/ 16 w 31"/>
                <a:gd name="T39" fmla="*/ 24 h 26"/>
                <a:gd name="T40" fmla="*/ 12 w 31"/>
                <a:gd name="T41" fmla="*/ 23 h 26"/>
                <a:gd name="T42" fmla="*/ 15 w 31"/>
                <a:gd name="T43" fmla="*/ 10 h 26"/>
                <a:gd name="T44" fmla="*/ 15 w 31"/>
                <a:gd name="T45" fmla="*/ 6 h 26"/>
                <a:gd name="T46" fmla="*/ 13 w 31"/>
                <a:gd name="T47" fmla="*/ 4 h 26"/>
                <a:gd name="T48" fmla="*/ 10 w 31"/>
                <a:gd name="T49" fmla="*/ 4 h 26"/>
                <a:gd name="T50" fmla="*/ 8 w 31"/>
                <a:gd name="T51" fmla="*/ 6 h 26"/>
                <a:gd name="T52" fmla="*/ 6 w 31"/>
                <a:gd name="T53" fmla="*/ 10 h 26"/>
                <a:gd name="T54" fmla="*/ 4 w 31"/>
                <a:gd name="T55" fmla="*/ 21 h 26"/>
                <a:gd name="T56" fmla="*/ 0 w 31"/>
                <a:gd name="T5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26">
                  <a:moveTo>
                    <a:pt x="0" y="20"/>
                  </a:moveTo>
                  <a:cubicBezTo>
                    <a:pt x="5" y="0"/>
                    <a:pt x="5" y="0"/>
                    <a:pt x="5" y="0"/>
                  </a:cubicBezTo>
                  <a:cubicBezTo>
                    <a:pt x="8" y="1"/>
                    <a:pt x="8" y="1"/>
                    <a:pt x="8" y="1"/>
                  </a:cubicBezTo>
                  <a:cubicBezTo>
                    <a:pt x="7" y="3"/>
                    <a:pt x="7" y="3"/>
                    <a:pt x="7" y="3"/>
                  </a:cubicBezTo>
                  <a:cubicBezTo>
                    <a:pt x="8" y="3"/>
                    <a:pt x="9" y="2"/>
                    <a:pt x="10" y="2"/>
                  </a:cubicBezTo>
                  <a:cubicBezTo>
                    <a:pt x="11" y="1"/>
                    <a:pt x="13" y="1"/>
                    <a:pt x="14" y="2"/>
                  </a:cubicBezTo>
                  <a:cubicBezTo>
                    <a:pt x="16" y="2"/>
                    <a:pt x="17" y="2"/>
                    <a:pt x="18" y="3"/>
                  </a:cubicBezTo>
                  <a:cubicBezTo>
                    <a:pt x="18" y="4"/>
                    <a:pt x="19" y="5"/>
                    <a:pt x="19" y="6"/>
                  </a:cubicBezTo>
                  <a:cubicBezTo>
                    <a:pt x="21" y="4"/>
                    <a:pt x="23" y="4"/>
                    <a:pt x="26" y="4"/>
                  </a:cubicBezTo>
                  <a:cubicBezTo>
                    <a:pt x="28" y="5"/>
                    <a:pt x="29" y="6"/>
                    <a:pt x="30" y="7"/>
                  </a:cubicBezTo>
                  <a:cubicBezTo>
                    <a:pt x="31" y="8"/>
                    <a:pt x="31" y="10"/>
                    <a:pt x="31" y="12"/>
                  </a:cubicBezTo>
                  <a:cubicBezTo>
                    <a:pt x="28" y="26"/>
                    <a:pt x="28" y="26"/>
                    <a:pt x="28" y="26"/>
                  </a:cubicBezTo>
                  <a:cubicBezTo>
                    <a:pt x="24" y="26"/>
                    <a:pt x="24" y="26"/>
                    <a:pt x="24" y="26"/>
                  </a:cubicBezTo>
                  <a:cubicBezTo>
                    <a:pt x="27" y="13"/>
                    <a:pt x="27" y="13"/>
                    <a:pt x="27" y="13"/>
                  </a:cubicBezTo>
                  <a:cubicBezTo>
                    <a:pt x="27" y="11"/>
                    <a:pt x="28" y="10"/>
                    <a:pt x="27" y="10"/>
                  </a:cubicBezTo>
                  <a:cubicBezTo>
                    <a:pt x="27" y="9"/>
                    <a:pt x="27" y="8"/>
                    <a:pt x="27" y="8"/>
                  </a:cubicBezTo>
                  <a:cubicBezTo>
                    <a:pt x="26" y="8"/>
                    <a:pt x="25" y="7"/>
                    <a:pt x="25" y="7"/>
                  </a:cubicBezTo>
                  <a:cubicBezTo>
                    <a:pt x="23" y="7"/>
                    <a:pt x="22" y="7"/>
                    <a:pt x="21" y="8"/>
                  </a:cubicBezTo>
                  <a:cubicBezTo>
                    <a:pt x="20" y="8"/>
                    <a:pt x="19" y="10"/>
                    <a:pt x="18" y="12"/>
                  </a:cubicBezTo>
                  <a:cubicBezTo>
                    <a:pt x="16" y="24"/>
                    <a:pt x="16" y="24"/>
                    <a:pt x="16" y="24"/>
                  </a:cubicBezTo>
                  <a:cubicBezTo>
                    <a:pt x="12" y="23"/>
                    <a:pt x="12" y="23"/>
                    <a:pt x="12" y="23"/>
                  </a:cubicBezTo>
                  <a:cubicBezTo>
                    <a:pt x="15" y="10"/>
                    <a:pt x="15" y="10"/>
                    <a:pt x="15" y="10"/>
                  </a:cubicBezTo>
                  <a:cubicBezTo>
                    <a:pt x="16" y="8"/>
                    <a:pt x="16" y="7"/>
                    <a:pt x="15" y="6"/>
                  </a:cubicBezTo>
                  <a:cubicBezTo>
                    <a:pt x="15" y="5"/>
                    <a:pt x="14" y="5"/>
                    <a:pt x="13" y="4"/>
                  </a:cubicBezTo>
                  <a:cubicBezTo>
                    <a:pt x="12" y="4"/>
                    <a:pt x="11" y="4"/>
                    <a:pt x="10" y="4"/>
                  </a:cubicBezTo>
                  <a:cubicBezTo>
                    <a:pt x="9" y="5"/>
                    <a:pt x="8" y="5"/>
                    <a:pt x="8" y="6"/>
                  </a:cubicBezTo>
                  <a:cubicBezTo>
                    <a:pt x="7" y="7"/>
                    <a:pt x="6" y="9"/>
                    <a:pt x="6" y="10"/>
                  </a:cubicBezTo>
                  <a:cubicBezTo>
                    <a:pt x="4" y="21"/>
                    <a:pt x="4" y="21"/>
                    <a:pt x="4" y="21"/>
                  </a:cubicBez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196" name="Freeform 12"/>
            <p:cNvSpPr>
              <a:spLocks noEditPoints="1"/>
            </p:cNvSpPr>
            <p:nvPr/>
          </p:nvSpPr>
          <p:spPr bwMode="auto">
            <a:xfrm>
              <a:off x="-6650095" y="-2619384"/>
              <a:ext cx="77788" cy="85725"/>
            </a:xfrm>
            <a:custGeom>
              <a:avLst/>
              <a:gdLst>
                <a:gd name="T0" fmla="*/ 14 w 21"/>
                <a:gd name="T1" fmla="*/ 20 h 23"/>
                <a:gd name="T2" fmla="*/ 10 w 21"/>
                <a:gd name="T3" fmla="*/ 21 h 23"/>
                <a:gd name="T4" fmla="*/ 6 w 21"/>
                <a:gd name="T5" fmla="*/ 20 h 23"/>
                <a:gd name="T6" fmla="*/ 1 w 21"/>
                <a:gd name="T7" fmla="*/ 18 h 23"/>
                <a:gd name="T8" fmla="*/ 1 w 21"/>
                <a:gd name="T9" fmla="*/ 13 h 23"/>
                <a:gd name="T10" fmla="*/ 2 w 21"/>
                <a:gd name="T11" fmla="*/ 10 h 23"/>
                <a:gd name="T12" fmla="*/ 4 w 21"/>
                <a:gd name="T13" fmla="*/ 9 h 23"/>
                <a:gd name="T14" fmla="*/ 7 w 21"/>
                <a:gd name="T15" fmla="*/ 8 h 23"/>
                <a:gd name="T16" fmla="*/ 10 w 21"/>
                <a:gd name="T17" fmla="*/ 9 h 23"/>
                <a:gd name="T18" fmla="*/ 17 w 21"/>
                <a:gd name="T19" fmla="*/ 9 h 23"/>
                <a:gd name="T20" fmla="*/ 17 w 21"/>
                <a:gd name="T21" fmla="*/ 8 h 23"/>
                <a:gd name="T22" fmla="*/ 17 w 21"/>
                <a:gd name="T23" fmla="*/ 5 h 23"/>
                <a:gd name="T24" fmla="*/ 13 w 21"/>
                <a:gd name="T25" fmla="*/ 3 h 23"/>
                <a:gd name="T26" fmla="*/ 9 w 21"/>
                <a:gd name="T27" fmla="*/ 3 h 23"/>
                <a:gd name="T28" fmla="*/ 7 w 21"/>
                <a:gd name="T29" fmla="*/ 5 h 23"/>
                <a:gd name="T30" fmla="*/ 4 w 21"/>
                <a:gd name="T31" fmla="*/ 4 h 23"/>
                <a:gd name="T32" fmla="*/ 6 w 21"/>
                <a:gd name="T33" fmla="*/ 1 h 23"/>
                <a:gd name="T34" fmla="*/ 10 w 21"/>
                <a:gd name="T35" fmla="*/ 0 h 23"/>
                <a:gd name="T36" fmla="*/ 14 w 21"/>
                <a:gd name="T37" fmla="*/ 0 h 23"/>
                <a:gd name="T38" fmla="*/ 18 w 21"/>
                <a:gd name="T39" fmla="*/ 2 h 23"/>
                <a:gd name="T40" fmla="*/ 20 w 21"/>
                <a:gd name="T41" fmla="*/ 4 h 23"/>
                <a:gd name="T42" fmla="*/ 21 w 21"/>
                <a:gd name="T43" fmla="*/ 7 h 23"/>
                <a:gd name="T44" fmla="*/ 20 w 21"/>
                <a:gd name="T45" fmla="*/ 10 h 23"/>
                <a:gd name="T46" fmla="*/ 19 w 21"/>
                <a:gd name="T47" fmla="*/ 14 h 23"/>
                <a:gd name="T48" fmla="*/ 18 w 21"/>
                <a:gd name="T49" fmla="*/ 20 h 23"/>
                <a:gd name="T50" fmla="*/ 18 w 21"/>
                <a:gd name="T51" fmla="*/ 23 h 23"/>
                <a:gd name="T52" fmla="*/ 14 w 21"/>
                <a:gd name="T53" fmla="*/ 22 h 23"/>
                <a:gd name="T54" fmla="*/ 14 w 21"/>
                <a:gd name="T55" fmla="*/ 20 h 23"/>
                <a:gd name="T56" fmla="*/ 16 w 21"/>
                <a:gd name="T57" fmla="*/ 12 h 23"/>
                <a:gd name="T58" fmla="*/ 10 w 21"/>
                <a:gd name="T59" fmla="*/ 12 h 23"/>
                <a:gd name="T60" fmla="*/ 7 w 21"/>
                <a:gd name="T61" fmla="*/ 12 h 23"/>
                <a:gd name="T62" fmla="*/ 5 w 21"/>
                <a:gd name="T63" fmla="*/ 12 h 23"/>
                <a:gd name="T64" fmla="*/ 4 w 21"/>
                <a:gd name="T65" fmla="*/ 14 h 23"/>
                <a:gd name="T66" fmla="*/ 5 w 21"/>
                <a:gd name="T67" fmla="*/ 16 h 23"/>
                <a:gd name="T68" fmla="*/ 8 w 21"/>
                <a:gd name="T69" fmla="*/ 18 h 23"/>
                <a:gd name="T70" fmla="*/ 11 w 21"/>
                <a:gd name="T71" fmla="*/ 18 h 23"/>
                <a:gd name="T72" fmla="*/ 14 w 21"/>
                <a:gd name="T73" fmla="*/ 16 h 23"/>
                <a:gd name="T74" fmla="*/ 16 w 21"/>
                <a:gd name="T75" fmla="*/ 13 h 23"/>
                <a:gd name="T76" fmla="*/ 16 w 21"/>
                <a:gd name="T7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 h="23">
                  <a:moveTo>
                    <a:pt x="14" y="20"/>
                  </a:moveTo>
                  <a:cubicBezTo>
                    <a:pt x="13" y="20"/>
                    <a:pt x="11" y="21"/>
                    <a:pt x="10" y="21"/>
                  </a:cubicBezTo>
                  <a:cubicBezTo>
                    <a:pt x="9" y="21"/>
                    <a:pt x="7" y="21"/>
                    <a:pt x="6" y="20"/>
                  </a:cubicBezTo>
                  <a:cubicBezTo>
                    <a:pt x="4" y="20"/>
                    <a:pt x="2" y="19"/>
                    <a:pt x="1" y="18"/>
                  </a:cubicBezTo>
                  <a:cubicBezTo>
                    <a:pt x="0" y="16"/>
                    <a:pt x="0" y="15"/>
                    <a:pt x="1" y="13"/>
                  </a:cubicBezTo>
                  <a:cubicBezTo>
                    <a:pt x="1" y="12"/>
                    <a:pt x="1" y="11"/>
                    <a:pt x="2" y="10"/>
                  </a:cubicBezTo>
                  <a:cubicBezTo>
                    <a:pt x="3" y="10"/>
                    <a:pt x="3" y="9"/>
                    <a:pt x="4" y="9"/>
                  </a:cubicBezTo>
                  <a:cubicBezTo>
                    <a:pt x="5" y="9"/>
                    <a:pt x="6" y="8"/>
                    <a:pt x="7" y="8"/>
                  </a:cubicBezTo>
                  <a:cubicBezTo>
                    <a:pt x="8" y="8"/>
                    <a:pt x="9" y="9"/>
                    <a:pt x="10" y="9"/>
                  </a:cubicBezTo>
                  <a:cubicBezTo>
                    <a:pt x="13" y="9"/>
                    <a:pt x="15" y="9"/>
                    <a:pt x="17" y="9"/>
                  </a:cubicBezTo>
                  <a:cubicBezTo>
                    <a:pt x="17" y="9"/>
                    <a:pt x="17" y="8"/>
                    <a:pt x="17" y="8"/>
                  </a:cubicBezTo>
                  <a:cubicBezTo>
                    <a:pt x="17" y="7"/>
                    <a:pt x="17" y="6"/>
                    <a:pt x="17" y="5"/>
                  </a:cubicBezTo>
                  <a:cubicBezTo>
                    <a:pt x="16" y="4"/>
                    <a:pt x="15" y="3"/>
                    <a:pt x="13" y="3"/>
                  </a:cubicBezTo>
                  <a:cubicBezTo>
                    <a:pt x="11" y="3"/>
                    <a:pt x="10" y="2"/>
                    <a:pt x="9" y="3"/>
                  </a:cubicBezTo>
                  <a:cubicBezTo>
                    <a:pt x="8" y="3"/>
                    <a:pt x="8" y="4"/>
                    <a:pt x="7" y="5"/>
                  </a:cubicBezTo>
                  <a:cubicBezTo>
                    <a:pt x="4" y="4"/>
                    <a:pt x="4" y="4"/>
                    <a:pt x="4" y="4"/>
                  </a:cubicBezTo>
                  <a:cubicBezTo>
                    <a:pt x="4" y="3"/>
                    <a:pt x="5" y="2"/>
                    <a:pt x="6" y="1"/>
                  </a:cubicBezTo>
                  <a:cubicBezTo>
                    <a:pt x="7" y="0"/>
                    <a:pt x="8" y="0"/>
                    <a:pt x="10" y="0"/>
                  </a:cubicBezTo>
                  <a:cubicBezTo>
                    <a:pt x="11" y="0"/>
                    <a:pt x="13" y="0"/>
                    <a:pt x="14" y="0"/>
                  </a:cubicBezTo>
                  <a:cubicBezTo>
                    <a:pt x="16" y="1"/>
                    <a:pt x="17" y="1"/>
                    <a:pt x="18" y="2"/>
                  </a:cubicBezTo>
                  <a:cubicBezTo>
                    <a:pt x="19" y="3"/>
                    <a:pt x="20" y="3"/>
                    <a:pt x="20" y="4"/>
                  </a:cubicBezTo>
                  <a:cubicBezTo>
                    <a:pt x="21" y="5"/>
                    <a:pt x="21" y="6"/>
                    <a:pt x="21" y="7"/>
                  </a:cubicBezTo>
                  <a:cubicBezTo>
                    <a:pt x="21" y="7"/>
                    <a:pt x="20" y="8"/>
                    <a:pt x="20" y="10"/>
                  </a:cubicBezTo>
                  <a:cubicBezTo>
                    <a:pt x="19" y="14"/>
                    <a:pt x="19" y="14"/>
                    <a:pt x="19" y="14"/>
                  </a:cubicBezTo>
                  <a:cubicBezTo>
                    <a:pt x="18" y="18"/>
                    <a:pt x="18" y="20"/>
                    <a:pt x="18" y="20"/>
                  </a:cubicBezTo>
                  <a:cubicBezTo>
                    <a:pt x="17" y="21"/>
                    <a:pt x="18" y="22"/>
                    <a:pt x="18" y="23"/>
                  </a:cubicBezTo>
                  <a:cubicBezTo>
                    <a:pt x="14" y="22"/>
                    <a:pt x="14" y="22"/>
                    <a:pt x="14" y="22"/>
                  </a:cubicBezTo>
                  <a:cubicBezTo>
                    <a:pt x="14" y="21"/>
                    <a:pt x="14" y="20"/>
                    <a:pt x="14" y="20"/>
                  </a:cubicBezTo>
                  <a:close/>
                  <a:moveTo>
                    <a:pt x="16" y="12"/>
                  </a:moveTo>
                  <a:cubicBezTo>
                    <a:pt x="15" y="12"/>
                    <a:pt x="13" y="12"/>
                    <a:pt x="10" y="12"/>
                  </a:cubicBezTo>
                  <a:cubicBezTo>
                    <a:pt x="9" y="11"/>
                    <a:pt x="8" y="11"/>
                    <a:pt x="7" y="12"/>
                  </a:cubicBezTo>
                  <a:cubicBezTo>
                    <a:pt x="6" y="12"/>
                    <a:pt x="6" y="12"/>
                    <a:pt x="5" y="12"/>
                  </a:cubicBezTo>
                  <a:cubicBezTo>
                    <a:pt x="5" y="13"/>
                    <a:pt x="4" y="13"/>
                    <a:pt x="4" y="14"/>
                  </a:cubicBezTo>
                  <a:cubicBezTo>
                    <a:pt x="4" y="15"/>
                    <a:pt x="4" y="16"/>
                    <a:pt x="5" y="16"/>
                  </a:cubicBezTo>
                  <a:cubicBezTo>
                    <a:pt x="5" y="17"/>
                    <a:pt x="6" y="18"/>
                    <a:pt x="8" y="18"/>
                  </a:cubicBezTo>
                  <a:cubicBezTo>
                    <a:pt x="9" y="18"/>
                    <a:pt x="10" y="18"/>
                    <a:pt x="11" y="18"/>
                  </a:cubicBezTo>
                  <a:cubicBezTo>
                    <a:pt x="12" y="18"/>
                    <a:pt x="13" y="17"/>
                    <a:pt x="14" y="16"/>
                  </a:cubicBezTo>
                  <a:cubicBezTo>
                    <a:pt x="15" y="16"/>
                    <a:pt x="15" y="15"/>
                    <a:pt x="16" y="13"/>
                  </a:cubicBezTo>
                  <a:lnTo>
                    <a:pt x="1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197" name="Freeform 13"/>
            <p:cNvSpPr>
              <a:spLocks/>
            </p:cNvSpPr>
            <p:nvPr/>
          </p:nvSpPr>
          <p:spPr bwMode="auto">
            <a:xfrm>
              <a:off x="-6564370" y="-2597159"/>
              <a:ext cx="71438" cy="82550"/>
            </a:xfrm>
            <a:custGeom>
              <a:avLst/>
              <a:gdLst>
                <a:gd name="T0" fmla="*/ 14 w 19"/>
                <a:gd name="T1" fmla="*/ 15 h 22"/>
                <a:gd name="T2" fmla="*/ 17 w 19"/>
                <a:gd name="T3" fmla="*/ 16 h 22"/>
                <a:gd name="T4" fmla="*/ 13 w 19"/>
                <a:gd name="T5" fmla="*/ 21 h 22"/>
                <a:gd name="T6" fmla="*/ 7 w 19"/>
                <a:gd name="T7" fmla="*/ 21 h 22"/>
                <a:gd name="T8" fmla="*/ 1 w 19"/>
                <a:gd name="T9" fmla="*/ 16 h 22"/>
                <a:gd name="T10" fmla="*/ 1 w 19"/>
                <a:gd name="T11" fmla="*/ 8 h 22"/>
                <a:gd name="T12" fmla="*/ 3 w 19"/>
                <a:gd name="T13" fmla="*/ 3 h 22"/>
                <a:gd name="T14" fmla="*/ 8 w 19"/>
                <a:gd name="T15" fmla="*/ 0 h 22"/>
                <a:gd name="T16" fmla="*/ 13 w 19"/>
                <a:gd name="T17" fmla="*/ 0 h 22"/>
                <a:gd name="T18" fmla="*/ 18 w 19"/>
                <a:gd name="T19" fmla="*/ 3 h 22"/>
                <a:gd name="T20" fmla="*/ 19 w 19"/>
                <a:gd name="T21" fmla="*/ 9 h 22"/>
                <a:gd name="T22" fmla="*/ 15 w 19"/>
                <a:gd name="T23" fmla="*/ 8 h 22"/>
                <a:gd name="T24" fmla="*/ 15 w 19"/>
                <a:gd name="T25" fmla="*/ 5 h 22"/>
                <a:gd name="T26" fmla="*/ 12 w 19"/>
                <a:gd name="T27" fmla="*/ 3 h 22"/>
                <a:gd name="T28" fmla="*/ 7 w 19"/>
                <a:gd name="T29" fmla="*/ 4 h 22"/>
                <a:gd name="T30" fmla="*/ 4 w 19"/>
                <a:gd name="T31" fmla="*/ 9 h 22"/>
                <a:gd name="T32" fmla="*/ 4 w 19"/>
                <a:gd name="T33" fmla="*/ 15 h 22"/>
                <a:gd name="T34" fmla="*/ 7 w 19"/>
                <a:gd name="T35" fmla="*/ 18 h 22"/>
                <a:gd name="T36" fmla="*/ 11 w 19"/>
                <a:gd name="T37" fmla="*/ 18 h 22"/>
                <a:gd name="T38" fmla="*/ 14 w 19"/>
                <a:gd name="T39"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22">
                  <a:moveTo>
                    <a:pt x="14" y="15"/>
                  </a:moveTo>
                  <a:cubicBezTo>
                    <a:pt x="17" y="16"/>
                    <a:pt x="17" y="16"/>
                    <a:pt x="17" y="16"/>
                  </a:cubicBezTo>
                  <a:cubicBezTo>
                    <a:pt x="16" y="18"/>
                    <a:pt x="15" y="20"/>
                    <a:pt x="13" y="21"/>
                  </a:cubicBezTo>
                  <a:cubicBezTo>
                    <a:pt x="11" y="22"/>
                    <a:pt x="9" y="22"/>
                    <a:pt x="7" y="21"/>
                  </a:cubicBezTo>
                  <a:cubicBezTo>
                    <a:pt x="4" y="20"/>
                    <a:pt x="2" y="19"/>
                    <a:pt x="1" y="16"/>
                  </a:cubicBezTo>
                  <a:cubicBezTo>
                    <a:pt x="0" y="14"/>
                    <a:pt x="0" y="11"/>
                    <a:pt x="1" y="8"/>
                  </a:cubicBezTo>
                  <a:cubicBezTo>
                    <a:pt x="1" y="6"/>
                    <a:pt x="2" y="4"/>
                    <a:pt x="3" y="3"/>
                  </a:cubicBezTo>
                  <a:cubicBezTo>
                    <a:pt x="5" y="1"/>
                    <a:pt x="6" y="0"/>
                    <a:pt x="8" y="0"/>
                  </a:cubicBezTo>
                  <a:cubicBezTo>
                    <a:pt x="9" y="0"/>
                    <a:pt x="11" y="0"/>
                    <a:pt x="13" y="0"/>
                  </a:cubicBezTo>
                  <a:cubicBezTo>
                    <a:pt x="15" y="1"/>
                    <a:pt x="17" y="2"/>
                    <a:pt x="18" y="3"/>
                  </a:cubicBezTo>
                  <a:cubicBezTo>
                    <a:pt x="19" y="5"/>
                    <a:pt x="19" y="7"/>
                    <a:pt x="19" y="9"/>
                  </a:cubicBezTo>
                  <a:cubicBezTo>
                    <a:pt x="15" y="8"/>
                    <a:pt x="15" y="8"/>
                    <a:pt x="15" y="8"/>
                  </a:cubicBezTo>
                  <a:cubicBezTo>
                    <a:pt x="16" y="7"/>
                    <a:pt x="15" y="6"/>
                    <a:pt x="15" y="5"/>
                  </a:cubicBezTo>
                  <a:cubicBezTo>
                    <a:pt x="14" y="4"/>
                    <a:pt x="13" y="3"/>
                    <a:pt x="12" y="3"/>
                  </a:cubicBezTo>
                  <a:cubicBezTo>
                    <a:pt x="10" y="3"/>
                    <a:pt x="9" y="3"/>
                    <a:pt x="7" y="4"/>
                  </a:cubicBezTo>
                  <a:cubicBezTo>
                    <a:pt x="6" y="5"/>
                    <a:pt x="5" y="6"/>
                    <a:pt x="4" y="9"/>
                  </a:cubicBezTo>
                  <a:cubicBezTo>
                    <a:pt x="3" y="12"/>
                    <a:pt x="3" y="14"/>
                    <a:pt x="4" y="15"/>
                  </a:cubicBezTo>
                  <a:cubicBezTo>
                    <a:pt x="5" y="17"/>
                    <a:pt x="6" y="18"/>
                    <a:pt x="7" y="18"/>
                  </a:cubicBezTo>
                  <a:cubicBezTo>
                    <a:pt x="9" y="19"/>
                    <a:pt x="10" y="19"/>
                    <a:pt x="11" y="18"/>
                  </a:cubicBezTo>
                  <a:cubicBezTo>
                    <a:pt x="12" y="17"/>
                    <a:pt x="13" y="16"/>
                    <a:pt x="14"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198" name="Freeform 14"/>
            <p:cNvSpPr>
              <a:spLocks noEditPoints="1"/>
            </p:cNvSpPr>
            <p:nvPr/>
          </p:nvSpPr>
          <p:spPr bwMode="auto">
            <a:xfrm>
              <a:off x="-6497694" y="-2608272"/>
              <a:ext cx="46038" cy="104775"/>
            </a:xfrm>
            <a:custGeom>
              <a:avLst/>
              <a:gdLst>
                <a:gd name="T0" fmla="*/ 0 w 29"/>
                <a:gd name="T1" fmla="*/ 64 h 66"/>
                <a:gd name="T2" fmla="*/ 15 w 29"/>
                <a:gd name="T3" fmla="*/ 17 h 66"/>
                <a:gd name="T4" fmla="*/ 22 w 29"/>
                <a:gd name="T5" fmla="*/ 19 h 66"/>
                <a:gd name="T6" fmla="*/ 7 w 29"/>
                <a:gd name="T7" fmla="*/ 66 h 66"/>
                <a:gd name="T8" fmla="*/ 0 w 29"/>
                <a:gd name="T9" fmla="*/ 64 h 66"/>
                <a:gd name="T10" fmla="*/ 17 w 29"/>
                <a:gd name="T11" fmla="*/ 7 h 66"/>
                <a:gd name="T12" fmla="*/ 19 w 29"/>
                <a:gd name="T13" fmla="*/ 0 h 66"/>
                <a:gd name="T14" fmla="*/ 29 w 29"/>
                <a:gd name="T15" fmla="*/ 2 h 66"/>
                <a:gd name="T16" fmla="*/ 26 w 29"/>
                <a:gd name="T17" fmla="*/ 12 h 66"/>
                <a:gd name="T18" fmla="*/ 17 w 29"/>
                <a:gd name="T19" fmla="*/ 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6">
                  <a:moveTo>
                    <a:pt x="0" y="64"/>
                  </a:moveTo>
                  <a:lnTo>
                    <a:pt x="15" y="17"/>
                  </a:lnTo>
                  <a:lnTo>
                    <a:pt x="22" y="19"/>
                  </a:lnTo>
                  <a:lnTo>
                    <a:pt x="7" y="66"/>
                  </a:lnTo>
                  <a:lnTo>
                    <a:pt x="0" y="64"/>
                  </a:lnTo>
                  <a:close/>
                  <a:moveTo>
                    <a:pt x="17" y="7"/>
                  </a:moveTo>
                  <a:lnTo>
                    <a:pt x="19" y="0"/>
                  </a:lnTo>
                  <a:lnTo>
                    <a:pt x="29" y="2"/>
                  </a:lnTo>
                  <a:lnTo>
                    <a:pt x="26" y="12"/>
                  </a:lnTo>
                  <a:lnTo>
                    <a:pt x="1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199" name="Freeform 15"/>
            <p:cNvSpPr>
              <a:spLocks noEditPoints="1"/>
            </p:cNvSpPr>
            <p:nvPr/>
          </p:nvSpPr>
          <p:spPr bwMode="auto">
            <a:xfrm>
              <a:off x="-6462769" y="-2566996"/>
              <a:ext cx="77788" cy="85725"/>
            </a:xfrm>
            <a:custGeom>
              <a:avLst/>
              <a:gdLst>
                <a:gd name="T0" fmla="*/ 15 w 21"/>
                <a:gd name="T1" fmla="*/ 17 h 23"/>
                <a:gd name="T2" fmla="*/ 18 w 21"/>
                <a:gd name="T3" fmla="*/ 18 h 23"/>
                <a:gd name="T4" fmla="*/ 13 w 21"/>
                <a:gd name="T5" fmla="*/ 22 h 23"/>
                <a:gd name="T6" fmla="*/ 7 w 21"/>
                <a:gd name="T7" fmla="*/ 22 h 23"/>
                <a:gd name="T8" fmla="*/ 1 w 21"/>
                <a:gd name="T9" fmla="*/ 17 h 23"/>
                <a:gd name="T10" fmla="*/ 1 w 21"/>
                <a:gd name="T11" fmla="*/ 8 h 23"/>
                <a:gd name="T12" fmla="*/ 6 w 21"/>
                <a:gd name="T13" fmla="*/ 2 h 23"/>
                <a:gd name="T14" fmla="*/ 14 w 21"/>
                <a:gd name="T15" fmla="*/ 1 h 23"/>
                <a:gd name="T16" fmla="*/ 19 w 21"/>
                <a:gd name="T17" fmla="*/ 6 h 23"/>
                <a:gd name="T18" fmla="*/ 19 w 21"/>
                <a:gd name="T19" fmla="*/ 14 h 23"/>
                <a:gd name="T20" fmla="*/ 19 w 21"/>
                <a:gd name="T21" fmla="*/ 15 h 23"/>
                <a:gd name="T22" fmla="*/ 4 w 21"/>
                <a:gd name="T23" fmla="*/ 10 h 23"/>
                <a:gd name="T24" fmla="*/ 5 w 21"/>
                <a:gd name="T25" fmla="*/ 16 h 23"/>
                <a:gd name="T26" fmla="*/ 8 w 21"/>
                <a:gd name="T27" fmla="*/ 19 h 23"/>
                <a:gd name="T28" fmla="*/ 12 w 21"/>
                <a:gd name="T29" fmla="*/ 19 h 23"/>
                <a:gd name="T30" fmla="*/ 15 w 21"/>
                <a:gd name="T31" fmla="*/ 17 h 23"/>
                <a:gd name="T32" fmla="*/ 6 w 21"/>
                <a:gd name="T33" fmla="*/ 8 h 23"/>
                <a:gd name="T34" fmla="*/ 17 w 21"/>
                <a:gd name="T35" fmla="*/ 11 h 23"/>
                <a:gd name="T36" fmla="*/ 17 w 21"/>
                <a:gd name="T37" fmla="*/ 7 h 23"/>
                <a:gd name="T38" fmla="*/ 13 w 21"/>
                <a:gd name="T39" fmla="*/ 4 h 23"/>
                <a:gd name="T40" fmla="*/ 9 w 21"/>
                <a:gd name="T41" fmla="*/ 4 h 23"/>
                <a:gd name="T42" fmla="*/ 6 w 21"/>
                <a:gd name="T4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3">
                  <a:moveTo>
                    <a:pt x="15" y="17"/>
                  </a:moveTo>
                  <a:cubicBezTo>
                    <a:pt x="18" y="18"/>
                    <a:pt x="18" y="18"/>
                    <a:pt x="18" y="18"/>
                  </a:cubicBezTo>
                  <a:cubicBezTo>
                    <a:pt x="17" y="20"/>
                    <a:pt x="15" y="21"/>
                    <a:pt x="13" y="22"/>
                  </a:cubicBezTo>
                  <a:cubicBezTo>
                    <a:pt x="12" y="23"/>
                    <a:pt x="9" y="23"/>
                    <a:pt x="7" y="22"/>
                  </a:cubicBezTo>
                  <a:cubicBezTo>
                    <a:pt x="4" y="21"/>
                    <a:pt x="2" y="19"/>
                    <a:pt x="1" y="17"/>
                  </a:cubicBezTo>
                  <a:cubicBezTo>
                    <a:pt x="0" y="14"/>
                    <a:pt x="0" y="12"/>
                    <a:pt x="1" y="8"/>
                  </a:cubicBezTo>
                  <a:cubicBezTo>
                    <a:pt x="2" y="5"/>
                    <a:pt x="4" y="3"/>
                    <a:pt x="6" y="2"/>
                  </a:cubicBezTo>
                  <a:cubicBezTo>
                    <a:pt x="9" y="0"/>
                    <a:pt x="11" y="0"/>
                    <a:pt x="14" y="1"/>
                  </a:cubicBezTo>
                  <a:cubicBezTo>
                    <a:pt x="17" y="2"/>
                    <a:pt x="18" y="4"/>
                    <a:pt x="19" y="6"/>
                  </a:cubicBezTo>
                  <a:cubicBezTo>
                    <a:pt x="21" y="8"/>
                    <a:pt x="20" y="11"/>
                    <a:pt x="19" y="14"/>
                  </a:cubicBezTo>
                  <a:cubicBezTo>
                    <a:pt x="19" y="15"/>
                    <a:pt x="19" y="15"/>
                    <a:pt x="19" y="15"/>
                  </a:cubicBezTo>
                  <a:cubicBezTo>
                    <a:pt x="4" y="10"/>
                    <a:pt x="4" y="10"/>
                    <a:pt x="4" y="10"/>
                  </a:cubicBezTo>
                  <a:cubicBezTo>
                    <a:pt x="4" y="13"/>
                    <a:pt x="4" y="14"/>
                    <a:pt x="5" y="16"/>
                  </a:cubicBezTo>
                  <a:cubicBezTo>
                    <a:pt x="5" y="17"/>
                    <a:pt x="6" y="18"/>
                    <a:pt x="8" y="19"/>
                  </a:cubicBezTo>
                  <a:cubicBezTo>
                    <a:pt x="9" y="19"/>
                    <a:pt x="10" y="19"/>
                    <a:pt x="12" y="19"/>
                  </a:cubicBezTo>
                  <a:cubicBezTo>
                    <a:pt x="13" y="19"/>
                    <a:pt x="14" y="18"/>
                    <a:pt x="15" y="17"/>
                  </a:cubicBezTo>
                  <a:close/>
                  <a:moveTo>
                    <a:pt x="6" y="8"/>
                  </a:moveTo>
                  <a:cubicBezTo>
                    <a:pt x="17" y="11"/>
                    <a:pt x="17" y="11"/>
                    <a:pt x="17" y="11"/>
                  </a:cubicBezTo>
                  <a:cubicBezTo>
                    <a:pt x="17" y="10"/>
                    <a:pt x="17" y="8"/>
                    <a:pt x="17" y="7"/>
                  </a:cubicBezTo>
                  <a:cubicBezTo>
                    <a:pt x="16" y="6"/>
                    <a:pt x="15" y="4"/>
                    <a:pt x="13" y="4"/>
                  </a:cubicBezTo>
                  <a:cubicBezTo>
                    <a:pt x="12" y="3"/>
                    <a:pt x="10" y="3"/>
                    <a:pt x="9" y="4"/>
                  </a:cubicBezTo>
                  <a:cubicBezTo>
                    <a:pt x="7" y="5"/>
                    <a:pt x="6" y="6"/>
                    <a:pt x="6"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200" name="Freeform 16"/>
            <p:cNvSpPr>
              <a:spLocks/>
            </p:cNvSpPr>
            <p:nvPr/>
          </p:nvSpPr>
          <p:spPr bwMode="auto">
            <a:xfrm>
              <a:off x="-6107166" y="-2439996"/>
              <a:ext cx="101601" cy="112713"/>
            </a:xfrm>
            <a:custGeom>
              <a:avLst/>
              <a:gdLst>
                <a:gd name="T0" fmla="*/ 19 w 27"/>
                <a:gd name="T1" fmla="*/ 22 h 30"/>
                <a:gd name="T2" fmla="*/ 22 w 27"/>
                <a:gd name="T3" fmla="*/ 25 h 30"/>
                <a:gd name="T4" fmla="*/ 15 w 27"/>
                <a:gd name="T5" fmla="*/ 29 h 30"/>
                <a:gd name="T6" fmla="*/ 7 w 27"/>
                <a:gd name="T7" fmla="*/ 28 h 30"/>
                <a:gd name="T8" fmla="*/ 1 w 27"/>
                <a:gd name="T9" fmla="*/ 23 h 30"/>
                <a:gd name="T10" fmla="*/ 0 w 27"/>
                <a:gd name="T11" fmla="*/ 16 h 30"/>
                <a:gd name="T12" fmla="*/ 2 w 27"/>
                <a:gd name="T13" fmla="*/ 8 h 30"/>
                <a:gd name="T14" fmla="*/ 7 w 27"/>
                <a:gd name="T15" fmla="*/ 2 h 30"/>
                <a:gd name="T16" fmla="*/ 14 w 27"/>
                <a:gd name="T17" fmla="*/ 0 h 30"/>
                <a:gd name="T18" fmla="*/ 21 w 27"/>
                <a:gd name="T19" fmla="*/ 2 h 30"/>
                <a:gd name="T20" fmla="*/ 26 w 27"/>
                <a:gd name="T21" fmla="*/ 7 h 30"/>
                <a:gd name="T22" fmla="*/ 27 w 27"/>
                <a:gd name="T23" fmla="*/ 14 h 30"/>
                <a:gd name="T24" fmla="*/ 23 w 27"/>
                <a:gd name="T25" fmla="*/ 13 h 30"/>
                <a:gd name="T26" fmla="*/ 23 w 27"/>
                <a:gd name="T27" fmla="*/ 8 h 30"/>
                <a:gd name="T28" fmla="*/ 19 w 27"/>
                <a:gd name="T29" fmla="*/ 5 h 30"/>
                <a:gd name="T30" fmla="*/ 13 w 27"/>
                <a:gd name="T31" fmla="*/ 3 h 30"/>
                <a:gd name="T32" fmla="*/ 9 w 27"/>
                <a:gd name="T33" fmla="*/ 6 h 30"/>
                <a:gd name="T34" fmla="*/ 5 w 27"/>
                <a:gd name="T35" fmla="*/ 10 h 30"/>
                <a:gd name="T36" fmla="*/ 3 w 27"/>
                <a:gd name="T37" fmla="*/ 16 h 30"/>
                <a:gd name="T38" fmla="*/ 4 w 27"/>
                <a:gd name="T39" fmla="*/ 22 h 30"/>
                <a:gd name="T40" fmla="*/ 8 w 27"/>
                <a:gd name="T41" fmla="*/ 25 h 30"/>
                <a:gd name="T42" fmla="*/ 14 w 27"/>
                <a:gd name="T43" fmla="*/ 26 h 30"/>
                <a:gd name="T44" fmla="*/ 19 w 27"/>
                <a:gd name="T45"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0">
                  <a:moveTo>
                    <a:pt x="19" y="22"/>
                  </a:moveTo>
                  <a:cubicBezTo>
                    <a:pt x="22" y="25"/>
                    <a:pt x="22" y="25"/>
                    <a:pt x="22" y="25"/>
                  </a:cubicBezTo>
                  <a:cubicBezTo>
                    <a:pt x="20" y="27"/>
                    <a:pt x="17" y="29"/>
                    <a:pt x="15" y="29"/>
                  </a:cubicBezTo>
                  <a:cubicBezTo>
                    <a:pt x="12" y="30"/>
                    <a:pt x="10" y="29"/>
                    <a:pt x="7" y="28"/>
                  </a:cubicBezTo>
                  <a:cubicBezTo>
                    <a:pt x="4" y="27"/>
                    <a:pt x="2" y="25"/>
                    <a:pt x="1" y="23"/>
                  </a:cubicBezTo>
                  <a:cubicBezTo>
                    <a:pt x="0" y="21"/>
                    <a:pt x="0" y="19"/>
                    <a:pt x="0" y="16"/>
                  </a:cubicBezTo>
                  <a:cubicBezTo>
                    <a:pt x="0" y="13"/>
                    <a:pt x="1" y="11"/>
                    <a:pt x="2" y="8"/>
                  </a:cubicBezTo>
                  <a:cubicBezTo>
                    <a:pt x="3" y="6"/>
                    <a:pt x="5" y="4"/>
                    <a:pt x="7" y="2"/>
                  </a:cubicBezTo>
                  <a:cubicBezTo>
                    <a:pt x="9" y="1"/>
                    <a:pt x="11" y="0"/>
                    <a:pt x="14" y="0"/>
                  </a:cubicBezTo>
                  <a:cubicBezTo>
                    <a:pt x="16" y="0"/>
                    <a:pt x="18" y="1"/>
                    <a:pt x="21" y="2"/>
                  </a:cubicBezTo>
                  <a:cubicBezTo>
                    <a:pt x="23" y="3"/>
                    <a:pt x="25" y="5"/>
                    <a:pt x="26" y="7"/>
                  </a:cubicBezTo>
                  <a:cubicBezTo>
                    <a:pt x="27" y="9"/>
                    <a:pt x="27" y="12"/>
                    <a:pt x="27" y="14"/>
                  </a:cubicBezTo>
                  <a:cubicBezTo>
                    <a:pt x="23" y="13"/>
                    <a:pt x="23" y="13"/>
                    <a:pt x="23" y="13"/>
                  </a:cubicBezTo>
                  <a:cubicBezTo>
                    <a:pt x="23" y="11"/>
                    <a:pt x="23" y="9"/>
                    <a:pt x="23" y="8"/>
                  </a:cubicBezTo>
                  <a:cubicBezTo>
                    <a:pt x="22" y="7"/>
                    <a:pt x="21" y="5"/>
                    <a:pt x="19" y="5"/>
                  </a:cubicBezTo>
                  <a:cubicBezTo>
                    <a:pt x="17" y="4"/>
                    <a:pt x="15" y="3"/>
                    <a:pt x="13" y="3"/>
                  </a:cubicBezTo>
                  <a:cubicBezTo>
                    <a:pt x="12" y="4"/>
                    <a:pt x="10" y="4"/>
                    <a:pt x="9" y="6"/>
                  </a:cubicBezTo>
                  <a:cubicBezTo>
                    <a:pt x="7" y="7"/>
                    <a:pt x="6" y="9"/>
                    <a:pt x="5" y="10"/>
                  </a:cubicBezTo>
                  <a:cubicBezTo>
                    <a:pt x="4" y="12"/>
                    <a:pt x="4" y="14"/>
                    <a:pt x="3" y="16"/>
                  </a:cubicBezTo>
                  <a:cubicBezTo>
                    <a:pt x="3" y="18"/>
                    <a:pt x="4" y="20"/>
                    <a:pt x="4" y="22"/>
                  </a:cubicBezTo>
                  <a:cubicBezTo>
                    <a:pt x="5" y="23"/>
                    <a:pt x="7" y="24"/>
                    <a:pt x="8" y="25"/>
                  </a:cubicBezTo>
                  <a:cubicBezTo>
                    <a:pt x="10" y="26"/>
                    <a:pt x="12" y="26"/>
                    <a:pt x="14" y="26"/>
                  </a:cubicBezTo>
                  <a:cubicBezTo>
                    <a:pt x="16" y="25"/>
                    <a:pt x="17" y="24"/>
                    <a:pt x="19"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201" name="Freeform 17"/>
            <p:cNvSpPr>
              <a:spLocks/>
            </p:cNvSpPr>
            <p:nvPr/>
          </p:nvSpPr>
          <p:spPr bwMode="auto">
            <a:xfrm>
              <a:off x="-6027790" y="-2401896"/>
              <a:ext cx="85726" cy="123825"/>
            </a:xfrm>
            <a:custGeom>
              <a:avLst/>
              <a:gdLst>
                <a:gd name="T0" fmla="*/ 0 w 23"/>
                <a:gd name="T1" fmla="*/ 25 h 33"/>
                <a:gd name="T2" fmla="*/ 14 w 23"/>
                <a:gd name="T3" fmla="*/ 0 h 33"/>
                <a:gd name="T4" fmla="*/ 17 w 23"/>
                <a:gd name="T5" fmla="*/ 2 h 33"/>
                <a:gd name="T6" fmla="*/ 12 w 23"/>
                <a:gd name="T7" fmla="*/ 11 h 33"/>
                <a:gd name="T8" fmla="*/ 19 w 23"/>
                <a:gd name="T9" fmla="*/ 11 h 33"/>
                <a:gd name="T10" fmla="*/ 22 w 23"/>
                <a:gd name="T11" fmla="*/ 14 h 33"/>
                <a:gd name="T12" fmla="*/ 23 w 23"/>
                <a:gd name="T13" fmla="*/ 18 h 33"/>
                <a:gd name="T14" fmla="*/ 21 w 23"/>
                <a:gd name="T15" fmla="*/ 22 h 33"/>
                <a:gd name="T16" fmla="*/ 15 w 23"/>
                <a:gd name="T17" fmla="*/ 33 h 33"/>
                <a:gd name="T18" fmla="*/ 12 w 23"/>
                <a:gd name="T19" fmla="*/ 32 h 33"/>
                <a:gd name="T20" fmla="*/ 18 w 23"/>
                <a:gd name="T21" fmla="*/ 20 h 33"/>
                <a:gd name="T22" fmla="*/ 19 w 23"/>
                <a:gd name="T23" fmla="*/ 16 h 33"/>
                <a:gd name="T24" fmla="*/ 17 w 23"/>
                <a:gd name="T25" fmla="*/ 14 h 33"/>
                <a:gd name="T26" fmla="*/ 14 w 23"/>
                <a:gd name="T27" fmla="*/ 13 h 33"/>
                <a:gd name="T28" fmla="*/ 11 w 23"/>
                <a:gd name="T29" fmla="*/ 14 h 33"/>
                <a:gd name="T30" fmla="*/ 9 w 23"/>
                <a:gd name="T31" fmla="*/ 17 h 33"/>
                <a:gd name="T32" fmla="*/ 3 w 23"/>
                <a:gd name="T33" fmla="*/ 27 h 33"/>
                <a:gd name="T34" fmla="*/ 0 w 23"/>
                <a:gd name="T35"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33">
                  <a:moveTo>
                    <a:pt x="0" y="25"/>
                  </a:moveTo>
                  <a:cubicBezTo>
                    <a:pt x="14" y="0"/>
                    <a:pt x="14" y="0"/>
                    <a:pt x="14" y="0"/>
                  </a:cubicBezTo>
                  <a:cubicBezTo>
                    <a:pt x="17" y="2"/>
                    <a:pt x="17" y="2"/>
                    <a:pt x="17" y="2"/>
                  </a:cubicBezTo>
                  <a:cubicBezTo>
                    <a:pt x="12" y="11"/>
                    <a:pt x="12" y="11"/>
                    <a:pt x="12" y="11"/>
                  </a:cubicBezTo>
                  <a:cubicBezTo>
                    <a:pt x="15" y="10"/>
                    <a:pt x="17" y="10"/>
                    <a:pt x="19" y="11"/>
                  </a:cubicBezTo>
                  <a:cubicBezTo>
                    <a:pt x="20" y="12"/>
                    <a:pt x="21" y="13"/>
                    <a:pt x="22" y="14"/>
                  </a:cubicBezTo>
                  <a:cubicBezTo>
                    <a:pt x="23" y="15"/>
                    <a:pt x="23" y="16"/>
                    <a:pt x="23" y="18"/>
                  </a:cubicBezTo>
                  <a:cubicBezTo>
                    <a:pt x="23" y="19"/>
                    <a:pt x="22" y="20"/>
                    <a:pt x="21" y="22"/>
                  </a:cubicBezTo>
                  <a:cubicBezTo>
                    <a:pt x="15" y="33"/>
                    <a:pt x="15" y="33"/>
                    <a:pt x="15" y="33"/>
                  </a:cubicBezTo>
                  <a:cubicBezTo>
                    <a:pt x="12" y="32"/>
                    <a:pt x="12" y="32"/>
                    <a:pt x="12" y="32"/>
                  </a:cubicBezTo>
                  <a:cubicBezTo>
                    <a:pt x="18" y="20"/>
                    <a:pt x="18" y="20"/>
                    <a:pt x="18" y="20"/>
                  </a:cubicBezTo>
                  <a:cubicBezTo>
                    <a:pt x="19" y="19"/>
                    <a:pt x="19" y="17"/>
                    <a:pt x="19" y="16"/>
                  </a:cubicBezTo>
                  <a:cubicBezTo>
                    <a:pt x="19" y="15"/>
                    <a:pt x="18" y="14"/>
                    <a:pt x="17" y="14"/>
                  </a:cubicBezTo>
                  <a:cubicBezTo>
                    <a:pt x="16" y="13"/>
                    <a:pt x="15" y="13"/>
                    <a:pt x="14" y="13"/>
                  </a:cubicBezTo>
                  <a:cubicBezTo>
                    <a:pt x="13" y="13"/>
                    <a:pt x="12" y="13"/>
                    <a:pt x="11" y="14"/>
                  </a:cubicBezTo>
                  <a:cubicBezTo>
                    <a:pt x="10" y="14"/>
                    <a:pt x="10" y="15"/>
                    <a:pt x="9" y="17"/>
                  </a:cubicBezTo>
                  <a:cubicBezTo>
                    <a:pt x="3" y="27"/>
                    <a:pt x="3" y="27"/>
                    <a:pt x="3" y="27"/>
                  </a:cubicBez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202" name="Freeform 18"/>
            <p:cNvSpPr>
              <a:spLocks noEditPoints="1"/>
            </p:cNvSpPr>
            <p:nvPr/>
          </p:nvSpPr>
          <p:spPr bwMode="auto">
            <a:xfrm>
              <a:off x="-5956352" y="-2357446"/>
              <a:ext cx="66676" cy="98425"/>
            </a:xfrm>
            <a:custGeom>
              <a:avLst/>
              <a:gdLst>
                <a:gd name="T0" fmla="*/ 0 w 42"/>
                <a:gd name="T1" fmla="*/ 57 h 62"/>
                <a:gd name="T2" fmla="*/ 26 w 42"/>
                <a:gd name="T3" fmla="*/ 14 h 62"/>
                <a:gd name="T4" fmla="*/ 33 w 42"/>
                <a:gd name="T5" fmla="*/ 19 h 62"/>
                <a:gd name="T6" fmla="*/ 7 w 42"/>
                <a:gd name="T7" fmla="*/ 62 h 62"/>
                <a:gd name="T8" fmla="*/ 0 w 42"/>
                <a:gd name="T9" fmla="*/ 57 h 62"/>
                <a:gd name="T10" fmla="*/ 30 w 42"/>
                <a:gd name="T11" fmla="*/ 7 h 62"/>
                <a:gd name="T12" fmla="*/ 35 w 42"/>
                <a:gd name="T13" fmla="*/ 0 h 62"/>
                <a:gd name="T14" fmla="*/ 42 w 42"/>
                <a:gd name="T15" fmla="*/ 3 h 62"/>
                <a:gd name="T16" fmla="*/ 37 w 42"/>
                <a:gd name="T17" fmla="*/ 12 h 62"/>
                <a:gd name="T18" fmla="*/ 30 w 42"/>
                <a:gd name="T19"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62">
                  <a:moveTo>
                    <a:pt x="0" y="57"/>
                  </a:moveTo>
                  <a:lnTo>
                    <a:pt x="26" y="14"/>
                  </a:lnTo>
                  <a:lnTo>
                    <a:pt x="33" y="19"/>
                  </a:lnTo>
                  <a:lnTo>
                    <a:pt x="7" y="62"/>
                  </a:lnTo>
                  <a:lnTo>
                    <a:pt x="0" y="57"/>
                  </a:lnTo>
                  <a:close/>
                  <a:moveTo>
                    <a:pt x="30" y="7"/>
                  </a:moveTo>
                  <a:lnTo>
                    <a:pt x="35" y="0"/>
                  </a:lnTo>
                  <a:lnTo>
                    <a:pt x="42" y="3"/>
                  </a:lnTo>
                  <a:lnTo>
                    <a:pt x="37" y="12"/>
                  </a:lnTo>
                  <a:lnTo>
                    <a:pt x="3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203" name="Freeform 19"/>
            <p:cNvSpPr>
              <a:spLocks/>
            </p:cNvSpPr>
            <p:nvPr/>
          </p:nvSpPr>
          <p:spPr bwMode="auto">
            <a:xfrm>
              <a:off x="-5927777" y="-2316171"/>
              <a:ext cx="123826" cy="123825"/>
            </a:xfrm>
            <a:custGeom>
              <a:avLst/>
              <a:gdLst>
                <a:gd name="T0" fmla="*/ 0 w 33"/>
                <a:gd name="T1" fmla="*/ 17 h 33"/>
                <a:gd name="T2" fmla="*/ 11 w 33"/>
                <a:gd name="T3" fmla="*/ 0 h 33"/>
                <a:gd name="T4" fmla="*/ 14 w 33"/>
                <a:gd name="T5" fmla="*/ 2 h 33"/>
                <a:gd name="T6" fmla="*/ 12 w 33"/>
                <a:gd name="T7" fmla="*/ 4 h 33"/>
                <a:gd name="T8" fmla="*/ 15 w 33"/>
                <a:gd name="T9" fmla="*/ 4 h 33"/>
                <a:gd name="T10" fmla="*/ 19 w 33"/>
                <a:gd name="T11" fmla="*/ 5 h 33"/>
                <a:gd name="T12" fmla="*/ 22 w 33"/>
                <a:gd name="T13" fmla="*/ 8 h 33"/>
                <a:gd name="T14" fmla="*/ 22 w 33"/>
                <a:gd name="T15" fmla="*/ 11 h 33"/>
                <a:gd name="T16" fmla="*/ 29 w 33"/>
                <a:gd name="T17" fmla="*/ 12 h 33"/>
                <a:gd name="T18" fmla="*/ 32 w 33"/>
                <a:gd name="T19" fmla="*/ 16 h 33"/>
                <a:gd name="T20" fmla="*/ 31 w 33"/>
                <a:gd name="T21" fmla="*/ 21 h 33"/>
                <a:gd name="T22" fmla="*/ 23 w 33"/>
                <a:gd name="T23" fmla="*/ 33 h 33"/>
                <a:gd name="T24" fmla="*/ 20 w 33"/>
                <a:gd name="T25" fmla="*/ 31 h 33"/>
                <a:gd name="T26" fmla="*/ 27 w 33"/>
                <a:gd name="T27" fmla="*/ 20 h 33"/>
                <a:gd name="T28" fmla="*/ 29 w 33"/>
                <a:gd name="T29" fmla="*/ 17 h 33"/>
                <a:gd name="T30" fmla="*/ 28 w 33"/>
                <a:gd name="T31" fmla="*/ 15 h 33"/>
                <a:gd name="T32" fmla="*/ 27 w 33"/>
                <a:gd name="T33" fmla="*/ 14 h 33"/>
                <a:gd name="T34" fmla="*/ 23 w 33"/>
                <a:gd name="T35" fmla="*/ 13 h 33"/>
                <a:gd name="T36" fmla="*/ 19 w 33"/>
                <a:gd name="T37" fmla="*/ 16 h 33"/>
                <a:gd name="T38" fmla="*/ 13 w 33"/>
                <a:gd name="T39" fmla="*/ 26 h 33"/>
                <a:gd name="T40" fmla="*/ 10 w 33"/>
                <a:gd name="T41" fmla="*/ 24 h 33"/>
                <a:gd name="T42" fmla="*/ 17 w 33"/>
                <a:gd name="T43" fmla="*/ 13 h 33"/>
                <a:gd name="T44" fmla="*/ 18 w 33"/>
                <a:gd name="T45" fmla="*/ 9 h 33"/>
                <a:gd name="T46" fmla="*/ 17 w 33"/>
                <a:gd name="T47" fmla="*/ 7 h 33"/>
                <a:gd name="T48" fmla="*/ 14 w 33"/>
                <a:gd name="T49" fmla="*/ 6 h 33"/>
                <a:gd name="T50" fmla="*/ 11 w 33"/>
                <a:gd name="T51" fmla="*/ 7 h 33"/>
                <a:gd name="T52" fmla="*/ 8 w 33"/>
                <a:gd name="T53" fmla="*/ 10 h 33"/>
                <a:gd name="T54" fmla="*/ 3 w 33"/>
                <a:gd name="T55" fmla="*/ 19 h 33"/>
                <a:gd name="T56" fmla="*/ 0 w 33"/>
                <a:gd name="T57"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33">
                  <a:moveTo>
                    <a:pt x="0" y="17"/>
                  </a:moveTo>
                  <a:cubicBezTo>
                    <a:pt x="11" y="0"/>
                    <a:pt x="11" y="0"/>
                    <a:pt x="11" y="0"/>
                  </a:cubicBezTo>
                  <a:cubicBezTo>
                    <a:pt x="14" y="2"/>
                    <a:pt x="14" y="2"/>
                    <a:pt x="14" y="2"/>
                  </a:cubicBezTo>
                  <a:cubicBezTo>
                    <a:pt x="12" y="4"/>
                    <a:pt x="12" y="4"/>
                    <a:pt x="12" y="4"/>
                  </a:cubicBezTo>
                  <a:cubicBezTo>
                    <a:pt x="13" y="4"/>
                    <a:pt x="14" y="3"/>
                    <a:pt x="15" y="4"/>
                  </a:cubicBezTo>
                  <a:cubicBezTo>
                    <a:pt x="17" y="4"/>
                    <a:pt x="18" y="4"/>
                    <a:pt x="19" y="5"/>
                  </a:cubicBezTo>
                  <a:cubicBezTo>
                    <a:pt x="20" y="6"/>
                    <a:pt x="21" y="7"/>
                    <a:pt x="22" y="8"/>
                  </a:cubicBezTo>
                  <a:cubicBezTo>
                    <a:pt x="22" y="9"/>
                    <a:pt x="22" y="10"/>
                    <a:pt x="22" y="11"/>
                  </a:cubicBezTo>
                  <a:cubicBezTo>
                    <a:pt x="25" y="10"/>
                    <a:pt x="27" y="10"/>
                    <a:pt x="29" y="12"/>
                  </a:cubicBezTo>
                  <a:cubicBezTo>
                    <a:pt x="31" y="13"/>
                    <a:pt x="32" y="14"/>
                    <a:pt x="32" y="16"/>
                  </a:cubicBezTo>
                  <a:cubicBezTo>
                    <a:pt x="33" y="17"/>
                    <a:pt x="32" y="19"/>
                    <a:pt x="31" y="21"/>
                  </a:cubicBezTo>
                  <a:cubicBezTo>
                    <a:pt x="23" y="33"/>
                    <a:pt x="23" y="33"/>
                    <a:pt x="23" y="33"/>
                  </a:cubicBezTo>
                  <a:cubicBezTo>
                    <a:pt x="20" y="31"/>
                    <a:pt x="20" y="31"/>
                    <a:pt x="20" y="31"/>
                  </a:cubicBezTo>
                  <a:cubicBezTo>
                    <a:pt x="27" y="20"/>
                    <a:pt x="27" y="20"/>
                    <a:pt x="27" y="20"/>
                  </a:cubicBezTo>
                  <a:cubicBezTo>
                    <a:pt x="28" y="19"/>
                    <a:pt x="29" y="18"/>
                    <a:pt x="29" y="17"/>
                  </a:cubicBezTo>
                  <a:cubicBezTo>
                    <a:pt x="29" y="17"/>
                    <a:pt x="29" y="16"/>
                    <a:pt x="28" y="15"/>
                  </a:cubicBezTo>
                  <a:cubicBezTo>
                    <a:pt x="28" y="15"/>
                    <a:pt x="28" y="14"/>
                    <a:pt x="27" y="14"/>
                  </a:cubicBezTo>
                  <a:cubicBezTo>
                    <a:pt x="26" y="13"/>
                    <a:pt x="25" y="13"/>
                    <a:pt x="23" y="13"/>
                  </a:cubicBezTo>
                  <a:cubicBezTo>
                    <a:pt x="22" y="13"/>
                    <a:pt x="21" y="14"/>
                    <a:pt x="19" y="16"/>
                  </a:cubicBezTo>
                  <a:cubicBezTo>
                    <a:pt x="13" y="26"/>
                    <a:pt x="13" y="26"/>
                    <a:pt x="13" y="26"/>
                  </a:cubicBezTo>
                  <a:cubicBezTo>
                    <a:pt x="10" y="24"/>
                    <a:pt x="10" y="24"/>
                    <a:pt x="10" y="24"/>
                  </a:cubicBezTo>
                  <a:cubicBezTo>
                    <a:pt x="17" y="13"/>
                    <a:pt x="17" y="13"/>
                    <a:pt x="17" y="13"/>
                  </a:cubicBezTo>
                  <a:cubicBezTo>
                    <a:pt x="18" y="12"/>
                    <a:pt x="19" y="10"/>
                    <a:pt x="18" y="9"/>
                  </a:cubicBezTo>
                  <a:cubicBezTo>
                    <a:pt x="18" y="8"/>
                    <a:pt x="18" y="8"/>
                    <a:pt x="17" y="7"/>
                  </a:cubicBezTo>
                  <a:cubicBezTo>
                    <a:pt x="16" y="6"/>
                    <a:pt x="15" y="6"/>
                    <a:pt x="14" y="6"/>
                  </a:cubicBezTo>
                  <a:cubicBezTo>
                    <a:pt x="13" y="6"/>
                    <a:pt x="12" y="6"/>
                    <a:pt x="11" y="7"/>
                  </a:cubicBezTo>
                  <a:cubicBezTo>
                    <a:pt x="10" y="8"/>
                    <a:pt x="9" y="9"/>
                    <a:pt x="8" y="10"/>
                  </a:cubicBezTo>
                  <a:cubicBezTo>
                    <a:pt x="3" y="19"/>
                    <a:pt x="3" y="19"/>
                    <a:pt x="3" y="19"/>
                  </a:cubicBez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82" name="Freeform 20"/>
            <p:cNvSpPr>
              <a:spLocks noEditPoints="1"/>
            </p:cNvSpPr>
            <p:nvPr/>
          </p:nvSpPr>
          <p:spPr bwMode="auto">
            <a:xfrm>
              <a:off x="-5826176" y="-2270133"/>
              <a:ext cx="74613" cy="96838"/>
            </a:xfrm>
            <a:custGeom>
              <a:avLst/>
              <a:gdLst>
                <a:gd name="T0" fmla="*/ 0 w 47"/>
                <a:gd name="T1" fmla="*/ 56 h 61"/>
                <a:gd name="T2" fmla="*/ 29 w 47"/>
                <a:gd name="T3" fmla="*/ 16 h 61"/>
                <a:gd name="T4" fmla="*/ 36 w 47"/>
                <a:gd name="T5" fmla="*/ 21 h 61"/>
                <a:gd name="T6" fmla="*/ 7 w 47"/>
                <a:gd name="T7" fmla="*/ 61 h 61"/>
                <a:gd name="T8" fmla="*/ 0 w 47"/>
                <a:gd name="T9" fmla="*/ 56 h 61"/>
                <a:gd name="T10" fmla="*/ 33 w 47"/>
                <a:gd name="T11" fmla="*/ 9 h 61"/>
                <a:gd name="T12" fmla="*/ 40 w 47"/>
                <a:gd name="T13" fmla="*/ 0 h 61"/>
                <a:gd name="T14" fmla="*/ 47 w 47"/>
                <a:gd name="T15" fmla="*/ 4 h 61"/>
                <a:gd name="T16" fmla="*/ 40 w 47"/>
                <a:gd name="T17" fmla="*/ 14 h 61"/>
                <a:gd name="T18" fmla="*/ 33 w 47"/>
                <a:gd name="T19" fmla="*/ 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1">
                  <a:moveTo>
                    <a:pt x="0" y="56"/>
                  </a:moveTo>
                  <a:lnTo>
                    <a:pt x="29" y="16"/>
                  </a:lnTo>
                  <a:lnTo>
                    <a:pt x="36" y="21"/>
                  </a:lnTo>
                  <a:lnTo>
                    <a:pt x="7" y="61"/>
                  </a:lnTo>
                  <a:lnTo>
                    <a:pt x="0" y="56"/>
                  </a:lnTo>
                  <a:close/>
                  <a:moveTo>
                    <a:pt x="33" y="9"/>
                  </a:moveTo>
                  <a:lnTo>
                    <a:pt x="40" y="0"/>
                  </a:lnTo>
                  <a:lnTo>
                    <a:pt x="47" y="4"/>
                  </a:lnTo>
                  <a:lnTo>
                    <a:pt x="40" y="14"/>
                  </a:lnTo>
                  <a:lnTo>
                    <a:pt x="3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83" name="Freeform 21"/>
            <p:cNvSpPr>
              <a:spLocks noEditPoints="1"/>
            </p:cNvSpPr>
            <p:nvPr/>
          </p:nvSpPr>
          <p:spPr bwMode="auto">
            <a:xfrm>
              <a:off x="-5792838" y="-2214570"/>
              <a:ext cx="82551" cy="82550"/>
            </a:xfrm>
            <a:custGeom>
              <a:avLst/>
              <a:gdLst>
                <a:gd name="T0" fmla="*/ 14 w 22"/>
                <a:gd name="T1" fmla="*/ 17 h 22"/>
                <a:gd name="T2" fmla="*/ 16 w 22"/>
                <a:gd name="T3" fmla="*/ 19 h 22"/>
                <a:gd name="T4" fmla="*/ 11 w 22"/>
                <a:gd name="T5" fmla="*/ 22 h 22"/>
                <a:gd name="T6" fmla="*/ 5 w 22"/>
                <a:gd name="T7" fmla="*/ 19 h 22"/>
                <a:gd name="T8" fmla="*/ 1 w 22"/>
                <a:gd name="T9" fmla="*/ 13 h 22"/>
                <a:gd name="T10" fmla="*/ 3 w 22"/>
                <a:gd name="T11" fmla="*/ 5 h 22"/>
                <a:gd name="T12" fmla="*/ 10 w 22"/>
                <a:gd name="T13" fmla="*/ 0 h 22"/>
                <a:gd name="T14" fmla="*/ 18 w 22"/>
                <a:gd name="T15" fmla="*/ 2 h 22"/>
                <a:gd name="T16" fmla="*/ 21 w 22"/>
                <a:gd name="T17" fmla="*/ 8 h 22"/>
                <a:gd name="T18" fmla="*/ 19 w 22"/>
                <a:gd name="T19" fmla="*/ 16 h 22"/>
                <a:gd name="T20" fmla="*/ 18 w 22"/>
                <a:gd name="T21" fmla="*/ 17 h 22"/>
                <a:gd name="T22" fmla="*/ 6 w 22"/>
                <a:gd name="T23" fmla="*/ 8 h 22"/>
                <a:gd name="T24" fmla="*/ 4 w 22"/>
                <a:gd name="T25" fmla="*/ 13 h 22"/>
                <a:gd name="T26" fmla="*/ 7 w 22"/>
                <a:gd name="T27" fmla="*/ 17 h 22"/>
                <a:gd name="T28" fmla="*/ 10 w 22"/>
                <a:gd name="T29" fmla="*/ 18 h 22"/>
                <a:gd name="T30" fmla="*/ 14 w 22"/>
                <a:gd name="T31" fmla="*/ 17 h 22"/>
                <a:gd name="T32" fmla="*/ 8 w 22"/>
                <a:gd name="T33" fmla="*/ 5 h 22"/>
                <a:gd name="T34" fmla="*/ 17 w 22"/>
                <a:gd name="T35" fmla="*/ 12 h 22"/>
                <a:gd name="T36" fmla="*/ 18 w 22"/>
                <a:gd name="T37" fmla="*/ 8 h 22"/>
                <a:gd name="T38" fmla="*/ 16 w 22"/>
                <a:gd name="T39" fmla="*/ 4 h 22"/>
                <a:gd name="T40" fmla="*/ 12 w 22"/>
                <a:gd name="T41" fmla="*/ 3 h 22"/>
                <a:gd name="T42" fmla="*/ 8 w 22"/>
                <a:gd name="T43"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14" y="17"/>
                  </a:moveTo>
                  <a:cubicBezTo>
                    <a:pt x="16" y="19"/>
                    <a:pt x="16" y="19"/>
                    <a:pt x="16" y="19"/>
                  </a:cubicBezTo>
                  <a:cubicBezTo>
                    <a:pt x="14" y="21"/>
                    <a:pt x="13" y="22"/>
                    <a:pt x="11" y="22"/>
                  </a:cubicBezTo>
                  <a:cubicBezTo>
                    <a:pt x="9" y="22"/>
                    <a:pt x="7" y="21"/>
                    <a:pt x="5" y="19"/>
                  </a:cubicBezTo>
                  <a:cubicBezTo>
                    <a:pt x="2" y="18"/>
                    <a:pt x="1" y="15"/>
                    <a:pt x="1" y="13"/>
                  </a:cubicBezTo>
                  <a:cubicBezTo>
                    <a:pt x="0" y="10"/>
                    <a:pt x="1" y="8"/>
                    <a:pt x="3" y="5"/>
                  </a:cubicBezTo>
                  <a:cubicBezTo>
                    <a:pt x="5" y="2"/>
                    <a:pt x="8" y="0"/>
                    <a:pt x="10" y="0"/>
                  </a:cubicBezTo>
                  <a:cubicBezTo>
                    <a:pt x="13" y="0"/>
                    <a:pt x="15" y="0"/>
                    <a:pt x="18" y="2"/>
                  </a:cubicBezTo>
                  <a:cubicBezTo>
                    <a:pt x="20" y="4"/>
                    <a:pt x="21" y="6"/>
                    <a:pt x="21" y="8"/>
                  </a:cubicBezTo>
                  <a:cubicBezTo>
                    <a:pt x="22" y="11"/>
                    <a:pt x="21" y="13"/>
                    <a:pt x="19" y="16"/>
                  </a:cubicBezTo>
                  <a:cubicBezTo>
                    <a:pt x="19" y="16"/>
                    <a:pt x="18" y="17"/>
                    <a:pt x="18" y="17"/>
                  </a:cubicBezTo>
                  <a:cubicBezTo>
                    <a:pt x="6" y="8"/>
                    <a:pt x="6" y="8"/>
                    <a:pt x="6" y="8"/>
                  </a:cubicBezTo>
                  <a:cubicBezTo>
                    <a:pt x="5" y="10"/>
                    <a:pt x="4" y="11"/>
                    <a:pt x="4" y="13"/>
                  </a:cubicBezTo>
                  <a:cubicBezTo>
                    <a:pt x="4" y="15"/>
                    <a:pt x="5" y="16"/>
                    <a:pt x="7" y="17"/>
                  </a:cubicBezTo>
                  <a:cubicBezTo>
                    <a:pt x="8" y="18"/>
                    <a:pt x="9" y="18"/>
                    <a:pt x="10" y="18"/>
                  </a:cubicBezTo>
                  <a:cubicBezTo>
                    <a:pt x="11" y="18"/>
                    <a:pt x="12" y="18"/>
                    <a:pt x="14" y="17"/>
                  </a:cubicBezTo>
                  <a:close/>
                  <a:moveTo>
                    <a:pt x="8" y="5"/>
                  </a:moveTo>
                  <a:cubicBezTo>
                    <a:pt x="17" y="12"/>
                    <a:pt x="17" y="12"/>
                    <a:pt x="17" y="12"/>
                  </a:cubicBezTo>
                  <a:cubicBezTo>
                    <a:pt x="18" y="11"/>
                    <a:pt x="18" y="10"/>
                    <a:pt x="18" y="8"/>
                  </a:cubicBezTo>
                  <a:cubicBezTo>
                    <a:pt x="18" y="7"/>
                    <a:pt x="17" y="5"/>
                    <a:pt x="16" y="4"/>
                  </a:cubicBezTo>
                  <a:cubicBezTo>
                    <a:pt x="15" y="3"/>
                    <a:pt x="13" y="3"/>
                    <a:pt x="12" y="3"/>
                  </a:cubicBezTo>
                  <a:cubicBezTo>
                    <a:pt x="10" y="3"/>
                    <a:pt x="9" y="4"/>
                    <a:pt x="8"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84" name="Freeform 22"/>
            <p:cNvSpPr>
              <a:spLocks/>
            </p:cNvSpPr>
            <p:nvPr/>
          </p:nvSpPr>
          <p:spPr bwMode="auto">
            <a:xfrm>
              <a:off x="-5518198" y="-1989144"/>
              <a:ext cx="90488" cy="82550"/>
            </a:xfrm>
            <a:custGeom>
              <a:avLst/>
              <a:gdLst>
                <a:gd name="T0" fmla="*/ 0 w 57"/>
                <a:gd name="T1" fmla="*/ 47 h 52"/>
                <a:gd name="T2" fmla="*/ 50 w 57"/>
                <a:gd name="T3" fmla="*/ 0 h 52"/>
                <a:gd name="T4" fmla="*/ 57 w 57"/>
                <a:gd name="T5" fmla="*/ 7 h 52"/>
                <a:gd name="T6" fmla="*/ 7 w 57"/>
                <a:gd name="T7" fmla="*/ 52 h 52"/>
                <a:gd name="T8" fmla="*/ 0 w 57"/>
                <a:gd name="T9" fmla="*/ 47 h 52"/>
              </a:gdLst>
              <a:ahLst/>
              <a:cxnLst>
                <a:cxn ang="0">
                  <a:pos x="T0" y="T1"/>
                </a:cxn>
                <a:cxn ang="0">
                  <a:pos x="T2" y="T3"/>
                </a:cxn>
                <a:cxn ang="0">
                  <a:pos x="T4" y="T5"/>
                </a:cxn>
                <a:cxn ang="0">
                  <a:pos x="T6" y="T7"/>
                </a:cxn>
                <a:cxn ang="0">
                  <a:pos x="T8" y="T9"/>
                </a:cxn>
              </a:cxnLst>
              <a:rect l="0" t="0" r="r" b="b"/>
              <a:pathLst>
                <a:path w="57" h="52">
                  <a:moveTo>
                    <a:pt x="0" y="47"/>
                  </a:moveTo>
                  <a:lnTo>
                    <a:pt x="50" y="0"/>
                  </a:lnTo>
                  <a:lnTo>
                    <a:pt x="57" y="7"/>
                  </a:lnTo>
                  <a:lnTo>
                    <a:pt x="7" y="52"/>
                  </a:lnTo>
                  <a:lnTo>
                    <a:pt x="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85" name="Freeform 23"/>
            <p:cNvSpPr>
              <a:spLocks/>
            </p:cNvSpPr>
            <p:nvPr/>
          </p:nvSpPr>
          <p:spPr bwMode="auto">
            <a:xfrm>
              <a:off x="-5492798" y="-1939932"/>
              <a:ext cx="90488" cy="100013"/>
            </a:xfrm>
            <a:custGeom>
              <a:avLst/>
              <a:gdLst>
                <a:gd name="T0" fmla="*/ 0 w 24"/>
                <a:gd name="T1" fmla="*/ 14 h 27"/>
                <a:gd name="T2" fmla="*/ 15 w 24"/>
                <a:gd name="T3" fmla="*/ 0 h 27"/>
                <a:gd name="T4" fmla="*/ 17 w 24"/>
                <a:gd name="T5" fmla="*/ 3 h 27"/>
                <a:gd name="T6" fmla="*/ 15 w 24"/>
                <a:gd name="T7" fmla="*/ 4 h 27"/>
                <a:gd name="T8" fmla="*/ 22 w 24"/>
                <a:gd name="T9" fmla="*/ 7 h 27"/>
                <a:gd name="T10" fmla="*/ 24 w 24"/>
                <a:gd name="T11" fmla="*/ 10 h 27"/>
                <a:gd name="T12" fmla="*/ 24 w 24"/>
                <a:gd name="T13" fmla="*/ 13 h 27"/>
                <a:gd name="T14" fmla="*/ 23 w 24"/>
                <a:gd name="T15" fmla="*/ 16 h 27"/>
                <a:gd name="T16" fmla="*/ 20 w 24"/>
                <a:gd name="T17" fmla="*/ 18 h 27"/>
                <a:gd name="T18" fmla="*/ 11 w 24"/>
                <a:gd name="T19" fmla="*/ 27 h 27"/>
                <a:gd name="T20" fmla="*/ 9 w 24"/>
                <a:gd name="T21" fmla="*/ 24 h 27"/>
                <a:gd name="T22" fmla="*/ 18 w 24"/>
                <a:gd name="T23" fmla="*/ 16 h 27"/>
                <a:gd name="T24" fmla="*/ 20 w 24"/>
                <a:gd name="T25" fmla="*/ 13 h 27"/>
                <a:gd name="T26" fmla="*/ 21 w 24"/>
                <a:gd name="T27" fmla="*/ 11 h 27"/>
                <a:gd name="T28" fmla="*/ 19 w 24"/>
                <a:gd name="T29" fmla="*/ 9 h 27"/>
                <a:gd name="T30" fmla="*/ 16 w 24"/>
                <a:gd name="T31" fmla="*/ 7 h 27"/>
                <a:gd name="T32" fmla="*/ 11 w 24"/>
                <a:gd name="T33" fmla="*/ 9 h 27"/>
                <a:gd name="T34" fmla="*/ 2 w 24"/>
                <a:gd name="T35" fmla="*/ 16 h 27"/>
                <a:gd name="T36" fmla="*/ 0 w 24"/>
                <a:gd name="T37"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7">
                  <a:moveTo>
                    <a:pt x="0" y="14"/>
                  </a:moveTo>
                  <a:cubicBezTo>
                    <a:pt x="15" y="0"/>
                    <a:pt x="15" y="0"/>
                    <a:pt x="15" y="0"/>
                  </a:cubicBezTo>
                  <a:cubicBezTo>
                    <a:pt x="17" y="3"/>
                    <a:pt x="17" y="3"/>
                    <a:pt x="17" y="3"/>
                  </a:cubicBezTo>
                  <a:cubicBezTo>
                    <a:pt x="15" y="4"/>
                    <a:pt x="15" y="4"/>
                    <a:pt x="15" y="4"/>
                  </a:cubicBezTo>
                  <a:cubicBezTo>
                    <a:pt x="18" y="4"/>
                    <a:pt x="20" y="5"/>
                    <a:pt x="22" y="7"/>
                  </a:cubicBezTo>
                  <a:cubicBezTo>
                    <a:pt x="23" y="8"/>
                    <a:pt x="24" y="9"/>
                    <a:pt x="24" y="10"/>
                  </a:cubicBezTo>
                  <a:cubicBezTo>
                    <a:pt x="24" y="11"/>
                    <a:pt x="24" y="12"/>
                    <a:pt x="24" y="13"/>
                  </a:cubicBezTo>
                  <a:cubicBezTo>
                    <a:pt x="24" y="14"/>
                    <a:pt x="24" y="15"/>
                    <a:pt x="23" y="16"/>
                  </a:cubicBezTo>
                  <a:cubicBezTo>
                    <a:pt x="23" y="16"/>
                    <a:pt x="22" y="17"/>
                    <a:pt x="20" y="18"/>
                  </a:cubicBezTo>
                  <a:cubicBezTo>
                    <a:pt x="11" y="27"/>
                    <a:pt x="11" y="27"/>
                    <a:pt x="11" y="27"/>
                  </a:cubicBezTo>
                  <a:cubicBezTo>
                    <a:pt x="9" y="24"/>
                    <a:pt x="9" y="24"/>
                    <a:pt x="9" y="24"/>
                  </a:cubicBezTo>
                  <a:cubicBezTo>
                    <a:pt x="18" y="16"/>
                    <a:pt x="18" y="16"/>
                    <a:pt x="18" y="16"/>
                  </a:cubicBezTo>
                  <a:cubicBezTo>
                    <a:pt x="19" y="15"/>
                    <a:pt x="20" y="14"/>
                    <a:pt x="20" y="13"/>
                  </a:cubicBezTo>
                  <a:cubicBezTo>
                    <a:pt x="21" y="12"/>
                    <a:pt x="21" y="12"/>
                    <a:pt x="21" y="11"/>
                  </a:cubicBezTo>
                  <a:cubicBezTo>
                    <a:pt x="20" y="10"/>
                    <a:pt x="20" y="9"/>
                    <a:pt x="19" y="9"/>
                  </a:cubicBezTo>
                  <a:cubicBezTo>
                    <a:pt x="18" y="8"/>
                    <a:pt x="17" y="7"/>
                    <a:pt x="16" y="7"/>
                  </a:cubicBezTo>
                  <a:cubicBezTo>
                    <a:pt x="14" y="6"/>
                    <a:pt x="13" y="7"/>
                    <a:pt x="11" y="9"/>
                  </a:cubicBezTo>
                  <a:cubicBezTo>
                    <a:pt x="2" y="16"/>
                    <a:pt x="2" y="16"/>
                    <a:pt x="2" y="16"/>
                  </a:cubicBez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86" name="Freeform 24"/>
            <p:cNvSpPr>
              <a:spLocks noEditPoints="1"/>
            </p:cNvSpPr>
            <p:nvPr/>
          </p:nvSpPr>
          <p:spPr bwMode="auto">
            <a:xfrm>
              <a:off x="-5427710" y="-1865319"/>
              <a:ext cx="112713" cy="85725"/>
            </a:xfrm>
            <a:custGeom>
              <a:avLst/>
              <a:gdLst>
                <a:gd name="T0" fmla="*/ 6 w 30"/>
                <a:gd name="T1" fmla="*/ 21 h 23"/>
                <a:gd name="T2" fmla="*/ 8 w 30"/>
                <a:gd name="T3" fmla="*/ 19 h 23"/>
                <a:gd name="T4" fmla="*/ 2 w 30"/>
                <a:gd name="T5" fmla="*/ 17 h 23"/>
                <a:gd name="T6" fmla="*/ 0 w 30"/>
                <a:gd name="T7" fmla="*/ 12 h 23"/>
                <a:gd name="T8" fmla="*/ 1 w 30"/>
                <a:gd name="T9" fmla="*/ 7 h 23"/>
                <a:gd name="T10" fmla="*/ 4 w 30"/>
                <a:gd name="T11" fmla="*/ 3 h 23"/>
                <a:gd name="T12" fmla="*/ 9 w 30"/>
                <a:gd name="T13" fmla="*/ 0 h 23"/>
                <a:gd name="T14" fmla="*/ 14 w 30"/>
                <a:gd name="T15" fmla="*/ 0 h 23"/>
                <a:gd name="T16" fmla="*/ 18 w 30"/>
                <a:gd name="T17" fmla="*/ 3 h 23"/>
                <a:gd name="T18" fmla="*/ 20 w 30"/>
                <a:gd name="T19" fmla="*/ 6 h 23"/>
                <a:gd name="T20" fmla="*/ 20 w 30"/>
                <a:gd name="T21" fmla="*/ 9 h 23"/>
                <a:gd name="T22" fmla="*/ 28 w 30"/>
                <a:gd name="T23" fmla="*/ 3 h 23"/>
                <a:gd name="T24" fmla="*/ 30 w 30"/>
                <a:gd name="T25" fmla="*/ 5 h 23"/>
                <a:gd name="T26" fmla="*/ 8 w 30"/>
                <a:gd name="T27" fmla="*/ 23 h 23"/>
                <a:gd name="T28" fmla="*/ 6 w 30"/>
                <a:gd name="T29" fmla="*/ 21 h 23"/>
                <a:gd name="T30" fmla="*/ 7 w 30"/>
                <a:gd name="T31" fmla="*/ 6 h 23"/>
                <a:gd name="T32" fmla="*/ 3 w 30"/>
                <a:gd name="T33" fmla="*/ 11 h 23"/>
                <a:gd name="T34" fmla="*/ 4 w 30"/>
                <a:gd name="T35" fmla="*/ 15 h 23"/>
                <a:gd name="T36" fmla="*/ 8 w 30"/>
                <a:gd name="T37" fmla="*/ 17 h 23"/>
                <a:gd name="T38" fmla="*/ 13 w 30"/>
                <a:gd name="T39" fmla="*/ 15 h 23"/>
                <a:gd name="T40" fmla="*/ 17 w 30"/>
                <a:gd name="T41" fmla="*/ 9 h 23"/>
                <a:gd name="T42" fmla="*/ 16 w 30"/>
                <a:gd name="T43" fmla="*/ 5 h 23"/>
                <a:gd name="T44" fmla="*/ 12 w 30"/>
                <a:gd name="T45" fmla="*/ 3 h 23"/>
                <a:gd name="T46" fmla="*/ 7 w 30"/>
                <a:gd name="T4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3">
                  <a:moveTo>
                    <a:pt x="6" y="21"/>
                  </a:moveTo>
                  <a:cubicBezTo>
                    <a:pt x="8" y="19"/>
                    <a:pt x="8" y="19"/>
                    <a:pt x="8" y="19"/>
                  </a:cubicBezTo>
                  <a:cubicBezTo>
                    <a:pt x="5" y="19"/>
                    <a:pt x="3" y="19"/>
                    <a:pt x="2" y="17"/>
                  </a:cubicBezTo>
                  <a:cubicBezTo>
                    <a:pt x="0" y="15"/>
                    <a:pt x="0" y="14"/>
                    <a:pt x="0" y="12"/>
                  </a:cubicBezTo>
                  <a:cubicBezTo>
                    <a:pt x="0" y="11"/>
                    <a:pt x="0" y="9"/>
                    <a:pt x="1" y="7"/>
                  </a:cubicBezTo>
                  <a:cubicBezTo>
                    <a:pt x="1" y="6"/>
                    <a:pt x="3" y="4"/>
                    <a:pt x="4" y="3"/>
                  </a:cubicBezTo>
                  <a:cubicBezTo>
                    <a:pt x="6" y="2"/>
                    <a:pt x="8" y="1"/>
                    <a:pt x="9" y="0"/>
                  </a:cubicBezTo>
                  <a:cubicBezTo>
                    <a:pt x="11" y="0"/>
                    <a:pt x="13" y="0"/>
                    <a:pt x="14" y="0"/>
                  </a:cubicBezTo>
                  <a:cubicBezTo>
                    <a:pt x="16" y="1"/>
                    <a:pt x="17" y="2"/>
                    <a:pt x="18" y="3"/>
                  </a:cubicBezTo>
                  <a:cubicBezTo>
                    <a:pt x="19" y="4"/>
                    <a:pt x="20" y="5"/>
                    <a:pt x="20" y="6"/>
                  </a:cubicBezTo>
                  <a:cubicBezTo>
                    <a:pt x="20" y="7"/>
                    <a:pt x="20" y="8"/>
                    <a:pt x="20" y="9"/>
                  </a:cubicBezTo>
                  <a:cubicBezTo>
                    <a:pt x="28" y="3"/>
                    <a:pt x="28" y="3"/>
                    <a:pt x="28" y="3"/>
                  </a:cubicBezTo>
                  <a:cubicBezTo>
                    <a:pt x="30" y="5"/>
                    <a:pt x="30" y="5"/>
                    <a:pt x="30" y="5"/>
                  </a:cubicBezTo>
                  <a:cubicBezTo>
                    <a:pt x="8" y="23"/>
                    <a:pt x="8" y="23"/>
                    <a:pt x="8" y="23"/>
                  </a:cubicBezTo>
                  <a:lnTo>
                    <a:pt x="6" y="21"/>
                  </a:lnTo>
                  <a:close/>
                  <a:moveTo>
                    <a:pt x="7" y="6"/>
                  </a:moveTo>
                  <a:cubicBezTo>
                    <a:pt x="5" y="7"/>
                    <a:pt x="3" y="9"/>
                    <a:pt x="3" y="11"/>
                  </a:cubicBezTo>
                  <a:cubicBezTo>
                    <a:pt x="3" y="12"/>
                    <a:pt x="3" y="14"/>
                    <a:pt x="4" y="15"/>
                  </a:cubicBezTo>
                  <a:cubicBezTo>
                    <a:pt x="5" y="16"/>
                    <a:pt x="6" y="17"/>
                    <a:pt x="8" y="17"/>
                  </a:cubicBezTo>
                  <a:cubicBezTo>
                    <a:pt x="10" y="17"/>
                    <a:pt x="11" y="16"/>
                    <a:pt x="13" y="15"/>
                  </a:cubicBezTo>
                  <a:cubicBezTo>
                    <a:pt x="16" y="13"/>
                    <a:pt x="17" y="11"/>
                    <a:pt x="17" y="9"/>
                  </a:cubicBezTo>
                  <a:cubicBezTo>
                    <a:pt x="18" y="8"/>
                    <a:pt x="17" y="6"/>
                    <a:pt x="16" y="5"/>
                  </a:cubicBezTo>
                  <a:cubicBezTo>
                    <a:pt x="15" y="4"/>
                    <a:pt x="14" y="3"/>
                    <a:pt x="12" y="3"/>
                  </a:cubicBezTo>
                  <a:cubicBezTo>
                    <a:pt x="11" y="3"/>
                    <a:pt x="9" y="4"/>
                    <a:pt x="7"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87" name="Freeform 25"/>
            <p:cNvSpPr>
              <a:spLocks/>
            </p:cNvSpPr>
            <p:nvPr/>
          </p:nvSpPr>
          <p:spPr bwMode="auto">
            <a:xfrm>
              <a:off x="-5380085" y="-1809756"/>
              <a:ext cx="90488" cy="98425"/>
            </a:xfrm>
            <a:custGeom>
              <a:avLst/>
              <a:gdLst>
                <a:gd name="T0" fmla="*/ 6 w 24"/>
                <a:gd name="T1" fmla="*/ 23 h 26"/>
                <a:gd name="T2" fmla="*/ 8 w 24"/>
                <a:gd name="T3" fmla="*/ 22 h 26"/>
                <a:gd name="T4" fmla="*/ 2 w 24"/>
                <a:gd name="T5" fmla="*/ 18 h 26"/>
                <a:gd name="T6" fmla="*/ 0 w 24"/>
                <a:gd name="T7" fmla="*/ 15 h 26"/>
                <a:gd name="T8" fmla="*/ 0 w 24"/>
                <a:gd name="T9" fmla="*/ 12 h 26"/>
                <a:gd name="T10" fmla="*/ 2 w 24"/>
                <a:gd name="T11" fmla="*/ 10 h 26"/>
                <a:gd name="T12" fmla="*/ 4 w 24"/>
                <a:gd name="T13" fmla="*/ 8 h 26"/>
                <a:gd name="T14" fmla="*/ 14 w 24"/>
                <a:gd name="T15" fmla="*/ 0 h 26"/>
                <a:gd name="T16" fmla="*/ 16 w 24"/>
                <a:gd name="T17" fmla="*/ 3 h 26"/>
                <a:gd name="T18" fmla="*/ 7 w 24"/>
                <a:gd name="T19" fmla="*/ 10 h 26"/>
                <a:gd name="T20" fmla="*/ 4 w 24"/>
                <a:gd name="T21" fmla="*/ 12 h 26"/>
                <a:gd name="T22" fmla="*/ 3 w 24"/>
                <a:gd name="T23" fmla="*/ 15 h 26"/>
                <a:gd name="T24" fmla="*/ 4 w 24"/>
                <a:gd name="T25" fmla="*/ 17 h 26"/>
                <a:gd name="T26" fmla="*/ 7 w 24"/>
                <a:gd name="T27" fmla="*/ 19 h 26"/>
                <a:gd name="T28" fmla="*/ 10 w 24"/>
                <a:gd name="T29" fmla="*/ 19 h 26"/>
                <a:gd name="T30" fmla="*/ 13 w 24"/>
                <a:gd name="T31" fmla="*/ 17 h 26"/>
                <a:gd name="T32" fmla="*/ 22 w 24"/>
                <a:gd name="T33" fmla="*/ 11 h 26"/>
                <a:gd name="T34" fmla="*/ 24 w 24"/>
                <a:gd name="T35" fmla="*/ 14 h 26"/>
                <a:gd name="T36" fmla="*/ 8 w 24"/>
                <a:gd name="T37" fmla="*/ 26 h 26"/>
                <a:gd name="T38" fmla="*/ 6 w 24"/>
                <a:gd name="T3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6">
                  <a:moveTo>
                    <a:pt x="6" y="23"/>
                  </a:moveTo>
                  <a:cubicBezTo>
                    <a:pt x="8" y="22"/>
                    <a:pt x="8" y="22"/>
                    <a:pt x="8" y="22"/>
                  </a:cubicBezTo>
                  <a:cubicBezTo>
                    <a:pt x="5" y="22"/>
                    <a:pt x="3" y="21"/>
                    <a:pt x="2" y="18"/>
                  </a:cubicBezTo>
                  <a:cubicBezTo>
                    <a:pt x="1" y="17"/>
                    <a:pt x="0" y="16"/>
                    <a:pt x="0" y="15"/>
                  </a:cubicBezTo>
                  <a:cubicBezTo>
                    <a:pt x="0" y="14"/>
                    <a:pt x="0" y="13"/>
                    <a:pt x="0" y="12"/>
                  </a:cubicBezTo>
                  <a:cubicBezTo>
                    <a:pt x="0" y="11"/>
                    <a:pt x="1" y="11"/>
                    <a:pt x="2" y="10"/>
                  </a:cubicBezTo>
                  <a:cubicBezTo>
                    <a:pt x="2" y="9"/>
                    <a:pt x="3" y="9"/>
                    <a:pt x="4" y="8"/>
                  </a:cubicBezTo>
                  <a:cubicBezTo>
                    <a:pt x="14" y="0"/>
                    <a:pt x="14" y="0"/>
                    <a:pt x="14" y="0"/>
                  </a:cubicBezTo>
                  <a:cubicBezTo>
                    <a:pt x="16" y="3"/>
                    <a:pt x="16" y="3"/>
                    <a:pt x="16" y="3"/>
                  </a:cubicBezTo>
                  <a:cubicBezTo>
                    <a:pt x="7" y="10"/>
                    <a:pt x="7" y="10"/>
                    <a:pt x="7" y="10"/>
                  </a:cubicBezTo>
                  <a:cubicBezTo>
                    <a:pt x="6" y="11"/>
                    <a:pt x="5" y="12"/>
                    <a:pt x="4" y="12"/>
                  </a:cubicBezTo>
                  <a:cubicBezTo>
                    <a:pt x="4" y="13"/>
                    <a:pt x="3" y="14"/>
                    <a:pt x="3" y="15"/>
                  </a:cubicBezTo>
                  <a:cubicBezTo>
                    <a:pt x="3" y="15"/>
                    <a:pt x="4" y="16"/>
                    <a:pt x="4" y="17"/>
                  </a:cubicBezTo>
                  <a:cubicBezTo>
                    <a:pt x="5" y="18"/>
                    <a:pt x="6" y="19"/>
                    <a:pt x="7" y="19"/>
                  </a:cubicBezTo>
                  <a:cubicBezTo>
                    <a:pt x="8" y="20"/>
                    <a:pt x="9" y="20"/>
                    <a:pt x="10" y="19"/>
                  </a:cubicBezTo>
                  <a:cubicBezTo>
                    <a:pt x="11" y="19"/>
                    <a:pt x="12" y="19"/>
                    <a:pt x="13" y="17"/>
                  </a:cubicBezTo>
                  <a:cubicBezTo>
                    <a:pt x="22" y="11"/>
                    <a:pt x="22" y="11"/>
                    <a:pt x="22" y="11"/>
                  </a:cubicBezTo>
                  <a:cubicBezTo>
                    <a:pt x="24" y="14"/>
                    <a:pt x="24" y="14"/>
                    <a:pt x="24" y="14"/>
                  </a:cubicBezTo>
                  <a:cubicBezTo>
                    <a:pt x="8" y="26"/>
                    <a:pt x="8" y="26"/>
                    <a:pt x="8" y="26"/>
                  </a:cubicBezTo>
                  <a:lnTo>
                    <a:pt x="6"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88" name="Freeform 26"/>
            <p:cNvSpPr>
              <a:spLocks/>
            </p:cNvSpPr>
            <p:nvPr/>
          </p:nvSpPr>
          <p:spPr bwMode="auto">
            <a:xfrm>
              <a:off x="-5334047" y="-1735144"/>
              <a:ext cx="82551" cy="79375"/>
            </a:xfrm>
            <a:custGeom>
              <a:avLst/>
              <a:gdLst>
                <a:gd name="T0" fmla="*/ 3 w 22"/>
                <a:gd name="T1" fmla="*/ 6 h 21"/>
                <a:gd name="T2" fmla="*/ 5 w 22"/>
                <a:gd name="T3" fmla="*/ 8 h 21"/>
                <a:gd name="T4" fmla="*/ 4 w 22"/>
                <a:gd name="T5" fmla="*/ 11 h 21"/>
                <a:gd name="T6" fmla="*/ 5 w 22"/>
                <a:gd name="T7" fmla="*/ 15 h 21"/>
                <a:gd name="T8" fmla="*/ 8 w 22"/>
                <a:gd name="T9" fmla="*/ 18 h 21"/>
                <a:gd name="T10" fmla="*/ 10 w 22"/>
                <a:gd name="T11" fmla="*/ 17 h 21"/>
                <a:gd name="T12" fmla="*/ 11 w 22"/>
                <a:gd name="T13" fmla="*/ 15 h 21"/>
                <a:gd name="T14" fmla="*/ 10 w 22"/>
                <a:gd name="T15" fmla="*/ 12 h 21"/>
                <a:gd name="T16" fmla="*/ 9 w 22"/>
                <a:gd name="T17" fmla="*/ 6 h 21"/>
                <a:gd name="T18" fmla="*/ 9 w 22"/>
                <a:gd name="T19" fmla="*/ 3 h 21"/>
                <a:gd name="T20" fmla="*/ 11 w 22"/>
                <a:gd name="T21" fmla="*/ 1 h 21"/>
                <a:gd name="T22" fmla="*/ 13 w 22"/>
                <a:gd name="T23" fmla="*/ 0 h 21"/>
                <a:gd name="T24" fmla="*/ 16 w 22"/>
                <a:gd name="T25" fmla="*/ 1 h 21"/>
                <a:gd name="T26" fmla="*/ 18 w 22"/>
                <a:gd name="T27" fmla="*/ 2 h 21"/>
                <a:gd name="T28" fmla="*/ 20 w 22"/>
                <a:gd name="T29" fmla="*/ 4 h 21"/>
                <a:gd name="T30" fmla="*/ 22 w 22"/>
                <a:gd name="T31" fmla="*/ 8 h 21"/>
                <a:gd name="T32" fmla="*/ 22 w 22"/>
                <a:gd name="T33" fmla="*/ 11 h 21"/>
                <a:gd name="T34" fmla="*/ 20 w 22"/>
                <a:gd name="T35" fmla="*/ 14 h 21"/>
                <a:gd name="T36" fmla="*/ 17 w 22"/>
                <a:gd name="T37" fmla="*/ 12 h 21"/>
                <a:gd name="T38" fmla="*/ 19 w 22"/>
                <a:gd name="T39" fmla="*/ 9 h 21"/>
                <a:gd name="T40" fmla="*/ 18 w 22"/>
                <a:gd name="T41" fmla="*/ 6 h 21"/>
                <a:gd name="T42" fmla="*/ 15 w 22"/>
                <a:gd name="T43" fmla="*/ 3 h 21"/>
                <a:gd name="T44" fmla="*/ 13 w 22"/>
                <a:gd name="T45" fmla="*/ 4 h 21"/>
                <a:gd name="T46" fmla="*/ 12 w 22"/>
                <a:gd name="T47" fmla="*/ 5 h 21"/>
                <a:gd name="T48" fmla="*/ 12 w 22"/>
                <a:gd name="T49" fmla="*/ 6 h 21"/>
                <a:gd name="T50" fmla="*/ 13 w 22"/>
                <a:gd name="T51" fmla="*/ 9 h 21"/>
                <a:gd name="T52" fmla="*/ 15 w 22"/>
                <a:gd name="T53" fmla="*/ 15 h 21"/>
                <a:gd name="T54" fmla="*/ 15 w 22"/>
                <a:gd name="T55" fmla="*/ 18 h 21"/>
                <a:gd name="T56" fmla="*/ 13 w 22"/>
                <a:gd name="T57" fmla="*/ 20 h 21"/>
                <a:gd name="T58" fmla="*/ 9 w 22"/>
                <a:gd name="T59" fmla="*/ 21 h 21"/>
                <a:gd name="T60" fmla="*/ 6 w 22"/>
                <a:gd name="T61" fmla="*/ 20 h 21"/>
                <a:gd name="T62" fmla="*/ 2 w 22"/>
                <a:gd name="T63" fmla="*/ 17 h 21"/>
                <a:gd name="T64" fmla="*/ 0 w 22"/>
                <a:gd name="T65" fmla="*/ 11 h 21"/>
                <a:gd name="T66" fmla="*/ 3 w 22"/>
                <a:gd name="T6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1">
                  <a:moveTo>
                    <a:pt x="3" y="6"/>
                  </a:moveTo>
                  <a:cubicBezTo>
                    <a:pt x="5" y="8"/>
                    <a:pt x="5" y="8"/>
                    <a:pt x="5" y="8"/>
                  </a:cubicBezTo>
                  <a:cubicBezTo>
                    <a:pt x="4" y="9"/>
                    <a:pt x="4" y="10"/>
                    <a:pt x="4" y="11"/>
                  </a:cubicBezTo>
                  <a:cubicBezTo>
                    <a:pt x="4" y="13"/>
                    <a:pt x="4" y="14"/>
                    <a:pt x="5" y="15"/>
                  </a:cubicBezTo>
                  <a:cubicBezTo>
                    <a:pt x="6" y="16"/>
                    <a:pt x="7" y="17"/>
                    <a:pt x="8" y="18"/>
                  </a:cubicBezTo>
                  <a:cubicBezTo>
                    <a:pt x="9" y="18"/>
                    <a:pt x="9" y="18"/>
                    <a:pt x="10" y="17"/>
                  </a:cubicBezTo>
                  <a:cubicBezTo>
                    <a:pt x="11" y="17"/>
                    <a:pt x="11" y="16"/>
                    <a:pt x="11" y="15"/>
                  </a:cubicBezTo>
                  <a:cubicBezTo>
                    <a:pt x="11" y="15"/>
                    <a:pt x="11" y="14"/>
                    <a:pt x="10" y="12"/>
                  </a:cubicBezTo>
                  <a:cubicBezTo>
                    <a:pt x="9" y="9"/>
                    <a:pt x="9" y="7"/>
                    <a:pt x="9" y="6"/>
                  </a:cubicBezTo>
                  <a:cubicBezTo>
                    <a:pt x="8" y="5"/>
                    <a:pt x="9" y="4"/>
                    <a:pt x="9" y="3"/>
                  </a:cubicBezTo>
                  <a:cubicBezTo>
                    <a:pt x="9" y="2"/>
                    <a:pt x="10" y="2"/>
                    <a:pt x="11" y="1"/>
                  </a:cubicBezTo>
                  <a:cubicBezTo>
                    <a:pt x="12" y="1"/>
                    <a:pt x="12" y="0"/>
                    <a:pt x="13" y="0"/>
                  </a:cubicBezTo>
                  <a:cubicBezTo>
                    <a:pt x="14" y="0"/>
                    <a:pt x="15" y="0"/>
                    <a:pt x="16" y="1"/>
                  </a:cubicBezTo>
                  <a:cubicBezTo>
                    <a:pt x="17" y="1"/>
                    <a:pt x="17" y="1"/>
                    <a:pt x="18" y="2"/>
                  </a:cubicBezTo>
                  <a:cubicBezTo>
                    <a:pt x="19" y="2"/>
                    <a:pt x="19" y="3"/>
                    <a:pt x="20" y="4"/>
                  </a:cubicBezTo>
                  <a:cubicBezTo>
                    <a:pt x="21" y="5"/>
                    <a:pt x="22" y="7"/>
                    <a:pt x="22" y="8"/>
                  </a:cubicBezTo>
                  <a:cubicBezTo>
                    <a:pt x="22" y="9"/>
                    <a:pt x="22" y="10"/>
                    <a:pt x="22" y="11"/>
                  </a:cubicBezTo>
                  <a:cubicBezTo>
                    <a:pt x="21" y="12"/>
                    <a:pt x="21" y="13"/>
                    <a:pt x="20" y="14"/>
                  </a:cubicBezTo>
                  <a:cubicBezTo>
                    <a:pt x="17" y="12"/>
                    <a:pt x="17" y="12"/>
                    <a:pt x="17" y="12"/>
                  </a:cubicBezTo>
                  <a:cubicBezTo>
                    <a:pt x="18" y="11"/>
                    <a:pt x="19" y="10"/>
                    <a:pt x="19" y="9"/>
                  </a:cubicBezTo>
                  <a:cubicBezTo>
                    <a:pt x="19" y="8"/>
                    <a:pt x="19" y="7"/>
                    <a:pt x="18" y="6"/>
                  </a:cubicBezTo>
                  <a:cubicBezTo>
                    <a:pt x="17" y="5"/>
                    <a:pt x="16" y="4"/>
                    <a:pt x="15" y="3"/>
                  </a:cubicBezTo>
                  <a:cubicBezTo>
                    <a:pt x="14" y="3"/>
                    <a:pt x="14" y="3"/>
                    <a:pt x="13" y="4"/>
                  </a:cubicBezTo>
                  <a:cubicBezTo>
                    <a:pt x="13" y="4"/>
                    <a:pt x="12" y="4"/>
                    <a:pt x="12" y="5"/>
                  </a:cubicBezTo>
                  <a:cubicBezTo>
                    <a:pt x="12" y="5"/>
                    <a:pt x="12" y="6"/>
                    <a:pt x="12" y="6"/>
                  </a:cubicBezTo>
                  <a:cubicBezTo>
                    <a:pt x="12" y="7"/>
                    <a:pt x="13" y="8"/>
                    <a:pt x="13" y="9"/>
                  </a:cubicBezTo>
                  <a:cubicBezTo>
                    <a:pt x="14" y="12"/>
                    <a:pt x="15" y="14"/>
                    <a:pt x="15" y="15"/>
                  </a:cubicBezTo>
                  <a:cubicBezTo>
                    <a:pt x="15" y="16"/>
                    <a:pt x="15" y="17"/>
                    <a:pt x="15" y="18"/>
                  </a:cubicBezTo>
                  <a:cubicBezTo>
                    <a:pt x="14" y="19"/>
                    <a:pt x="14" y="19"/>
                    <a:pt x="13" y="20"/>
                  </a:cubicBezTo>
                  <a:cubicBezTo>
                    <a:pt x="12" y="21"/>
                    <a:pt x="10" y="21"/>
                    <a:pt x="9" y="21"/>
                  </a:cubicBezTo>
                  <a:cubicBezTo>
                    <a:pt x="8" y="21"/>
                    <a:pt x="7" y="21"/>
                    <a:pt x="6" y="20"/>
                  </a:cubicBezTo>
                  <a:cubicBezTo>
                    <a:pt x="4" y="19"/>
                    <a:pt x="3" y="18"/>
                    <a:pt x="2" y="17"/>
                  </a:cubicBezTo>
                  <a:cubicBezTo>
                    <a:pt x="1" y="14"/>
                    <a:pt x="0" y="12"/>
                    <a:pt x="0" y="11"/>
                  </a:cubicBezTo>
                  <a:cubicBezTo>
                    <a:pt x="0" y="9"/>
                    <a:pt x="1" y="7"/>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89" name="Freeform 27"/>
            <p:cNvSpPr>
              <a:spLocks/>
            </p:cNvSpPr>
            <p:nvPr/>
          </p:nvSpPr>
          <p:spPr bwMode="auto">
            <a:xfrm>
              <a:off x="-5292771" y="-1681168"/>
              <a:ext cx="88901" cy="74613"/>
            </a:xfrm>
            <a:custGeom>
              <a:avLst/>
              <a:gdLst>
                <a:gd name="T0" fmla="*/ 5 w 24"/>
                <a:gd name="T1" fmla="*/ 18 h 20"/>
                <a:gd name="T2" fmla="*/ 3 w 24"/>
                <a:gd name="T3" fmla="*/ 20 h 20"/>
                <a:gd name="T4" fmla="*/ 1 w 24"/>
                <a:gd name="T5" fmla="*/ 18 h 20"/>
                <a:gd name="T6" fmla="*/ 0 w 24"/>
                <a:gd name="T7" fmla="*/ 15 h 20"/>
                <a:gd name="T8" fmla="*/ 1 w 24"/>
                <a:gd name="T9" fmla="*/ 13 h 20"/>
                <a:gd name="T10" fmla="*/ 4 w 24"/>
                <a:gd name="T11" fmla="*/ 10 h 20"/>
                <a:gd name="T12" fmla="*/ 14 w 24"/>
                <a:gd name="T13" fmla="*/ 4 h 20"/>
                <a:gd name="T14" fmla="*/ 13 w 24"/>
                <a:gd name="T15" fmla="*/ 2 h 20"/>
                <a:gd name="T16" fmla="*/ 15 w 24"/>
                <a:gd name="T17" fmla="*/ 0 h 20"/>
                <a:gd name="T18" fmla="*/ 16 w 24"/>
                <a:gd name="T19" fmla="*/ 2 h 20"/>
                <a:gd name="T20" fmla="*/ 21 w 24"/>
                <a:gd name="T21" fmla="*/ 0 h 20"/>
                <a:gd name="T22" fmla="*/ 24 w 24"/>
                <a:gd name="T23" fmla="*/ 1 h 20"/>
                <a:gd name="T24" fmla="*/ 18 w 24"/>
                <a:gd name="T25" fmla="*/ 5 h 20"/>
                <a:gd name="T26" fmla="*/ 20 w 24"/>
                <a:gd name="T27" fmla="*/ 8 h 20"/>
                <a:gd name="T28" fmla="*/ 18 w 24"/>
                <a:gd name="T29" fmla="*/ 10 h 20"/>
                <a:gd name="T30" fmla="*/ 16 w 24"/>
                <a:gd name="T31" fmla="*/ 7 h 20"/>
                <a:gd name="T32" fmla="*/ 6 w 24"/>
                <a:gd name="T33" fmla="*/ 13 h 20"/>
                <a:gd name="T34" fmla="*/ 4 w 24"/>
                <a:gd name="T35" fmla="*/ 14 h 20"/>
                <a:gd name="T36" fmla="*/ 4 w 24"/>
                <a:gd name="T37" fmla="*/ 15 h 20"/>
                <a:gd name="T38" fmla="*/ 4 w 24"/>
                <a:gd name="T39" fmla="*/ 16 h 20"/>
                <a:gd name="T40" fmla="*/ 5 w 24"/>
                <a:gd name="T41"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0">
                  <a:moveTo>
                    <a:pt x="5" y="18"/>
                  </a:moveTo>
                  <a:cubicBezTo>
                    <a:pt x="3" y="20"/>
                    <a:pt x="3" y="20"/>
                    <a:pt x="3" y="20"/>
                  </a:cubicBezTo>
                  <a:cubicBezTo>
                    <a:pt x="2" y="19"/>
                    <a:pt x="2" y="18"/>
                    <a:pt x="1" y="18"/>
                  </a:cubicBezTo>
                  <a:cubicBezTo>
                    <a:pt x="1" y="17"/>
                    <a:pt x="0" y="16"/>
                    <a:pt x="0" y="15"/>
                  </a:cubicBezTo>
                  <a:cubicBezTo>
                    <a:pt x="0" y="14"/>
                    <a:pt x="0" y="13"/>
                    <a:pt x="1" y="13"/>
                  </a:cubicBezTo>
                  <a:cubicBezTo>
                    <a:pt x="1" y="12"/>
                    <a:pt x="2" y="11"/>
                    <a:pt x="4" y="10"/>
                  </a:cubicBezTo>
                  <a:cubicBezTo>
                    <a:pt x="14" y="4"/>
                    <a:pt x="14" y="4"/>
                    <a:pt x="14" y="4"/>
                  </a:cubicBezTo>
                  <a:cubicBezTo>
                    <a:pt x="13" y="2"/>
                    <a:pt x="13" y="2"/>
                    <a:pt x="13" y="2"/>
                  </a:cubicBezTo>
                  <a:cubicBezTo>
                    <a:pt x="15" y="0"/>
                    <a:pt x="15" y="0"/>
                    <a:pt x="15" y="0"/>
                  </a:cubicBezTo>
                  <a:cubicBezTo>
                    <a:pt x="16" y="2"/>
                    <a:pt x="16" y="2"/>
                    <a:pt x="16" y="2"/>
                  </a:cubicBezTo>
                  <a:cubicBezTo>
                    <a:pt x="21" y="0"/>
                    <a:pt x="21" y="0"/>
                    <a:pt x="21" y="0"/>
                  </a:cubicBezTo>
                  <a:cubicBezTo>
                    <a:pt x="24" y="1"/>
                    <a:pt x="24" y="1"/>
                    <a:pt x="24" y="1"/>
                  </a:cubicBezTo>
                  <a:cubicBezTo>
                    <a:pt x="18" y="5"/>
                    <a:pt x="18" y="5"/>
                    <a:pt x="18" y="5"/>
                  </a:cubicBezTo>
                  <a:cubicBezTo>
                    <a:pt x="20" y="8"/>
                    <a:pt x="20" y="8"/>
                    <a:pt x="20" y="8"/>
                  </a:cubicBezTo>
                  <a:cubicBezTo>
                    <a:pt x="18" y="10"/>
                    <a:pt x="18" y="10"/>
                    <a:pt x="18" y="10"/>
                  </a:cubicBezTo>
                  <a:cubicBezTo>
                    <a:pt x="16" y="7"/>
                    <a:pt x="16" y="7"/>
                    <a:pt x="16" y="7"/>
                  </a:cubicBezTo>
                  <a:cubicBezTo>
                    <a:pt x="6" y="13"/>
                    <a:pt x="6" y="13"/>
                    <a:pt x="6" y="13"/>
                  </a:cubicBezTo>
                  <a:cubicBezTo>
                    <a:pt x="5" y="14"/>
                    <a:pt x="4" y="14"/>
                    <a:pt x="4" y="14"/>
                  </a:cubicBezTo>
                  <a:cubicBezTo>
                    <a:pt x="4" y="15"/>
                    <a:pt x="4" y="15"/>
                    <a:pt x="4" y="15"/>
                  </a:cubicBezTo>
                  <a:cubicBezTo>
                    <a:pt x="4" y="16"/>
                    <a:pt x="4" y="16"/>
                    <a:pt x="4" y="16"/>
                  </a:cubicBezTo>
                  <a:cubicBezTo>
                    <a:pt x="5" y="17"/>
                    <a:pt x="5" y="17"/>
                    <a:pt x="5" y="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90" name="Freeform 28"/>
            <p:cNvSpPr>
              <a:spLocks/>
            </p:cNvSpPr>
            <p:nvPr/>
          </p:nvSpPr>
          <p:spPr bwMode="auto">
            <a:xfrm>
              <a:off x="-5278484" y="-1639893"/>
              <a:ext cx="85726" cy="52388"/>
            </a:xfrm>
            <a:custGeom>
              <a:avLst/>
              <a:gdLst>
                <a:gd name="T0" fmla="*/ 0 w 23"/>
                <a:gd name="T1" fmla="*/ 11 h 14"/>
                <a:gd name="T2" fmla="*/ 18 w 23"/>
                <a:gd name="T3" fmla="*/ 0 h 14"/>
                <a:gd name="T4" fmla="*/ 20 w 23"/>
                <a:gd name="T5" fmla="*/ 3 h 14"/>
                <a:gd name="T6" fmla="*/ 17 w 23"/>
                <a:gd name="T7" fmla="*/ 5 h 14"/>
                <a:gd name="T8" fmla="*/ 21 w 23"/>
                <a:gd name="T9" fmla="*/ 5 h 14"/>
                <a:gd name="T10" fmla="*/ 22 w 23"/>
                <a:gd name="T11" fmla="*/ 7 h 14"/>
                <a:gd name="T12" fmla="*/ 23 w 23"/>
                <a:gd name="T13" fmla="*/ 10 h 14"/>
                <a:gd name="T14" fmla="*/ 20 w 23"/>
                <a:gd name="T15" fmla="*/ 11 h 14"/>
                <a:gd name="T16" fmla="*/ 19 w 23"/>
                <a:gd name="T17" fmla="*/ 8 h 14"/>
                <a:gd name="T18" fmla="*/ 18 w 23"/>
                <a:gd name="T19" fmla="*/ 7 h 14"/>
                <a:gd name="T20" fmla="*/ 15 w 23"/>
                <a:gd name="T21" fmla="*/ 7 h 14"/>
                <a:gd name="T22" fmla="*/ 11 w 23"/>
                <a:gd name="T23" fmla="*/ 8 h 14"/>
                <a:gd name="T24" fmla="*/ 2 w 23"/>
                <a:gd name="T25" fmla="*/ 14 h 14"/>
                <a:gd name="T26" fmla="*/ 0 w 23"/>
                <a:gd name="T2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4">
                  <a:moveTo>
                    <a:pt x="0" y="11"/>
                  </a:moveTo>
                  <a:cubicBezTo>
                    <a:pt x="18" y="0"/>
                    <a:pt x="18" y="0"/>
                    <a:pt x="18" y="0"/>
                  </a:cubicBezTo>
                  <a:cubicBezTo>
                    <a:pt x="20" y="3"/>
                    <a:pt x="20" y="3"/>
                    <a:pt x="20" y="3"/>
                  </a:cubicBezTo>
                  <a:cubicBezTo>
                    <a:pt x="17" y="5"/>
                    <a:pt x="17" y="5"/>
                    <a:pt x="17" y="5"/>
                  </a:cubicBezTo>
                  <a:cubicBezTo>
                    <a:pt x="19" y="5"/>
                    <a:pt x="20" y="5"/>
                    <a:pt x="21" y="5"/>
                  </a:cubicBezTo>
                  <a:cubicBezTo>
                    <a:pt x="21" y="5"/>
                    <a:pt x="22" y="6"/>
                    <a:pt x="22" y="7"/>
                  </a:cubicBezTo>
                  <a:cubicBezTo>
                    <a:pt x="23" y="8"/>
                    <a:pt x="23" y="9"/>
                    <a:pt x="23" y="10"/>
                  </a:cubicBezTo>
                  <a:cubicBezTo>
                    <a:pt x="20" y="11"/>
                    <a:pt x="20" y="11"/>
                    <a:pt x="20" y="11"/>
                  </a:cubicBezTo>
                  <a:cubicBezTo>
                    <a:pt x="20" y="10"/>
                    <a:pt x="20" y="9"/>
                    <a:pt x="19" y="8"/>
                  </a:cubicBezTo>
                  <a:cubicBezTo>
                    <a:pt x="19" y="8"/>
                    <a:pt x="18" y="7"/>
                    <a:pt x="18" y="7"/>
                  </a:cubicBezTo>
                  <a:cubicBezTo>
                    <a:pt x="17" y="7"/>
                    <a:pt x="16" y="7"/>
                    <a:pt x="15" y="7"/>
                  </a:cubicBezTo>
                  <a:cubicBezTo>
                    <a:pt x="14" y="7"/>
                    <a:pt x="13" y="8"/>
                    <a:pt x="11" y="8"/>
                  </a:cubicBezTo>
                  <a:cubicBezTo>
                    <a:pt x="2" y="14"/>
                    <a:pt x="2" y="14"/>
                    <a:pt x="2" y="14"/>
                  </a:cubicBez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91" name="Freeform 29"/>
            <p:cNvSpPr>
              <a:spLocks noEditPoints="1"/>
            </p:cNvSpPr>
            <p:nvPr/>
          </p:nvSpPr>
          <p:spPr bwMode="auto">
            <a:xfrm>
              <a:off x="-5251496" y="-1611318"/>
              <a:ext cx="100013" cy="68263"/>
            </a:xfrm>
            <a:custGeom>
              <a:avLst/>
              <a:gdLst>
                <a:gd name="T0" fmla="*/ 0 w 63"/>
                <a:gd name="T1" fmla="*/ 33 h 43"/>
                <a:gd name="T2" fmla="*/ 42 w 63"/>
                <a:gd name="T3" fmla="*/ 10 h 43"/>
                <a:gd name="T4" fmla="*/ 47 w 63"/>
                <a:gd name="T5" fmla="*/ 17 h 43"/>
                <a:gd name="T6" fmla="*/ 4 w 63"/>
                <a:gd name="T7" fmla="*/ 43 h 43"/>
                <a:gd name="T8" fmla="*/ 0 w 63"/>
                <a:gd name="T9" fmla="*/ 33 h 43"/>
                <a:gd name="T10" fmla="*/ 49 w 63"/>
                <a:gd name="T11" fmla="*/ 5 h 43"/>
                <a:gd name="T12" fmla="*/ 59 w 63"/>
                <a:gd name="T13" fmla="*/ 0 h 43"/>
                <a:gd name="T14" fmla="*/ 63 w 63"/>
                <a:gd name="T15" fmla="*/ 7 h 43"/>
                <a:gd name="T16" fmla="*/ 54 w 63"/>
                <a:gd name="T17" fmla="*/ 12 h 43"/>
                <a:gd name="T18" fmla="*/ 49 w 6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43">
                  <a:moveTo>
                    <a:pt x="0" y="33"/>
                  </a:moveTo>
                  <a:lnTo>
                    <a:pt x="42" y="10"/>
                  </a:lnTo>
                  <a:lnTo>
                    <a:pt x="47" y="17"/>
                  </a:lnTo>
                  <a:lnTo>
                    <a:pt x="4" y="43"/>
                  </a:lnTo>
                  <a:lnTo>
                    <a:pt x="0" y="33"/>
                  </a:lnTo>
                  <a:close/>
                  <a:moveTo>
                    <a:pt x="49" y="5"/>
                  </a:moveTo>
                  <a:lnTo>
                    <a:pt x="59" y="0"/>
                  </a:lnTo>
                  <a:lnTo>
                    <a:pt x="63" y="7"/>
                  </a:lnTo>
                  <a:lnTo>
                    <a:pt x="54" y="12"/>
                  </a:lnTo>
                  <a:lnTo>
                    <a:pt x="4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92" name="Freeform 30"/>
            <p:cNvSpPr>
              <a:spLocks noEditPoints="1"/>
            </p:cNvSpPr>
            <p:nvPr/>
          </p:nvSpPr>
          <p:spPr bwMode="auto">
            <a:xfrm>
              <a:off x="-5229271" y="-1558931"/>
              <a:ext cx="85726" cy="79375"/>
            </a:xfrm>
            <a:custGeom>
              <a:avLst/>
              <a:gdLst>
                <a:gd name="T0" fmla="*/ 11 w 23"/>
                <a:gd name="T1" fmla="*/ 17 h 21"/>
                <a:gd name="T2" fmla="*/ 12 w 23"/>
                <a:gd name="T3" fmla="*/ 21 h 21"/>
                <a:gd name="T4" fmla="*/ 6 w 23"/>
                <a:gd name="T5" fmla="*/ 20 h 21"/>
                <a:gd name="T6" fmla="*/ 2 w 23"/>
                <a:gd name="T7" fmla="*/ 16 h 21"/>
                <a:gd name="T8" fmla="*/ 1 w 23"/>
                <a:gd name="T9" fmla="*/ 8 h 21"/>
                <a:gd name="T10" fmla="*/ 7 w 23"/>
                <a:gd name="T11" fmla="*/ 2 h 21"/>
                <a:gd name="T12" fmla="*/ 15 w 23"/>
                <a:gd name="T13" fmla="*/ 1 h 21"/>
                <a:gd name="T14" fmla="*/ 21 w 23"/>
                <a:gd name="T15" fmla="*/ 5 h 21"/>
                <a:gd name="T16" fmla="*/ 22 w 23"/>
                <a:gd name="T17" fmla="*/ 13 h 21"/>
                <a:gd name="T18" fmla="*/ 16 w 23"/>
                <a:gd name="T19" fmla="*/ 19 h 21"/>
                <a:gd name="T20" fmla="*/ 15 w 23"/>
                <a:gd name="T21" fmla="*/ 19 h 21"/>
                <a:gd name="T22" fmla="*/ 8 w 23"/>
                <a:gd name="T23" fmla="*/ 6 h 21"/>
                <a:gd name="T24" fmla="*/ 4 w 23"/>
                <a:gd name="T25" fmla="*/ 10 h 21"/>
                <a:gd name="T26" fmla="*/ 5 w 23"/>
                <a:gd name="T27" fmla="*/ 15 h 21"/>
                <a:gd name="T28" fmla="*/ 7 w 23"/>
                <a:gd name="T29" fmla="*/ 17 h 21"/>
                <a:gd name="T30" fmla="*/ 11 w 23"/>
                <a:gd name="T31" fmla="*/ 17 h 21"/>
                <a:gd name="T32" fmla="*/ 11 w 23"/>
                <a:gd name="T33" fmla="*/ 4 h 21"/>
                <a:gd name="T34" fmla="*/ 16 w 23"/>
                <a:gd name="T35" fmla="*/ 15 h 21"/>
                <a:gd name="T36" fmla="*/ 19 w 23"/>
                <a:gd name="T37" fmla="*/ 12 h 21"/>
                <a:gd name="T38" fmla="*/ 19 w 23"/>
                <a:gd name="T39" fmla="*/ 7 h 21"/>
                <a:gd name="T40" fmla="*/ 15 w 23"/>
                <a:gd name="T41" fmla="*/ 4 h 21"/>
                <a:gd name="T42" fmla="*/ 11 w 23"/>
                <a:gd name="T43"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1">
                  <a:moveTo>
                    <a:pt x="11" y="17"/>
                  </a:moveTo>
                  <a:cubicBezTo>
                    <a:pt x="12" y="21"/>
                    <a:pt x="12" y="21"/>
                    <a:pt x="12" y="21"/>
                  </a:cubicBezTo>
                  <a:cubicBezTo>
                    <a:pt x="10" y="21"/>
                    <a:pt x="8" y="21"/>
                    <a:pt x="6" y="20"/>
                  </a:cubicBezTo>
                  <a:cubicBezTo>
                    <a:pt x="5" y="19"/>
                    <a:pt x="3" y="18"/>
                    <a:pt x="2" y="16"/>
                  </a:cubicBezTo>
                  <a:cubicBezTo>
                    <a:pt x="1" y="13"/>
                    <a:pt x="0" y="11"/>
                    <a:pt x="1" y="8"/>
                  </a:cubicBezTo>
                  <a:cubicBezTo>
                    <a:pt x="2" y="6"/>
                    <a:pt x="4" y="4"/>
                    <a:pt x="7" y="2"/>
                  </a:cubicBezTo>
                  <a:cubicBezTo>
                    <a:pt x="10" y="0"/>
                    <a:pt x="13" y="0"/>
                    <a:pt x="15" y="1"/>
                  </a:cubicBezTo>
                  <a:cubicBezTo>
                    <a:pt x="18" y="1"/>
                    <a:pt x="20" y="3"/>
                    <a:pt x="21" y="5"/>
                  </a:cubicBezTo>
                  <a:cubicBezTo>
                    <a:pt x="22" y="8"/>
                    <a:pt x="23" y="10"/>
                    <a:pt x="22" y="13"/>
                  </a:cubicBezTo>
                  <a:cubicBezTo>
                    <a:pt x="21" y="15"/>
                    <a:pt x="19" y="17"/>
                    <a:pt x="16" y="19"/>
                  </a:cubicBezTo>
                  <a:cubicBezTo>
                    <a:pt x="16" y="19"/>
                    <a:pt x="16" y="19"/>
                    <a:pt x="15" y="19"/>
                  </a:cubicBezTo>
                  <a:cubicBezTo>
                    <a:pt x="8" y="6"/>
                    <a:pt x="8" y="6"/>
                    <a:pt x="8" y="6"/>
                  </a:cubicBezTo>
                  <a:cubicBezTo>
                    <a:pt x="6" y="7"/>
                    <a:pt x="5" y="8"/>
                    <a:pt x="4" y="10"/>
                  </a:cubicBezTo>
                  <a:cubicBezTo>
                    <a:pt x="4" y="11"/>
                    <a:pt x="4" y="13"/>
                    <a:pt x="5" y="15"/>
                  </a:cubicBezTo>
                  <a:cubicBezTo>
                    <a:pt x="5" y="16"/>
                    <a:pt x="6" y="16"/>
                    <a:pt x="7" y="17"/>
                  </a:cubicBezTo>
                  <a:cubicBezTo>
                    <a:pt x="8" y="17"/>
                    <a:pt x="9" y="18"/>
                    <a:pt x="11" y="17"/>
                  </a:cubicBezTo>
                  <a:close/>
                  <a:moveTo>
                    <a:pt x="11" y="4"/>
                  </a:moveTo>
                  <a:cubicBezTo>
                    <a:pt x="16" y="15"/>
                    <a:pt x="16" y="15"/>
                    <a:pt x="16" y="15"/>
                  </a:cubicBezTo>
                  <a:cubicBezTo>
                    <a:pt x="17" y="14"/>
                    <a:pt x="18" y="13"/>
                    <a:pt x="19" y="12"/>
                  </a:cubicBezTo>
                  <a:cubicBezTo>
                    <a:pt x="20" y="10"/>
                    <a:pt x="19" y="8"/>
                    <a:pt x="19" y="7"/>
                  </a:cubicBezTo>
                  <a:cubicBezTo>
                    <a:pt x="18" y="5"/>
                    <a:pt x="17" y="5"/>
                    <a:pt x="15" y="4"/>
                  </a:cubicBezTo>
                  <a:cubicBezTo>
                    <a:pt x="14" y="4"/>
                    <a:pt x="12" y="4"/>
                    <a:pt x="11"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93" name="Freeform 31"/>
            <p:cNvSpPr>
              <a:spLocks noEditPoints="1"/>
            </p:cNvSpPr>
            <p:nvPr/>
          </p:nvSpPr>
          <p:spPr bwMode="auto">
            <a:xfrm>
              <a:off x="-5091157" y="-1204917"/>
              <a:ext cx="115888" cy="93663"/>
            </a:xfrm>
            <a:custGeom>
              <a:avLst/>
              <a:gdLst>
                <a:gd name="T0" fmla="*/ 0 w 31"/>
                <a:gd name="T1" fmla="*/ 0 h 25"/>
                <a:gd name="T2" fmla="*/ 30 w 31"/>
                <a:gd name="T3" fmla="*/ 1 h 25"/>
                <a:gd name="T4" fmla="*/ 31 w 31"/>
                <a:gd name="T5" fmla="*/ 5 h 25"/>
                <a:gd name="T6" fmla="*/ 8 w 31"/>
                <a:gd name="T7" fmla="*/ 25 h 25"/>
                <a:gd name="T8" fmla="*/ 6 w 31"/>
                <a:gd name="T9" fmla="*/ 21 h 25"/>
                <a:gd name="T10" fmla="*/ 14 w 31"/>
                <a:gd name="T11" fmla="*/ 15 h 25"/>
                <a:gd name="T12" fmla="*/ 10 w 31"/>
                <a:gd name="T13" fmla="*/ 4 h 25"/>
                <a:gd name="T14" fmla="*/ 1 w 31"/>
                <a:gd name="T15" fmla="*/ 3 h 25"/>
                <a:gd name="T16" fmla="*/ 0 w 31"/>
                <a:gd name="T17" fmla="*/ 0 h 25"/>
                <a:gd name="T18" fmla="*/ 13 w 31"/>
                <a:gd name="T19" fmla="*/ 4 h 25"/>
                <a:gd name="T20" fmla="*/ 16 w 31"/>
                <a:gd name="T21" fmla="*/ 13 h 25"/>
                <a:gd name="T22" fmla="*/ 23 w 31"/>
                <a:gd name="T23" fmla="*/ 8 h 25"/>
                <a:gd name="T24" fmla="*/ 28 w 31"/>
                <a:gd name="T25" fmla="*/ 4 h 25"/>
                <a:gd name="T26" fmla="*/ 22 w 31"/>
                <a:gd name="T27" fmla="*/ 4 h 25"/>
                <a:gd name="T28" fmla="*/ 13 w 31"/>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25">
                  <a:moveTo>
                    <a:pt x="0" y="0"/>
                  </a:moveTo>
                  <a:cubicBezTo>
                    <a:pt x="30" y="1"/>
                    <a:pt x="30" y="1"/>
                    <a:pt x="30" y="1"/>
                  </a:cubicBezTo>
                  <a:cubicBezTo>
                    <a:pt x="31" y="5"/>
                    <a:pt x="31" y="5"/>
                    <a:pt x="31" y="5"/>
                  </a:cubicBezTo>
                  <a:cubicBezTo>
                    <a:pt x="8" y="25"/>
                    <a:pt x="8" y="25"/>
                    <a:pt x="8" y="25"/>
                  </a:cubicBezTo>
                  <a:cubicBezTo>
                    <a:pt x="6" y="21"/>
                    <a:pt x="6" y="21"/>
                    <a:pt x="6" y="21"/>
                  </a:cubicBezTo>
                  <a:cubicBezTo>
                    <a:pt x="14" y="15"/>
                    <a:pt x="14" y="15"/>
                    <a:pt x="14" y="15"/>
                  </a:cubicBezTo>
                  <a:cubicBezTo>
                    <a:pt x="10" y="4"/>
                    <a:pt x="10" y="4"/>
                    <a:pt x="10" y="4"/>
                  </a:cubicBezTo>
                  <a:cubicBezTo>
                    <a:pt x="1" y="3"/>
                    <a:pt x="1" y="3"/>
                    <a:pt x="1" y="3"/>
                  </a:cubicBezTo>
                  <a:lnTo>
                    <a:pt x="0" y="0"/>
                  </a:lnTo>
                  <a:close/>
                  <a:moveTo>
                    <a:pt x="13" y="4"/>
                  </a:moveTo>
                  <a:cubicBezTo>
                    <a:pt x="16" y="13"/>
                    <a:pt x="16" y="13"/>
                    <a:pt x="16" y="13"/>
                  </a:cubicBezTo>
                  <a:cubicBezTo>
                    <a:pt x="23" y="8"/>
                    <a:pt x="23" y="8"/>
                    <a:pt x="23" y="8"/>
                  </a:cubicBezTo>
                  <a:cubicBezTo>
                    <a:pt x="25" y="6"/>
                    <a:pt x="27" y="5"/>
                    <a:pt x="28" y="4"/>
                  </a:cubicBezTo>
                  <a:cubicBezTo>
                    <a:pt x="26" y="4"/>
                    <a:pt x="24" y="4"/>
                    <a:pt x="22" y="4"/>
                  </a:cubicBezTo>
                  <a:lnTo>
                    <a:pt x="13"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94" name="Freeform 32"/>
            <p:cNvSpPr>
              <a:spLocks noEditPoints="1"/>
            </p:cNvSpPr>
            <p:nvPr/>
          </p:nvSpPr>
          <p:spPr bwMode="auto">
            <a:xfrm>
              <a:off x="-5056232" y="-1119192"/>
              <a:ext cx="115888" cy="74613"/>
            </a:xfrm>
            <a:custGeom>
              <a:avLst/>
              <a:gdLst>
                <a:gd name="T0" fmla="*/ 10 w 31"/>
                <a:gd name="T1" fmla="*/ 16 h 20"/>
                <a:gd name="T2" fmla="*/ 10 w 31"/>
                <a:gd name="T3" fmla="*/ 20 h 20"/>
                <a:gd name="T4" fmla="*/ 5 w 31"/>
                <a:gd name="T5" fmla="*/ 18 h 20"/>
                <a:gd name="T6" fmla="*/ 1 w 31"/>
                <a:gd name="T7" fmla="*/ 13 h 20"/>
                <a:gd name="T8" fmla="*/ 2 w 31"/>
                <a:gd name="T9" fmla="*/ 5 h 20"/>
                <a:gd name="T10" fmla="*/ 9 w 31"/>
                <a:gd name="T11" fmla="*/ 0 h 20"/>
                <a:gd name="T12" fmla="*/ 17 w 31"/>
                <a:gd name="T13" fmla="*/ 1 h 20"/>
                <a:gd name="T14" fmla="*/ 22 w 31"/>
                <a:gd name="T15" fmla="*/ 7 h 20"/>
                <a:gd name="T16" fmla="*/ 21 w 31"/>
                <a:gd name="T17" fmla="*/ 14 h 20"/>
                <a:gd name="T18" fmla="*/ 14 w 31"/>
                <a:gd name="T19" fmla="*/ 19 h 20"/>
                <a:gd name="T20" fmla="*/ 13 w 31"/>
                <a:gd name="T21" fmla="*/ 19 h 20"/>
                <a:gd name="T22" fmla="*/ 9 w 31"/>
                <a:gd name="T23" fmla="*/ 4 h 20"/>
                <a:gd name="T24" fmla="*/ 5 w 31"/>
                <a:gd name="T25" fmla="*/ 7 h 20"/>
                <a:gd name="T26" fmla="*/ 4 w 31"/>
                <a:gd name="T27" fmla="*/ 12 h 20"/>
                <a:gd name="T28" fmla="*/ 6 w 31"/>
                <a:gd name="T29" fmla="*/ 15 h 20"/>
                <a:gd name="T30" fmla="*/ 10 w 31"/>
                <a:gd name="T31" fmla="*/ 16 h 20"/>
                <a:gd name="T32" fmla="*/ 12 w 31"/>
                <a:gd name="T33" fmla="*/ 4 h 20"/>
                <a:gd name="T34" fmla="*/ 15 w 31"/>
                <a:gd name="T35" fmla="*/ 15 h 20"/>
                <a:gd name="T36" fmla="*/ 19 w 31"/>
                <a:gd name="T37" fmla="*/ 12 h 20"/>
                <a:gd name="T38" fmla="*/ 19 w 31"/>
                <a:gd name="T39" fmla="*/ 8 h 20"/>
                <a:gd name="T40" fmla="*/ 17 w 31"/>
                <a:gd name="T41" fmla="*/ 4 h 20"/>
                <a:gd name="T42" fmla="*/ 12 w 31"/>
                <a:gd name="T43" fmla="*/ 4 h 20"/>
                <a:gd name="T44" fmla="*/ 24 w 31"/>
                <a:gd name="T45" fmla="*/ 4 h 20"/>
                <a:gd name="T46" fmla="*/ 30 w 31"/>
                <a:gd name="T47" fmla="*/ 5 h 20"/>
                <a:gd name="T48" fmla="*/ 31 w 31"/>
                <a:gd name="T49" fmla="*/ 10 h 20"/>
                <a:gd name="T50" fmla="*/ 24 w 31"/>
                <a:gd name="T51" fmla="*/ 7 h 20"/>
                <a:gd name="T52" fmla="*/ 24 w 31"/>
                <a:gd name="T5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0">
                  <a:moveTo>
                    <a:pt x="10" y="16"/>
                  </a:moveTo>
                  <a:cubicBezTo>
                    <a:pt x="10" y="20"/>
                    <a:pt x="10" y="20"/>
                    <a:pt x="10" y="20"/>
                  </a:cubicBezTo>
                  <a:cubicBezTo>
                    <a:pt x="8" y="20"/>
                    <a:pt x="6" y="19"/>
                    <a:pt x="5" y="18"/>
                  </a:cubicBezTo>
                  <a:cubicBezTo>
                    <a:pt x="3" y="17"/>
                    <a:pt x="2" y="15"/>
                    <a:pt x="1" y="13"/>
                  </a:cubicBezTo>
                  <a:cubicBezTo>
                    <a:pt x="0" y="10"/>
                    <a:pt x="1" y="7"/>
                    <a:pt x="2" y="5"/>
                  </a:cubicBezTo>
                  <a:cubicBezTo>
                    <a:pt x="3" y="3"/>
                    <a:pt x="6" y="1"/>
                    <a:pt x="9" y="0"/>
                  </a:cubicBezTo>
                  <a:cubicBezTo>
                    <a:pt x="12" y="0"/>
                    <a:pt x="15" y="0"/>
                    <a:pt x="17" y="1"/>
                  </a:cubicBezTo>
                  <a:cubicBezTo>
                    <a:pt x="20" y="2"/>
                    <a:pt x="21" y="4"/>
                    <a:pt x="22" y="7"/>
                  </a:cubicBezTo>
                  <a:cubicBezTo>
                    <a:pt x="23" y="10"/>
                    <a:pt x="23" y="12"/>
                    <a:pt x="21" y="14"/>
                  </a:cubicBezTo>
                  <a:cubicBezTo>
                    <a:pt x="20" y="16"/>
                    <a:pt x="18" y="18"/>
                    <a:pt x="14" y="19"/>
                  </a:cubicBezTo>
                  <a:cubicBezTo>
                    <a:pt x="14" y="19"/>
                    <a:pt x="14" y="19"/>
                    <a:pt x="13" y="19"/>
                  </a:cubicBezTo>
                  <a:cubicBezTo>
                    <a:pt x="9" y="4"/>
                    <a:pt x="9" y="4"/>
                    <a:pt x="9" y="4"/>
                  </a:cubicBezTo>
                  <a:cubicBezTo>
                    <a:pt x="7" y="5"/>
                    <a:pt x="6" y="6"/>
                    <a:pt x="5" y="7"/>
                  </a:cubicBezTo>
                  <a:cubicBezTo>
                    <a:pt x="4" y="9"/>
                    <a:pt x="4" y="10"/>
                    <a:pt x="4" y="12"/>
                  </a:cubicBezTo>
                  <a:cubicBezTo>
                    <a:pt x="4" y="13"/>
                    <a:pt x="5" y="14"/>
                    <a:pt x="6" y="15"/>
                  </a:cubicBezTo>
                  <a:cubicBezTo>
                    <a:pt x="7" y="16"/>
                    <a:pt x="8" y="16"/>
                    <a:pt x="10" y="16"/>
                  </a:cubicBezTo>
                  <a:close/>
                  <a:moveTo>
                    <a:pt x="12" y="4"/>
                  </a:moveTo>
                  <a:cubicBezTo>
                    <a:pt x="15" y="15"/>
                    <a:pt x="15" y="15"/>
                    <a:pt x="15" y="15"/>
                  </a:cubicBezTo>
                  <a:cubicBezTo>
                    <a:pt x="17" y="14"/>
                    <a:pt x="18" y="13"/>
                    <a:pt x="19" y="12"/>
                  </a:cubicBezTo>
                  <a:cubicBezTo>
                    <a:pt x="20" y="11"/>
                    <a:pt x="20" y="9"/>
                    <a:pt x="19" y="8"/>
                  </a:cubicBezTo>
                  <a:cubicBezTo>
                    <a:pt x="19" y="6"/>
                    <a:pt x="18" y="5"/>
                    <a:pt x="17" y="4"/>
                  </a:cubicBezTo>
                  <a:cubicBezTo>
                    <a:pt x="15" y="3"/>
                    <a:pt x="14" y="3"/>
                    <a:pt x="12" y="4"/>
                  </a:cubicBezTo>
                  <a:close/>
                  <a:moveTo>
                    <a:pt x="24" y="4"/>
                  </a:moveTo>
                  <a:cubicBezTo>
                    <a:pt x="30" y="5"/>
                    <a:pt x="30" y="5"/>
                    <a:pt x="30" y="5"/>
                  </a:cubicBezTo>
                  <a:cubicBezTo>
                    <a:pt x="31" y="10"/>
                    <a:pt x="31" y="10"/>
                    <a:pt x="31" y="10"/>
                  </a:cubicBezTo>
                  <a:cubicBezTo>
                    <a:pt x="24" y="7"/>
                    <a:pt x="24" y="7"/>
                    <a:pt x="24" y="7"/>
                  </a:cubicBezTo>
                  <a:lnTo>
                    <a:pt x="2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95" name="Freeform 33"/>
            <p:cNvSpPr>
              <a:spLocks/>
            </p:cNvSpPr>
            <p:nvPr/>
          </p:nvSpPr>
          <p:spPr bwMode="auto">
            <a:xfrm>
              <a:off x="-5038769" y="-1039816"/>
              <a:ext cx="87313" cy="41275"/>
            </a:xfrm>
            <a:custGeom>
              <a:avLst/>
              <a:gdLst>
                <a:gd name="T0" fmla="*/ 0 w 23"/>
                <a:gd name="T1" fmla="*/ 5 h 11"/>
                <a:gd name="T2" fmla="*/ 20 w 23"/>
                <a:gd name="T3" fmla="*/ 0 h 11"/>
                <a:gd name="T4" fmla="*/ 21 w 23"/>
                <a:gd name="T5" fmla="*/ 3 h 11"/>
                <a:gd name="T6" fmla="*/ 18 w 23"/>
                <a:gd name="T7" fmla="*/ 3 h 11"/>
                <a:gd name="T8" fmla="*/ 21 w 23"/>
                <a:gd name="T9" fmla="*/ 5 h 11"/>
                <a:gd name="T10" fmla="*/ 23 w 23"/>
                <a:gd name="T11" fmla="*/ 7 h 11"/>
                <a:gd name="T12" fmla="*/ 22 w 23"/>
                <a:gd name="T13" fmla="*/ 11 h 11"/>
                <a:gd name="T14" fmla="*/ 19 w 23"/>
                <a:gd name="T15" fmla="*/ 10 h 11"/>
                <a:gd name="T16" fmla="*/ 19 w 23"/>
                <a:gd name="T17" fmla="*/ 8 h 11"/>
                <a:gd name="T18" fmla="*/ 18 w 23"/>
                <a:gd name="T19" fmla="*/ 6 h 11"/>
                <a:gd name="T20" fmla="*/ 16 w 23"/>
                <a:gd name="T21" fmla="*/ 5 h 11"/>
                <a:gd name="T22" fmla="*/ 12 w 23"/>
                <a:gd name="T23" fmla="*/ 5 h 11"/>
                <a:gd name="T24" fmla="*/ 1 w 23"/>
                <a:gd name="T25" fmla="*/ 8 h 11"/>
                <a:gd name="T26" fmla="*/ 0 w 23"/>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1">
                  <a:moveTo>
                    <a:pt x="0" y="5"/>
                  </a:moveTo>
                  <a:cubicBezTo>
                    <a:pt x="20" y="0"/>
                    <a:pt x="20" y="0"/>
                    <a:pt x="20" y="0"/>
                  </a:cubicBezTo>
                  <a:cubicBezTo>
                    <a:pt x="21" y="3"/>
                    <a:pt x="21" y="3"/>
                    <a:pt x="21" y="3"/>
                  </a:cubicBezTo>
                  <a:cubicBezTo>
                    <a:pt x="18" y="3"/>
                    <a:pt x="18" y="3"/>
                    <a:pt x="18" y="3"/>
                  </a:cubicBezTo>
                  <a:cubicBezTo>
                    <a:pt x="20" y="4"/>
                    <a:pt x="21" y="4"/>
                    <a:pt x="21" y="5"/>
                  </a:cubicBezTo>
                  <a:cubicBezTo>
                    <a:pt x="22" y="5"/>
                    <a:pt x="22" y="6"/>
                    <a:pt x="23" y="7"/>
                  </a:cubicBezTo>
                  <a:cubicBezTo>
                    <a:pt x="23" y="8"/>
                    <a:pt x="23" y="9"/>
                    <a:pt x="22" y="11"/>
                  </a:cubicBezTo>
                  <a:cubicBezTo>
                    <a:pt x="19" y="10"/>
                    <a:pt x="19" y="10"/>
                    <a:pt x="19" y="10"/>
                  </a:cubicBezTo>
                  <a:cubicBezTo>
                    <a:pt x="19" y="9"/>
                    <a:pt x="19" y="8"/>
                    <a:pt x="19" y="8"/>
                  </a:cubicBezTo>
                  <a:cubicBezTo>
                    <a:pt x="19" y="7"/>
                    <a:pt x="18" y="6"/>
                    <a:pt x="18" y="6"/>
                  </a:cubicBezTo>
                  <a:cubicBezTo>
                    <a:pt x="17" y="5"/>
                    <a:pt x="17" y="5"/>
                    <a:pt x="16" y="5"/>
                  </a:cubicBezTo>
                  <a:cubicBezTo>
                    <a:pt x="14" y="5"/>
                    <a:pt x="13" y="5"/>
                    <a:pt x="12" y="5"/>
                  </a:cubicBezTo>
                  <a:cubicBezTo>
                    <a:pt x="1" y="8"/>
                    <a:pt x="1" y="8"/>
                    <a:pt x="1" y="8"/>
                  </a:cubicBez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96" name="Freeform 34"/>
            <p:cNvSpPr>
              <a:spLocks noEditPoints="1"/>
            </p:cNvSpPr>
            <p:nvPr/>
          </p:nvSpPr>
          <p:spPr bwMode="auto">
            <a:xfrm>
              <a:off x="-5022894" y="-992191"/>
              <a:ext cx="82551" cy="74613"/>
            </a:xfrm>
            <a:custGeom>
              <a:avLst/>
              <a:gdLst>
                <a:gd name="T0" fmla="*/ 9 w 22"/>
                <a:gd name="T1" fmla="*/ 1 h 20"/>
                <a:gd name="T2" fmla="*/ 18 w 22"/>
                <a:gd name="T3" fmla="*/ 2 h 20"/>
                <a:gd name="T4" fmla="*/ 22 w 22"/>
                <a:gd name="T5" fmla="*/ 8 h 20"/>
                <a:gd name="T6" fmla="*/ 21 w 22"/>
                <a:gd name="T7" fmla="*/ 15 h 20"/>
                <a:gd name="T8" fmla="*/ 14 w 22"/>
                <a:gd name="T9" fmla="*/ 20 h 20"/>
                <a:gd name="T10" fmla="*/ 7 w 22"/>
                <a:gd name="T11" fmla="*/ 20 h 20"/>
                <a:gd name="T12" fmla="*/ 3 w 22"/>
                <a:gd name="T13" fmla="*/ 17 h 20"/>
                <a:gd name="T14" fmla="*/ 1 w 22"/>
                <a:gd name="T15" fmla="*/ 13 h 20"/>
                <a:gd name="T16" fmla="*/ 2 w 22"/>
                <a:gd name="T17" fmla="*/ 5 h 20"/>
                <a:gd name="T18" fmla="*/ 9 w 22"/>
                <a:gd name="T19" fmla="*/ 1 h 20"/>
                <a:gd name="T20" fmla="*/ 10 w 22"/>
                <a:gd name="T21" fmla="*/ 4 h 20"/>
                <a:gd name="T22" fmla="*/ 5 w 22"/>
                <a:gd name="T23" fmla="*/ 7 h 20"/>
                <a:gd name="T24" fmla="*/ 4 w 22"/>
                <a:gd name="T25" fmla="*/ 12 h 20"/>
                <a:gd name="T26" fmla="*/ 6 w 22"/>
                <a:gd name="T27" fmla="*/ 16 h 20"/>
                <a:gd name="T28" fmla="*/ 13 w 22"/>
                <a:gd name="T29" fmla="*/ 16 h 20"/>
                <a:gd name="T30" fmla="*/ 18 w 22"/>
                <a:gd name="T31" fmla="*/ 13 h 20"/>
                <a:gd name="T32" fmla="*/ 19 w 22"/>
                <a:gd name="T33" fmla="*/ 9 h 20"/>
                <a:gd name="T34" fmla="*/ 16 w 22"/>
                <a:gd name="T35" fmla="*/ 5 h 20"/>
                <a:gd name="T36" fmla="*/ 10 w 22"/>
                <a:gd name="T3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0">
                  <a:moveTo>
                    <a:pt x="9" y="1"/>
                  </a:moveTo>
                  <a:cubicBezTo>
                    <a:pt x="13" y="0"/>
                    <a:pt x="16" y="0"/>
                    <a:pt x="18" y="2"/>
                  </a:cubicBezTo>
                  <a:cubicBezTo>
                    <a:pt x="20" y="4"/>
                    <a:pt x="21" y="5"/>
                    <a:pt x="22" y="8"/>
                  </a:cubicBezTo>
                  <a:cubicBezTo>
                    <a:pt x="22" y="11"/>
                    <a:pt x="22" y="13"/>
                    <a:pt x="21" y="15"/>
                  </a:cubicBezTo>
                  <a:cubicBezTo>
                    <a:pt x="19" y="18"/>
                    <a:pt x="17" y="19"/>
                    <a:pt x="14" y="20"/>
                  </a:cubicBezTo>
                  <a:cubicBezTo>
                    <a:pt x="11" y="20"/>
                    <a:pt x="9" y="20"/>
                    <a:pt x="7" y="20"/>
                  </a:cubicBezTo>
                  <a:cubicBezTo>
                    <a:pt x="6" y="19"/>
                    <a:pt x="4" y="19"/>
                    <a:pt x="3" y="17"/>
                  </a:cubicBezTo>
                  <a:cubicBezTo>
                    <a:pt x="2" y="16"/>
                    <a:pt x="1" y="14"/>
                    <a:pt x="1" y="13"/>
                  </a:cubicBezTo>
                  <a:cubicBezTo>
                    <a:pt x="0" y="10"/>
                    <a:pt x="0" y="7"/>
                    <a:pt x="2" y="5"/>
                  </a:cubicBezTo>
                  <a:cubicBezTo>
                    <a:pt x="3" y="3"/>
                    <a:pt x="6" y="2"/>
                    <a:pt x="9" y="1"/>
                  </a:cubicBezTo>
                  <a:close/>
                  <a:moveTo>
                    <a:pt x="10" y="4"/>
                  </a:moveTo>
                  <a:cubicBezTo>
                    <a:pt x="7" y="5"/>
                    <a:pt x="6" y="6"/>
                    <a:pt x="5" y="7"/>
                  </a:cubicBezTo>
                  <a:cubicBezTo>
                    <a:pt x="3" y="9"/>
                    <a:pt x="3" y="10"/>
                    <a:pt x="4" y="12"/>
                  </a:cubicBezTo>
                  <a:cubicBezTo>
                    <a:pt x="4" y="14"/>
                    <a:pt x="5" y="15"/>
                    <a:pt x="6" y="16"/>
                  </a:cubicBezTo>
                  <a:cubicBezTo>
                    <a:pt x="8" y="17"/>
                    <a:pt x="10" y="17"/>
                    <a:pt x="13" y="16"/>
                  </a:cubicBezTo>
                  <a:cubicBezTo>
                    <a:pt x="15" y="16"/>
                    <a:pt x="17" y="15"/>
                    <a:pt x="18" y="13"/>
                  </a:cubicBezTo>
                  <a:cubicBezTo>
                    <a:pt x="19" y="12"/>
                    <a:pt x="19" y="10"/>
                    <a:pt x="19" y="9"/>
                  </a:cubicBezTo>
                  <a:cubicBezTo>
                    <a:pt x="19" y="7"/>
                    <a:pt x="18" y="6"/>
                    <a:pt x="16" y="5"/>
                  </a:cubicBezTo>
                  <a:cubicBezTo>
                    <a:pt x="15" y="4"/>
                    <a:pt x="13" y="4"/>
                    <a:pt x="1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97" name="Freeform 35"/>
            <p:cNvSpPr>
              <a:spLocks/>
            </p:cNvSpPr>
            <p:nvPr/>
          </p:nvSpPr>
          <p:spPr bwMode="auto">
            <a:xfrm>
              <a:off x="-5008607" y="-909641"/>
              <a:ext cx="87313" cy="74613"/>
            </a:xfrm>
            <a:custGeom>
              <a:avLst/>
              <a:gdLst>
                <a:gd name="T0" fmla="*/ 0 w 23"/>
                <a:gd name="T1" fmla="*/ 4 h 20"/>
                <a:gd name="T2" fmla="*/ 20 w 23"/>
                <a:gd name="T3" fmla="*/ 0 h 20"/>
                <a:gd name="T4" fmla="*/ 21 w 23"/>
                <a:gd name="T5" fmla="*/ 3 h 20"/>
                <a:gd name="T6" fmla="*/ 18 w 23"/>
                <a:gd name="T7" fmla="*/ 4 h 20"/>
                <a:gd name="T8" fmla="*/ 23 w 23"/>
                <a:gd name="T9" fmla="*/ 10 h 20"/>
                <a:gd name="T10" fmla="*/ 23 w 23"/>
                <a:gd name="T11" fmla="*/ 13 h 20"/>
                <a:gd name="T12" fmla="*/ 21 w 23"/>
                <a:gd name="T13" fmla="*/ 16 h 20"/>
                <a:gd name="T14" fmla="*/ 19 w 23"/>
                <a:gd name="T15" fmla="*/ 17 h 20"/>
                <a:gd name="T16" fmla="*/ 16 w 23"/>
                <a:gd name="T17" fmla="*/ 18 h 20"/>
                <a:gd name="T18" fmla="*/ 3 w 23"/>
                <a:gd name="T19" fmla="*/ 20 h 20"/>
                <a:gd name="T20" fmla="*/ 2 w 23"/>
                <a:gd name="T21" fmla="*/ 17 h 20"/>
                <a:gd name="T22" fmla="*/ 15 w 23"/>
                <a:gd name="T23" fmla="*/ 15 h 20"/>
                <a:gd name="T24" fmla="*/ 18 w 23"/>
                <a:gd name="T25" fmla="*/ 14 h 20"/>
                <a:gd name="T26" fmla="*/ 19 w 23"/>
                <a:gd name="T27" fmla="*/ 12 h 20"/>
                <a:gd name="T28" fmla="*/ 20 w 23"/>
                <a:gd name="T29" fmla="*/ 9 h 20"/>
                <a:gd name="T30" fmla="*/ 17 w 23"/>
                <a:gd name="T31" fmla="*/ 6 h 20"/>
                <a:gd name="T32" fmla="*/ 12 w 23"/>
                <a:gd name="T33" fmla="*/ 5 h 20"/>
                <a:gd name="T34" fmla="*/ 1 w 23"/>
                <a:gd name="T35" fmla="*/ 7 h 20"/>
                <a:gd name="T36" fmla="*/ 0 w 23"/>
                <a:gd name="T3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0">
                  <a:moveTo>
                    <a:pt x="0" y="4"/>
                  </a:moveTo>
                  <a:cubicBezTo>
                    <a:pt x="20" y="0"/>
                    <a:pt x="20" y="0"/>
                    <a:pt x="20" y="0"/>
                  </a:cubicBezTo>
                  <a:cubicBezTo>
                    <a:pt x="21" y="3"/>
                    <a:pt x="21" y="3"/>
                    <a:pt x="21" y="3"/>
                  </a:cubicBezTo>
                  <a:cubicBezTo>
                    <a:pt x="18" y="4"/>
                    <a:pt x="18" y="4"/>
                    <a:pt x="18" y="4"/>
                  </a:cubicBezTo>
                  <a:cubicBezTo>
                    <a:pt x="21" y="5"/>
                    <a:pt x="22" y="7"/>
                    <a:pt x="23" y="10"/>
                  </a:cubicBezTo>
                  <a:cubicBezTo>
                    <a:pt x="23" y="11"/>
                    <a:pt x="23" y="12"/>
                    <a:pt x="23" y="13"/>
                  </a:cubicBezTo>
                  <a:cubicBezTo>
                    <a:pt x="22" y="14"/>
                    <a:pt x="22" y="15"/>
                    <a:pt x="21" y="16"/>
                  </a:cubicBezTo>
                  <a:cubicBezTo>
                    <a:pt x="21" y="16"/>
                    <a:pt x="20" y="17"/>
                    <a:pt x="19" y="17"/>
                  </a:cubicBezTo>
                  <a:cubicBezTo>
                    <a:pt x="18" y="18"/>
                    <a:pt x="17" y="18"/>
                    <a:pt x="16" y="18"/>
                  </a:cubicBezTo>
                  <a:cubicBezTo>
                    <a:pt x="3" y="20"/>
                    <a:pt x="3" y="20"/>
                    <a:pt x="3" y="20"/>
                  </a:cubicBezTo>
                  <a:cubicBezTo>
                    <a:pt x="2" y="17"/>
                    <a:pt x="2" y="17"/>
                    <a:pt x="2" y="17"/>
                  </a:cubicBezTo>
                  <a:cubicBezTo>
                    <a:pt x="15" y="15"/>
                    <a:pt x="15" y="15"/>
                    <a:pt x="15" y="15"/>
                  </a:cubicBezTo>
                  <a:cubicBezTo>
                    <a:pt x="16" y="14"/>
                    <a:pt x="17" y="14"/>
                    <a:pt x="18" y="14"/>
                  </a:cubicBezTo>
                  <a:cubicBezTo>
                    <a:pt x="19" y="13"/>
                    <a:pt x="19" y="13"/>
                    <a:pt x="19" y="12"/>
                  </a:cubicBezTo>
                  <a:cubicBezTo>
                    <a:pt x="20" y="11"/>
                    <a:pt x="20" y="10"/>
                    <a:pt x="20" y="9"/>
                  </a:cubicBezTo>
                  <a:cubicBezTo>
                    <a:pt x="19" y="8"/>
                    <a:pt x="19" y="7"/>
                    <a:pt x="17" y="6"/>
                  </a:cubicBezTo>
                  <a:cubicBezTo>
                    <a:pt x="16" y="5"/>
                    <a:pt x="14" y="5"/>
                    <a:pt x="12" y="5"/>
                  </a:cubicBezTo>
                  <a:cubicBezTo>
                    <a:pt x="1" y="7"/>
                    <a:pt x="1" y="7"/>
                    <a:pt x="1" y="7"/>
                  </a:cubicBez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98" name="Freeform 36"/>
            <p:cNvSpPr>
              <a:spLocks noEditPoints="1"/>
            </p:cNvSpPr>
            <p:nvPr/>
          </p:nvSpPr>
          <p:spPr bwMode="auto">
            <a:xfrm>
              <a:off x="-4992731" y="-822328"/>
              <a:ext cx="85726" cy="74613"/>
            </a:xfrm>
            <a:custGeom>
              <a:avLst/>
              <a:gdLst>
                <a:gd name="T0" fmla="*/ 5 w 23"/>
                <a:gd name="T1" fmla="*/ 16 h 20"/>
                <a:gd name="T2" fmla="*/ 2 w 23"/>
                <a:gd name="T3" fmla="*/ 12 h 20"/>
                <a:gd name="T4" fmla="*/ 0 w 23"/>
                <a:gd name="T5" fmla="*/ 8 h 20"/>
                <a:gd name="T6" fmla="*/ 1 w 23"/>
                <a:gd name="T7" fmla="*/ 3 h 20"/>
                <a:gd name="T8" fmla="*/ 5 w 23"/>
                <a:gd name="T9" fmla="*/ 1 h 20"/>
                <a:gd name="T10" fmla="*/ 8 w 23"/>
                <a:gd name="T11" fmla="*/ 1 h 20"/>
                <a:gd name="T12" fmla="*/ 10 w 23"/>
                <a:gd name="T13" fmla="*/ 2 h 20"/>
                <a:gd name="T14" fmla="*/ 12 w 23"/>
                <a:gd name="T15" fmla="*/ 5 h 20"/>
                <a:gd name="T16" fmla="*/ 13 w 23"/>
                <a:gd name="T17" fmla="*/ 8 h 20"/>
                <a:gd name="T18" fmla="*/ 15 w 23"/>
                <a:gd name="T19" fmla="*/ 14 h 20"/>
                <a:gd name="T20" fmla="*/ 16 w 23"/>
                <a:gd name="T21" fmla="*/ 13 h 20"/>
                <a:gd name="T22" fmla="*/ 19 w 23"/>
                <a:gd name="T23" fmla="*/ 12 h 20"/>
                <a:gd name="T24" fmla="*/ 19 w 23"/>
                <a:gd name="T25" fmla="*/ 8 h 20"/>
                <a:gd name="T26" fmla="*/ 18 w 23"/>
                <a:gd name="T27" fmla="*/ 4 h 20"/>
                <a:gd name="T28" fmla="*/ 15 w 23"/>
                <a:gd name="T29" fmla="*/ 3 h 20"/>
                <a:gd name="T30" fmla="*/ 15 w 23"/>
                <a:gd name="T31" fmla="*/ 0 h 20"/>
                <a:gd name="T32" fmla="*/ 18 w 23"/>
                <a:gd name="T33" fmla="*/ 1 h 20"/>
                <a:gd name="T34" fmla="*/ 21 w 23"/>
                <a:gd name="T35" fmla="*/ 3 h 20"/>
                <a:gd name="T36" fmla="*/ 22 w 23"/>
                <a:gd name="T37" fmla="*/ 8 h 20"/>
                <a:gd name="T38" fmla="*/ 22 w 23"/>
                <a:gd name="T39" fmla="*/ 12 h 20"/>
                <a:gd name="T40" fmla="*/ 21 w 23"/>
                <a:gd name="T41" fmla="*/ 15 h 20"/>
                <a:gd name="T42" fmla="*/ 19 w 23"/>
                <a:gd name="T43" fmla="*/ 16 h 20"/>
                <a:gd name="T44" fmla="*/ 16 w 23"/>
                <a:gd name="T45" fmla="*/ 17 h 20"/>
                <a:gd name="T46" fmla="*/ 11 w 23"/>
                <a:gd name="T47" fmla="*/ 18 h 20"/>
                <a:gd name="T48" fmla="*/ 5 w 23"/>
                <a:gd name="T49" fmla="*/ 19 h 20"/>
                <a:gd name="T50" fmla="*/ 3 w 23"/>
                <a:gd name="T51" fmla="*/ 20 h 20"/>
                <a:gd name="T52" fmla="*/ 2 w 23"/>
                <a:gd name="T53" fmla="*/ 17 h 20"/>
                <a:gd name="T54" fmla="*/ 5 w 23"/>
                <a:gd name="T55" fmla="*/ 16 h 20"/>
                <a:gd name="T56" fmla="*/ 12 w 23"/>
                <a:gd name="T57" fmla="*/ 14 h 20"/>
                <a:gd name="T58" fmla="*/ 10 w 23"/>
                <a:gd name="T59" fmla="*/ 9 h 20"/>
                <a:gd name="T60" fmla="*/ 9 w 23"/>
                <a:gd name="T61" fmla="*/ 6 h 20"/>
                <a:gd name="T62" fmla="*/ 8 w 23"/>
                <a:gd name="T63" fmla="*/ 4 h 20"/>
                <a:gd name="T64" fmla="*/ 6 w 23"/>
                <a:gd name="T65" fmla="*/ 4 h 20"/>
                <a:gd name="T66" fmla="*/ 4 w 23"/>
                <a:gd name="T67" fmla="*/ 6 h 20"/>
                <a:gd name="T68" fmla="*/ 3 w 23"/>
                <a:gd name="T69" fmla="*/ 9 h 20"/>
                <a:gd name="T70" fmla="*/ 5 w 23"/>
                <a:gd name="T71" fmla="*/ 12 h 20"/>
                <a:gd name="T72" fmla="*/ 7 w 23"/>
                <a:gd name="T73" fmla="*/ 14 h 20"/>
                <a:gd name="T74" fmla="*/ 11 w 23"/>
                <a:gd name="T75" fmla="*/ 14 h 20"/>
                <a:gd name="T76" fmla="*/ 12 w 23"/>
                <a:gd name="T77"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 h="20">
                  <a:moveTo>
                    <a:pt x="5" y="16"/>
                  </a:moveTo>
                  <a:cubicBezTo>
                    <a:pt x="3" y="14"/>
                    <a:pt x="2" y="13"/>
                    <a:pt x="2" y="12"/>
                  </a:cubicBezTo>
                  <a:cubicBezTo>
                    <a:pt x="1" y="11"/>
                    <a:pt x="1" y="10"/>
                    <a:pt x="0" y="8"/>
                  </a:cubicBezTo>
                  <a:cubicBezTo>
                    <a:pt x="0" y="6"/>
                    <a:pt x="0" y="4"/>
                    <a:pt x="1" y="3"/>
                  </a:cubicBezTo>
                  <a:cubicBezTo>
                    <a:pt x="2" y="2"/>
                    <a:pt x="3" y="1"/>
                    <a:pt x="5" y="1"/>
                  </a:cubicBezTo>
                  <a:cubicBezTo>
                    <a:pt x="6" y="0"/>
                    <a:pt x="7" y="0"/>
                    <a:pt x="8" y="1"/>
                  </a:cubicBezTo>
                  <a:cubicBezTo>
                    <a:pt x="9" y="1"/>
                    <a:pt x="10" y="2"/>
                    <a:pt x="10" y="2"/>
                  </a:cubicBezTo>
                  <a:cubicBezTo>
                    <a:pt x="11" y="3"/>
                    <a:pt x="11" y="4"/>
                    <a:pt x="12" y="5"/>
                  </a:cubicBezTo>
                  <a:cubicBezTo>
                    <a:pt x="12" y="5"/>
                    <a:pt x="12" y="6"/>
                    <a:pt x="13" y="8"/>
                  </a:cubicBezTo>
                  <a:cubicBezTo>
                    <a:pt x="14" y="10"/>
                    <a:pt x="14" y="12"/>
                    <a:pt x="15" y="14"/>
                  </a:cubicBezTo>
                  <a:cubicBezTo>
                    <a:pt x="15" y="14"/>
                    <a:pt x="16" y="14"/>
                    <a:pt x="16" y="13"/>
                  </a:cubicBezTo>
                  <a:cubicBezTo>
                    <a:pt x="17" y="13"/>
                    <a:pt x="18" y="13"/>
                    <a:pt x="19" y="12"/>
                  </a:cubicBezTo>
                  <a:cubicBezTo>
                    <a:pt x="19" y="11"/>
                    <a:pt x="20" y="10"/>
                    <a:pt x="19" y="8"/>
                  </a:cubicBezTo>
                  <a:cubicBezTo>
                    <a:pt x="19" y="6"/>
                    <a:pt x="19" y="5"/>
                    <a:pt x="18" y="4"/>
                  </a:cubicBezTo>
                  <a:cubicBezTo>
                    <a:pt x="17" y="4"/>
                    <a:pt x="16" y="3"/>
                    <a:pt x="15" y="3"/>
                  </a:cubicBezTo>
                  <a:cubicBezTo>
                    <a:pt x="15" y="0"/>
                    <a:pt x="15" y="0"/>
                    <a:pt x="15" y="0"/>
                  </a:cubicBezTo>
                  <a:cubicBezTo>
                    <a:pt x="16" y="0"/>
                    <a:pt x="17" y="0"/>
                    <a:pt x="18" y="1"/>
                  </a:cubicBezTo>
                  <a:cubicBezTo>
                    <a:pt x="19" y="1"/>
                    <a:pt x="20" y="2"/>
                    <a:pt x="21" y="3"/>
                  </a:cubicBezTo>
                  <a:cubicBezTo>
                    <a:pt x="22" y="5"/>
                    <a:pt x="22" y="6"/>
                    <a:pt x="22" y="8"/>
                  </a:cubicBezTo>
                  <a:cubicBezTo>
                    <a:pt x="23" y="10"/>
                    <a:pt x="23" y="11"/>
                    <a:pt x="22" y="12"/>
                  </a:cubicBezTo>
                  <a:cubicBezTo>
                    <a:pt x="22" y="13"/>
                    <a:pt x="22" y="14"/>
                    <a:pt x="21" y="15"/>
                  </a:cubicBezTo>
                  <a:cubicBezTo>
                    <a:pt x="21" y="16"/>
                    <a:pt x="20" y="16"/>
                    <a:pt x="19" y="16"/>
                  </a:cubicBezTo>
                  <a:cubicBezTo>
                    <a:pt x="18" y="17"/>
                    <a:pt x="17" y="17"/>
                    <a:pt x="16" y="17"/>
                  </a:cubicBezTo>
                  <a:cubicBezTo>
                    <a:pt x="11" y="18"/>
                    <a:pt x="11" y="18"/>
                    <a:pt x="11" y="18"/>
                  </a:cubicBezTo>
                  <a:cubicBezTo>
                    <a:pt x="8" y="18"/>
                    <a:pt x="6" y="19"/>
                    <a:pt x="5" y="19"/>
                  </a:cubicBezTo>
                  <a:cubicBezTo>
                    <a:pt x="4" y="19"/>
                    <a:pt x="3" y="20"/>
                    <a:pt x="3" y="20"/>
                  </a:cubicBezTo>
                  <a:cubicBezTo>
                    <a:pt x="2" y="17"/>
                    <a:pt x="2" y="17"/>
                    <a:pt x="2" y="17"/>
                  </a:cubicBezTo>
                  <a:cubicBezTo>
                    <a:pt x="3" y="16"/>
                    <a:pt x="4" y="16"/>
                    <a:pt x="5" y="16"/>
                  </a:cubicBezTo>
                  <a:close/>
                  <a:moveTo>
                    <a:pt x="12" y="14"/>
                  </a:moveTo>
                  <a:cubicBezTo>
                    <a:pt x="12" y="13"/>
                    <a:pt x="11" y="11"/>
                    <a:pt x="10" y="9"/>
                  </a:cubicBezTo>
                  <a:cubicBezTo>
                    <a:pt x="10" y="7"/>
                    <a:pt x="9" y="6"/>
                    <a:pt x="9" y="6"/>
                  </a:cubicBezTo>
                  <a:cubicBezTo>
                    <a:pt x="9" y="5"/>
                    <a:pt x="8" y="5"/>
                    <a:pt x="8" y="4"/>
                  </a:cubicBezTo>
                  <a:cubicBezTo>
                    <a:pt x="7" y="4"/>
                    <a:pt x="6" y="4"/>
                    <a:pt x="6" y="4"/>
                  </a:cubicBezTo>
                  <a:cubicBezTo>
                    <a:pt x="5" y="4"/>
                    <a:pt x="4" y="5"/>
                    <a:pt x="4" y="6"/>
                  </a:cubicBezTo>
                  <a:cubicBezTo>
                    <a:pt x="3" y="6"/>
                    <a:pt x="3" y="7"/>
                    <a:pt x="3" y="9"/>
                  </a:cubicBezTo>
                  <a:cubicBezTo>
                    <a:pt x="3" y="10"/>
                    <a:pt x="4" y="11"/>
                    <a:pt x="5" y="12"/>
                  </a:cubicBezTo>
                  <a:cubicBezTo>
                    <a:pt x="5" y="13"/>
                    <a:pt x="6" y="14"/>
                    <a:pt x="7" y="14"/>
                  </a:cubicBezTo>
                  <a:cubicBezTo>
                    <a:pt x="8" y="14"/>
                    <a:pt x="9" y="14"/>
                    <a:pt x="11" y="14"/>
                  </a:cubicBezTo>
                  <a:lnTo>
                    <a:pt x="12"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99" name="Freeform 37"/>
            <p:cNvSpPr>
              <a:spLocks/>
            </p:cNvSpPr>
            <p:nvPr/>
          </p:nvSpPr>
          <p:spPr bwMode="auto">
            <a:xfrm>
              <a:off x="-4978444" y="-739778"/>
              <a:ext cx="82551" cy="69850"/>
            </a:xfrm>
            <a:custGeom>
              <a:avLst/>
              <a:gdLst>
                <a:gd name="T0" fmla="*/ 1 w 22"/>
                <a:gd name="T1" fmla="*/ 16 h 19"/>
                <a:gd name="T2" fmla="*/ 4 w 22"/>
                <a:gd name="T3" fmla="*/ 15 h 19"/>
                <a:gd name="T4" fmla="*/ 0 w 22"/>
                <a:gd name="T5" fmla="*/ 9 h 19"/>
                <a:gd name="T6" fmla="*/ 0 w 22"/>
                <a:gd name="T7" fmla="*/ 6 h 19"/>
                <a:gd name="T8" fmla="*/ 1 w 22"/>
                <a:gd name="T9" fmla="*/ 3 h 19"/>
                <a:gd name="T10" fmla="*/ 4 w 22"/>
                <a:gd name="T11" fmla="*/ 2 h 19"/>
                <a:gd name="T12" fmla="*/ 7 w 22"/>
                <a:gd name="T13" fmla="*/ 1 h 19"/>
                <a:gd name="T14" fmla="*/ 20 w 22"/>
                <a:gd name="T15" fmla="*/ 0 h 19"/>
                <a:gd name="T16" fmla="*/ 20 w 22"/>
                <a:gd name="T17" fmla="*/ 3 h 19"/>
                <a:gd name="T18" fmla="*/ 9 w 22"/>
                <a:gd name="T19" fmla="*/ 5 h 19"/>
                <a:gd name="T20" fmla="*/ 5 w 22"/>
                <a:gd name="T21" fmla="*/ 5 h 19"/>
                <a:gd name="T22" fmla="*/ 3 w 22"/>
                <a:gd name="T23" fmla="*/ 7 h 19"/>
                <a:gd name="T24" fmla="*/ 3 w 22"/>
                <a:gd name="T25" fmla="*/ 10 h 19"/>
                <a:gd name="T26" fmla="*/ 4 w 22"/>
                <a:gd name="T27" fmla="*/ 12 h 19"/>
                <a:gd name="T28" fmla="*/ 6 w 22"/>
                <a:gd name="T29" fmla="*/ 14 h 19"/>
                <a:gd name="T30" fmla="*/ 10 w 22"/>
                <a:gd name="T31" fmla="*/ 14 h 19"/>
                <a:gd name="T32" fmla="*/ 21 w 22"/>
                <a:gd name="T33" fmla="*/ 13 h 19"/>
                <a:gd name="T34" fmla="*/ 22 w 22"/>
                <a:gd name="T35" fmla="*/ 16 h 19"/>
                <a:gd name="T36" fmla="*/ 1 w 22"/>
                <a:gd name="T37" fmla="*/ 19 h 19"/>
                <a:gd name="T38" fmla="*/ 1 w 22"/>
                <a:gd name="T39"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19">
                  <a:moveTo>
                    <a:pt x="1" y="16"/>
                  </a:moveTo>
                  <a:cubicBezTo>
                    <a:pt x="4" y="15"/>
                    <a:pt x="4" y="15"/>
                    <a:pt x="4" y="15"/>
                  </a:cubicBezTo>
                  <a:cubicBezTo>
                    <a:pt x="1" y="14"/>
                    <a:pt x="0" y="12"/>
                    <a:pt x="0" y="9"/>
                  </a:cubicBezTo>
                  <a:cubicBezTo>
                    <a:pt x="0" y="8"/>
                    <a:pt x="0" y="7"/>
                    <a:pt x="0" y="6"/>
                  </a:cubicBezTo>
                  <a:cubicBezTo>
                    <a:pt x="0" y="5"/>
                    <a:pt x="1" y="4"/>
                    <a:pt x="1" y="3"/>
                  </a:cubicBezTo>
                  <a:cubicBezTo>
                    <a:pt x="2" y="3"/>
                    <a:pt x="3" y="2"/>
                    <a:pt x="4" y="2"/>
                  </a:cubicBezTo>
                  <a:cubicBezTo>
                    <a:pt x="5" y="2"/>
                    <a:pt x="6" y="1"/>
                    <a:pt x="7" y="1"/>
                  </a:cubicBezTo>
                  <a:cubicBezTo>
                    <a:pt x="20" y="0"/>
                    <a:pt x="20" y="0"/>
                    <a:pt x="20" y="0"/>
                  </a:cubicBezTo>
                  <a:cubicBezTo>
                    <a:pt x="20" y="3"/>
                    <a:pt x="20" y="3"/>
                    <a:pt x="20" y="3"/>
                  </a:cubicBezTo>
                  <a:cubicBezTo>
                    <a:pt x="9" y="5"/>
                    <a:pt x="9" y="5"/>
                    <a:pt x="9" y="5"/>
                  </a:cubicBezTo>
                  <a:cubicBezTo>
                    <a:pt x="7" y="5"/>
                    <a:pt x="6" y="5"/>
                    <a:pt x="5" y="5"/>
                  </a:cubicBezTo>
                  <a:cubicBezTo>
                    <a:pt x="4" y="6"/>
                    <a:pt x="4" y="6"/>
                    <a:pt x="3" y="7"/>
                  </a:cubicBezTo>
                  <a:cubicBezTo>
                    <a:pt x="3" y="8"/>
                    <a:pt x="3" y="9"/>
                    <a:pt x="3" y="10"/>
                  </a:cubicBezTo>
                  <a:cubicBezTo>
                    <a:pt x="3" y="11"/>
                    <a:pt x="3" y="12"/>
                    <a:pt x="4" y="12"/>
                  </a:cubicBezTo>
                  <a:cubicBezTo>
                    <a:pt x="5" y="13"/>
                    <a:pt x="5" y="14"/>
                    <a:pt x="6" y="14"/>
                  </a:cubicBezTo>
                  <a:cubicBezTo>
                    <a:pt x="7" y="14"/>
                    <a:pt x="9" y="14"/>
                    <a:pt x="10" y="14"/>
                  </a:cubicBezTo>
                  <a:cubicBezTo>
                    <a:pt x="21" y="13"/>
                    <a:pt x="21" y="13"/>
                    <a:pt x="21" y="13"/>
                  </a:cubicBezTo>
                  <a:cubicBezTo>
                    <a:pt x="22" y="16"/>
                    <a:pt x="22" y="16"/>
                    <a:pt x="22" y="16"/>
                  </a:cubicBezTo>
                  <a:cubicBezTo>
                    <a:pt x="1" y="19"/>
                    <a:pt x="1" y="19"/>
                    <a:pt x="1" y="19"/>
                  </a:cubicBezTo>
                  <a:lnTo>
                    <a:pt x="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00" name="Freeform 38"/>
            <p:cNvSpPr>
              <a:spLocks/>
            </p:cNvSpPr>
            <p:nvPr/>
          </p:nvSpPr>
          <p:spPr bwMode="auto">
            <a:xfrm>
              <a:off x="-4970506" y="-665165"/>
              <a:ext cx="104776" cy="44450"/>
            </a:xfrm>
            <a:custGeom>
              <a:avLst/>
              <a:gdLst>
                <a:gd name="T0" fmla="*/ 4 w 28"/>
                <a:gd name="T1" fmla="*/ 12 h 12"/>
                <a:gd name="T2" fmla="*/ 1 w 28"/>
                <a:gd name="T3" fmla="*/ 12 h 12"/>
                <a:gd name="T4" fmla="*/ 0 w 28"/>
                <a:gd name="T5" fmla="*/ 10 h 12"/>
                <a:gd name="T6" fmla="*/ 0 w 28"/>
                <a:gd name="T7" fmla="*/ 7 h 12"/>
                <a:gd name="T8" fmla="*/ 2 w 28"/>
                <a:gd name="T9" fmla="*/ 5 h 12"/>
                <a:gd name="T10" fmla="*/ 6 w 28"/>
                <a:gd name="T11" fmla="*/ 4 h 12"/>
                <a:gd name="T12" fmla="*/ 18 w 28"/>
                <a:gd name="T13" fmla="*/ 3 h 12"/>
                <a:gd name="T14" fmla="*/ 18 w 28"/>
                <a:gd name="T15" fmla="*/ 0 h 12"/>
                <a:gd name="T16" fmla="*/ 20 w 28"/>
                <a:gd name="T17" fmla="*/ 0 h 12"/>
                <a:gd name="T18" fmla="*/ 21 w 28"/>
                <a:gd name="T19" fmla="*/ 3 h 12"/>
                <a:gd name="T20" fmla="*/ 26 w 28"/>
                <a:gd name="T21" fmla="*/ 2 h 12"/>
                <a:gd name="T22" fmla="*/ 28 w 28"/>
                <a:gd name="T23" fmla="*/ 5 h 12"/>
                <a:gd name="T24" fmla="*/ 21 w 28"/>
                <a:gd name="T25" fmla="*/ 6 h 12"/>
                <a:gd name="T26" fmla="*/ 21 w 28"/>
                <a:gd name="T27" fmla="*/ 10 h 12"/>
                <a:gd name="T28" fmla="*/ 19 w 28"/>
                <a:gd name="T29" fmla="*/ 10 h 12"/>
                <a:gd name="T30" fmla="*/ 18 w 28"/>
                <a:gd name="T31" fmla="*/ 6 h 12"/>
                <a:gd name="T32" fmla="*/ 6 w 28"/>
                <a:gd name="T33" fmla="*/ 8 h 12"/>
                <a:gd name="T34" fmla="*/ 4 w 28"/>
                <a:gd name="T35" fmla="*/ 8 h 12"/>
                <a:gd name="T36" fmla="*/ 4 w 28"/>
                <a:gd name="T37" fmla="*/ 9 h 12"/>
                <a:gd name="T38" fmla="*/ 3 w 28"/>
                <a:gd name="T39" fmla="*/ 10 h 12"/>
                <a:gd name="T40" fmla="*/ 4 w 28"/>
                <a:gd name="T4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2">
                  <a:moveTo>
                    <a:pt x="4" y="12"/>
                  </a:moveTo>
                  <a:cubicBezTo>
                    <a:pt x="1" y="12"/>
                    <a:pt x="1" y="12"/>
                    <a:pt x="1" y="12"/>
                  </a:cubicBezTo>
                  <a:cubicBezTo>
                    <a:pt x="0" y="11"/>
                    <a:pt x="0" y="10"/>
                    <a:pt x="0" y="10"/>
                  </a:cubicBezTo>
                  <a:cubicBezTo>
                    <a:pt x="0" y="8"/>
                    <a:pt x="0" y="7"/>
                    <a:pt x="0" y="7"/>
                  </a:cubicBezTo>
                  <a:cubicBezTo>
                    <a:pt x="1" y="6"/>
                    <a:pt x="1" y="5"/>
                    <a:pt x="2" y="5"/>
                  </a:cubicBezTo>
                  <a:cubicBezTo>
                    <a:pt x="3" y="5"/>
                    <a:pt x="4" y="4"/>
                    <a:pt x="6" y="4"/>
                  </a:cubicBezTo>
                  <a:cubicBezTo>
                    <a:pt x="18" y="3"/>
                    <a:pt x="18" y="3"/>
                    <a:pt x="18" y="3"/>
                  </a:cubicBezTo>
                  <a:cubicBezTo>
                    <a:pt x="18" y="0"/>
                    <a:pt x="18" y="0"/>
                    <a:pt x="18" y="0"/>
                  </a:cubicBezTo>
                  <a:cubicBezTo>
                    <a:pt x="20" y="0"/>
                    <a:pt x="20" y="0"/>
                    <a:pt x="20" y="0"/>
                  </a:cubicBezTo>
                  <a:cubicBezTo>
                    <a:pt x="21" y="3"/>
                    <a:pt x="21" y="3"/>
                    <a:pt x="21" y="3"/>
                  </a:cubicBezTo>
                  <a:cubicBezTo>
                    <a:pt x="26" y="2"/>
                    <a:pt x="26" y="2"/>
                    <a:pt x="26" y="2"/>
                  </a:cubicBezTo>
                  <a:cubicBezTo>
                    <a:pt x="28" y="5"/>
                    <a:pt x="28" y="5"/>
                    <a:pt x="28" y="5"/>
                  </a:cubicBezTo>
                  <a:cubicBezTo>
                    <a:pt x="21" y="6"/>
                    <a:pt x="21" y="6"/>
                    <a:pt x="21" y="6"/>
                  </a:cubicBezTo>
                  <a:cubicBezTo>
                    <a:pt x="21" y="10"/>
                    <a:pt x="21" y="10"/>
                    <a:pt x="21" y="10"/>
                  </a:cubicBezTo>
                  <a:cubicBezTo>
                    <a:pt x="19" y="10"/>
                    <a:pt x="19" y="10"/>
                    <a:pt x="19" y="10"/>
                  </a:cubicBezTo>
                  <a:cubicBezTo>
                    <a:pt x="18" y="6"/>
                    <a:pt x="18" y="6"/>
                    <a:pt x="18" y="6"/>
                  </a:cubicBezTo>
                  <a:cubicBezTo>
                    <a:pt x="6" y="8"/>
                    <a:pt x="6" y="8"/>
                    <a:pt x="6" y="8"/>
                  </a:cubicBezTo>
                  <a:cubicBezTo>
                    <a:pt x="5" y="8"/>
                    <a:pt x="4" y="8"/>
                    <a:pt x="4" y="8"/>
                  </a:cubicBezTo>
                  <a:cubicBezTo>
                    <a:pt x="4" y="8"/>
                    <a:pt x="4" y="8"/>
                    <a:pt x="4" y="9"/>
                  </a:cubicBezTo>
                  <a:cubicBezTo>
                    <a:pt x="3" y="9"/>
                    <a:pt x="3" y="9"/>
                    <a:pt x="3" y="10"/>
                  </a:cubicBezTo>
                  <a:cubicBezTo>
                    <a:pt x="4" y="10"/>
                    <a:pt x="4" y="11"/>
                    <a:pt x="4"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01" name="Freeform 39"/>
            <p:cNvSpPr>
              <a:spLocks noEditPoints="1"/>
            </p:cNvSpPr>
            <p:nvPr/>
          </p:nvSpPr>
          <p:spPr bwMode="auto">
            <a:xfrm>
              <a:off x="-4967331" y="-617540"/>
              <a:ext cx="109538" cy="23813"/>
            </a:xfrm>
            <a:custGeom>
              <a:avLst/>
              <a:gdLst>
                <a:gd name="T0" fmla="*/ 0 w 69"/>
                <a:gd name="T1" fmla="*/ 5 h 15"/>
                <a:gd name="T2" fmla="*/ 50 w 69"/>
                <a:gd name="T3" fmla="*/ 0 h 15"/>
                <a:gd name="T4" fmla="*/ 50 w 69"/>
                <a:gd name="T5" fmla="*/ 10 h 15"/>
                <a:gd name="T6" fmla="*/ 0 w 69"/>
                <a:gd name="T7" fmla="*/ 15 h 15"/>
                <a:gd name="T8" fmla="*/ 0 w 69"/>
                <a:gd name="T9" fmla="*/ 5 h 15"/>
                <a:gd name="T10" fmla="*/ 57 w 69"/>
                <a:gd name="T11" fmla="*/ 0 h 15"/>
                <a:gd name="T12" fmla="*/ 66 w 69"/>
                <a:gd name="T13" fmla="*/ 0 h 15"/>
                <a:gd name="T14" fmla="*/ 69 w 69"/>
                <a:gd name="T15" fmla="*/ 8 h 15"/>
                <a:gd name="T16" fmla="*/ 59 w 69"/>
                <a:gd name="T17" fmla="*/ 10 h 15"/>
                <a:gd name="T18" fmla="*/ 57 w 69"/>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15">
                  <a:moveTo>
                    <a:pt x="0" y="5"/>
                  </a:moveTo>
                  <a:lnTo>
                    <a:pt x="50" y="0"/>
                  </a:lnTo>
                  <a:lnTo>
                    <a:pt x="50" y="10"/>
                  </a:lnTo>
                  <a:lnTo>
                    <a:pt x="0" y="15"/>
                  </a:lnTo>
                  <a:lnTo>
                    <a:pt x="0" y="5"/>
                  </a:lnTo>
                  <a:close/>
                  <a:moveTo>
                    <a:pt x="57" y="0"/>
                  </a:moveTo>
                  <a:lnTo>
                    <a:pt x="66" y="0"/>
                  </a:lnTo>
                  <a:lnTo>
                    <a:pt x="69" y="8"/>
                  </a:lnTo>
                  <a:lnTo>
                    <a:pt x="59" y="10"/>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02" name="Freeform 40"/>
            <p:cNvSpPr>
              <a:spLocks noEditPoints="1"/>
            </p:cNvSpPr>
            <p:nvPr/>
          </p:nvSpPr>
          <p:spPr bwMode="auto">
            <a:xfrm>
              <a:off x="-4989556" y="-582615"/>
              <a:ext cx="109538" cy="71438"/>
            </a:xfrm>
            <a:custGeom>
              <a:avLst/>
              <a:gdLst>
                <a:gd name="T0" fmla="*/ 0 w 29"/>
                <a:gd name="T1" fmla="*/ 16 h 19"/>
                <a:gd name="T2" fmla="*/ 10 w 29"/>
                <a:gd name="T3" fmla="*/ 15 h 19"/>
                <a:gd name="T4" fmla="*/ 8 w 29"/>
                <a:gd name="T5" fmla="*/ 13 h 19"/>
                <a:gd name="T6" fmla="*/ 7 w 29"/>
                <a:gd name="T7" fmla="*/ 10 h 19"/>
                <a:gd name="T8" fmla="*/ 9 w 29"/>
                <a:gd name="T9" fmla="*/ 3 h 19"/>
                <a:gd name="T10" fmla="*/ 17 w 29"/>
                <a:gd name="T11" fmla="*/ 0 h 19"/>
                <a:gd name="T12" fmla="*/ 23 w 29"/>
                <a:gd name="T13" fmla="*/ 1 h 19"/>
                <a:gd name="T14" fmla="*/ 27 w 29"/>
                <a:gd name="T15" fmla="*/ 4 h 19"/>
                <a:gd name="T16" fmla="*/ 28 w 29"/>
                <a:gd name="T17" fmla="*/ 8 h 19"/>
                <a:gd name="T18" fmla="*/ 26 w 29"/>
                <a:gd name="T19" fmla="*/ 14 h 19"/>
                <a:gd name="T20" fmla="*/ 28 w 29"/>
                <a:gd name="T21" fmla="*/ 14 h 19"/>
                <a:gd name="T22" fmla="*/ 29 w 29"/>
                <a:gd name="T23" fmla="*/ 17 h 19"/>
                <a:gd name="T24" fmla="*/ 0 w 29"/>
                <a:gd name="T25" fmla="*/ 19 h 19"/>
                <a:gd name="T26" fmla="*/ 0 w 29"/>
                <a:gd name="T27" fmla="*/ 16 h 19"/>
                <a:gd name="T28" fmla="*/ 17 w 29"/>
                <a:gd name="T29" fmla="*/ 4 h 19"/>
                <a:gd name="T30" fmla="*/ 11 w 29"/>
                <a:gd name="T31" fmla="*/ 6 h 19"/>
                <a:gd name="T32" fmla="*/ 10 w 29"/>
                <a:gd name="T33" fmla="*/ 10 h 19"/>
                <a:gd name="T34" fmla="*/ 12 w 29"/>
                <a:gd name="T35" fmla="*/ 14 h 19"/>
                <a:gd name="T36" fmla="*/ 18 w 29"/>
                <a:gd name="T37" fmla="*/ 15 h 19"/>
                <a:gd name="T38" fmla="*/ 24 w 29"/>
                <a:gd name="T39" fmla="*/ 13 h 19"/>
                <a:gd name="T40" fmla="*/ 26 w 29"/>
                <a:gd name="T41" fmla="*/ 8 h 19"/>
                <a:gd name="T42" fmla="*/ 23 w 29"/>
                <a:gd name="T43" fmla="*/ 5 h 19"/>
                <a:gd name="T44" fmla="*/ 17 w 29"/>
                <a:gd name="T45"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19">
                  <a:moveTo>
                    <a:pt x="0" y="16"/>
                  </a:moveTo>
                  <a:cubicBezTo>
                    <a:pt x="10" y="15"/>
                    <a:pt x="10" y="15"/>
                    <a:pt x="10" y="15"/>
                  </a:cubicBezTo>
                  <a:cubicBezTo>
                    <a:pt x="9" y="14"/>
                    <a:pt x="8" y="14"/>
                    <a:pt x="8" y="13"/>
                  </a:cubicBezTo>
                  <a:cubicBezTo>
                    <a:pt x="7" y="12"/>
                    <a:pt x="7" y="11"/>
                    <a:pt x="7" y="10"/>
                  </a:cubicBezTo>
                  <a:cubicBezTo>
                    <a:pt x="7" y="7"/>
                    <a:pt x="7" y="5"/>
                    <a:pt x="9" y="3"/>
                  </a:cubicBezTo>
                  <a:cubicBezTo>
                    <a:pt x="11" y="1"/>
                    <a:pt x="14" y="0"/>
                    <a:pt x="17" y="0"/>
                  </a:cubicBezTo>
                  <a:cubicBezTo>
                    <a:pt x="19" y="0"/>
                    <a:pt x="21" y="0"/>
                    <a:pt x="23" y="1"/>
                  </a:cubicBezTo>
                  <a:cubicBezTo>
                    <a:pt x="25" y="1"/>
                    <a:pt x="26" y="2"/>
                    <a:pt x="27" y="4"/>
                  </a:cubicBezTo>
                  <a:cubicBezTo>
                    <a:pt x="28" y="5"/>
                    <a:pt x="28" y="6"/>
                    <a:pt x="28" y="8"/>
                  </a:cubicBezTo>
                  <a:cubicBezTo>
                    <a:pt x="29" y="10"/>
                    <a:pt x="28" y="13"/>
                    <a:pt x="26" y="14"/>
                  </a:cubicBezTo>
                  <a:cubicBezTo>
                    <a:pt x="28" y="14"/>
                    <a:pt x="28" y="14"/>
                    <a:pt x="28" y="14"/>
                  </a:cubicBezTo>
                  <a:cubicBezTo>
                    <a:pt x="29" y="17"/>
                    <a:pt x="29" y="17"/>
                    <a:pt x="29" y="17"/>
                  </a:cubicBezTo>
                  <a:cubicBezTo>
                    <a:pt x="0" y="19"/>
                    <a:pt x="0" y="19"/>
                    <a:pt x="0" y="19"/>
                  </a:cubicBezTo>
                  <a:lnTo>
                    <a:pt x="0" y="16"/>
                  </a:lnTo>
                  <a:close/>
                  <a:moveTo>
                    <a:pt x="17" y="4"/>
                  </a:moveTo>
                  <a:cubicBezTo>
                    <a:pt x="15" y="4"/>
                    <a:pt x="13" y="4"/>
                    <a:pt x="11" y="6"/>
                  </a:cubicBezTo>
                  <a:cubicBezTo>
                    <a:pt x="10" y="7"/>
                    <a:pt x="10" y="8"/>
                    <a:pt x="10" y="10"/>
                  </a:cubicBezTo>
                  <a:cubicBezTo>
                    <a:pt x="10" y="11"/>
                    <a:pt x="11" y="13"/>
                    <a:pt x="12" y="14"/>
                  </a:cubicBezTo>
                  <a:cubicBezTo>
                    <a:pt x="13" y="15"/>
                    <a:pt x="15" y="15"/>
                    <a:pt x="18" y="15"/>
                  </a:cubicBezTo>
                  <a:cubicBezTo>
                    <a:pt x="21" y="15"/>
                    <a:pt x="23" y="14"/>
                    <a:pt x="24" y="13"/>
                  </a:cubicBezTo>
                  <a:cubicBezTo>
                    <a:pt x="25" y="11"/>
                    <a:pt x="26" y="10"/>
                    <a:pt x="26" y="8"/>
                  </a:cubicBezTo>
                  <a:cubicBezTo>
                    <a:pt x="26" y="7"/>
                    <a:pt x="25" y="6"/>
                    <a:pt x="23" y="5"/>
                  </a:cubicBezTo>
                  <a:cubicBezTo>
                    <a:pt x="22" y="4"/>
                    <a:pt x="20" y="3"/>
                    <a:pt x="17"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03" name="Freeform 41"/>
            <p:cNvSpPr>
              <a:spLocks/>
            </p:cNvSpPr>
            <p:nvPr/>
          </p:nvSpPr>
          <p:spPr bwMode="auto">
            <a:xfrm>
              <a:off x="-4959394" y="-496889"/>
              <a:ext cx="82551" cy="68263"/>
            </a:xfrm>
            <a:custGeom>
              <a:avLst/>
              <a:gdLst>
                <a:gd name="T0" fmla="*/ 1 w 22"/>
                <a:gd name="T1" fmla="*/ 15 h 18"/>
                <a:gd name="T2" fmla="*/ 4 w 22"/>
                <a:gd name="T3" fmla="*/ 14 h 18"/>
                <a:gd name="T4" fmla="*/ 0 w 22"/>
                <a:gd name="T5" fmla="*/ 8 h 18"/>
                <a:gd name="T6" fmla="*/ 1 w 22"/>
                <a:gd name="T7" fmla="*/ 5 h 18"/>
                <a:gd name="T8" fmla="*/ 2 w 22"/>
                <a:gd name="T9" fmla="*/ 2 h 18"/>
                <a:gd name="T10" fmla="*/ 5 w 22"/>
                <a:gd name="T11" fmla="*/ 1 h 18"/>
                <a:gd name="T12" fmla="*/ 8 w 22"/>
                <a:gd name="T13" fmla="*/ 1 h 18"/>
                <a:gd name="T14" fmla="*/ 21 w 22"/>
                <a:gd name="T15" fmla="*/ 0 h 18"/>
                <a:gd name="T16" fmla="*/ 21 w 22"/>
                <a:gd name="T17" fmla="*/ 3 h 18"/>
                <a:gd name="T18" fmla="*/ 10 w 22"/>
                <a:gd name="T19" fmla="*/ 4 h 18"/>
                <a:gd name="T20" fmla="*/ 6 w 22"/>
                <a:gd name="T21" fmla="*/ 4 h 18"/>
                <a:gd name="T22" fmla="*/ 4 w 22"/>
                <a:gd name="T23" fmla="*/ 6 h 18"/>
                <a:gd name="T24" fmla="*/ 3 w 22"/>
                <a:gd name="T25" fmla="*/ 9 h 18"/>
                <a:gd name="T26" fmla="*/ 4 w 22"/>
                <a:gd name="T27" fmla="*/ 11 h 18"/>
                <a:gd name="T28" fmla="*/ 6 w 22"/>
                <a:gd name="T29" fmla="*/ 13 h 18"/>
                <a:gd name="T30" fmla="*/ 10 w 22"/>
                <a:gd name="T31" fmla="*/ 14 h 18"/>
                <a:gd name="T32" fmla="*/ 22 w 22"/>
                <a:gd name="T33" fmla="*/ 13 h 18"/>
                <a:gd name="T34" fmla="*/ 22 w 22"/>
                <a:gd name="T35" fmla="*/ 17 h 18"/>
                <a:gd name="T36" fmla="*/ 1 w 22"/>
                <a:gd name="T37" fmla="*/ 18 h 18"/>
                <a:gd name="T38" fmla="*/ 1 w 22"/>
                <a:gd name="T39"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18">
                  <a:moveTo>
                    <a:pt x="1" y="15"/>
                  </a:moveTo>
                  <a:cubicBezTo>
                    <a:pt x="4" y="14"/>
                    <a:pt x="4" y="14"/>
                    <a:pt x="4" y="14"/>
                  </a:cubicBezTo>
                  <a:cubicBezTo>
                    <a:pt x="1" y="13"/>
                    <a:pt x="0" y="11"/>
                    <a:pt x="0" y="8"/>
                  </a:cubicBezTo>
                  <a:cubicBezTo>
                    <a:pt x="0" y="7"/>
                    <a:pt x="0" y="6"/>
                    <a:pt x="1" y="5"/>
                  </a:cubicBezTo>
                  <a:cubicBezTo>
                    <a:pt x="1" y="3"/>
                    <a:pt x="2" y="3"/>
                    <a:pt x="2" y="2"/>
                  </a:cubicBezTo>
                  <a:cubicBezTo>
                    <a:pt x="3" y="2"/>
                    <a:pt x="4" y="1"/>
                    <a:pt x="5" y="1"/>
                  </a:cubicBezTo>
                  <a:cubicBezTo>
                    <a:pt x="6" y="1"/>
                    <a:pt x="7" y="1"/>
                    <a:pt x="8" y="1"/>
                  </a:cubicBezTo>
                  <a:cubicBezTo>
                    <a:pt x="21" y="0"/>
                    <a:pt x="21" y="0"/>
                    <a:pt x="21" y="0"/>
                  </a:cubicBezTo>
                  <a:cubicBezTo>
                    <a:pt x="21" y="3"/>
                    <a:pt x="21" y="3"/>
                    <a:pt x="21" y="3"/>
                  </a:cubicBezTo>
                  <a:cubicBezTo>
                    <a:pt x="10" y="4"/>
                    <a:pt x="10" y="4"/>
                    <a:pt x="10" y="4"/>
                  </a:cubicBezTo>
                  <a:cubicBezTo>
                    <a:pt x="8" y="4"/>
                    <a:pt x="7" y="4"/>
                    <a:pt x="6" y="4"/>
                  </a:cubicBezTo>
                  <a:cubicBezTo>
                    <a:pt x="5" y="5"/>
                    <a:pt x="4" y="5"/>
                    <a:pt x="4" y="6"/>
                  </a:cubicBezTo>
                  <a:cubicBezTo>
                    <a:pt x="3" y="7"/>
                    <a:pt x="3" y="8"/>
                    <a:pt x="3" y="9"/>
                  </a:cubicBezTo>
                  <a:cubicBezTo>
                    <a:pt x="3" y="10"/>
                    <a:pt x="3" y="11"/>
                    <a:pt x="4" y="11"/>
                  </a:cubicBezTo>
                  <a:cubicBezTo>
                    <a:pt x="5" y="12"/>
                    <a:pt x="5" y="13"/>
                    <a:pt x="6" y="13"/>
                  </a:cubicBezTo>
                  <a:cubicBezTo>
                    <a:pt x="7" y="14"/>
                    <a:pt x="9" y="14"/>
                    <a:pt x="10" y="14"/>
                  </a:cubicBezTo>
                  <a:cubicBezTo>
                    <a:pt x="22" y="13"/>
                    <a:pt x="22" y="13"/>
                    <a:pt x="22" y="13"/>
                  </a:cubicBezTo>
                  <a:cubicBezTo>
                    <a:pt x="22" y="17"/>
                    <a:pt x="22" y="17"/>
                    <a:pt x="22" y="17"/>
                  </a:cubicBezTo>
                  <a:cubicBezTo>
                    <a:pt x="1" y="18"/>
                    <a:pt x="1" y="18"/>
                    <a:pt x="1" y="18"/>
                  </a:cubicBezTo>
                  <a:lnTo>
                    <a:pt x="1"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04" name="Freeform 42"/>
            <p:cNvSpPr>
              <a:spLocks noEditPoints="1"/>
            </p:cNvSpPr>
            <p:nvPr/>
          </p:nvSpPr>
          <p:spPr bwMode="auto">
            <a:xfrm>
              <a:off x="-4956219" y="-414339"/>
              <a:ext cx="82551" cy="71438"/>
            </a:xfrm>
            <a:custGeom>
              <a:avLst/>
              <a:gdLst>
                <a:gd name="T0" fmla="*/ 7 w 22"/>
                <a:gd name="T1" fmla="*/ 15 h 19"/>
                <a:gd name="T2" fmla="*/ 7 w 22"/>
                <a:gd name="T3" fmla="*/ 19 h 19"/>
                <a:gd name="T4" fmla="*/ 2 w 22"/>
                <a:gd name="T5" fmla="*/ 16 h 19"/>
                <a:gd name="T6" fmla="*/ 0 w 22"/>
                <a:gd name="T7" fmla="*/ 10 h 19"/>
                <a:gd name="T8" fmla="*/ 2 w 22"/>
                <a:gd name="T9" fmla="*/ 2 h 19"/>
                <a:gd name="T10" fmla="*/ 10 w 22"/>
                <a:gd name="T11" fmla="*/ 0 h 19"/>
                <a:gd name="T12" fmla="*/ 18 w 22"/>
                <a:gd name="T13" fmla="*/ 2 h 19"/>
                <a:gd name="T14" fmla="*/ 21 w 22"/>
                <a:gd name="T15" fmla="*/ 9 h 19"/>
                <a:gd name="T16" fmla="*/ 19 w 22"/>
                <a:gd name="T17" fmla="*/ 16 h 19"/>
                <a:gd name="T18" fmla="*/ 11 w 22"/>
                <a:gd name="T19" fmla="*/ 19 h 19"/>
                <a:gd name="T20" fmla="*/ 10 w 22"/>
                <a:gd name="T21" fmla="*/ 19 h 19"/>
                <a:gd name="T22" fmla="*/ 10 w 22"/>
                <a:gd name="T23" fmla="*/ 3 h 19"/>
                <a:gd name="T24" fmla="*/ 4 w 22"/>
                <a:gd name="T25" fmla="*/ 5 h 19"/>
                <a:gd name="T26" fmla="*/ 3 w 22"/>
                <a:gd name="T27" fmla="*/ 10 h 19"/>
                <a:gd name="T28" fmla="*/ 4 w 22"/>
                <a:gd name="T29" fmla="*/ 13 h 19"/>
                <a:gd name="T30" fmla="*/ 7 w 22"/>
                <a:gd name="T31" fmla="*/ 15 h 19"/>
                <a:gd name="T32" fmla="*/ 13 w 22"/>
                <a:gd name="T33" fmla="*/ 3 h 19"/>
                <a:gd name="T34" fmla="*/ 13 w 22"/>
                <a:gd name="T35" fmla="*/ 15 h 19"/>
                <a:gd name="T36" fmla="*/ 17 w 22"/>
                <a:gd name="T37" fmla="*/ 14 h 19"/>
                <a:gd name="T38" fmla="*/ 19 w 22"/>
                <a:gd name="T39" fmla="*/ 9 h 19"/>
                <a:gd name="T40" fmla="*/ 17 w 22"/>
                <a:gd name="T41" fmla="*/ 5 h 19"/>
                <a:gd name="T42" fmla="*/ 13 w 22"/>
                <a:gd name="T4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19">
                  <a:moveTo>
                    <a:pt x="7" y="15"/>
                  </a:moveTo>
                  <a:cubicBezTo>
                    <a:pt x="7" y="19"/>
                    <a:pt x="7" y="19"/>
                    <a:pt x="7" y="19"/>
                  </a:cubicBezTo>
                  <a:cubicBezTo>
                    <a:pt x="5" y="18"/>
                    <a:pt x="3" y="17"/>
                    <a:pt x="2" y="16"/>
                  </a:cubicBezTo>
                  <a:cubicBezTo>
                    <a:pt x="0" y="14"/>
                    <a:pt x="0" y="12"/>
                    <a:pt x="0" y="10"/>
                  </a:cubicBezTo>
                  <a:cubicBezTo>
                    <a:pt x="0" y="7"/>
                    <a:pt x="1" y="4"/>
                    <a:pt x="2" y="2"/>
                  </a:cubicBezTo>
                  <a:cubicBezTo>
                    <a:pt x="4" y="1"/>
                    <a:pt x="7" y="0"/>
                    <a:pt x="10" y="0"/>
                  </a:cubicBezTo>
                  <a:cubicBezTo>
                    <a:pt x="14" y="0"/>
                    <a:pt x="16" y="0"/>
                    <a:pt x="18" y="2"/>
                  </a:cubicBezTo>
                  <a:cubicBezTo>
                    <a:pt x="20" y="4"/>
                    <a:pt x="21" y="6"/>
                    <a:pt x="21" y="9"/>
                  </a:cubicBezTo>
                  <a:cubicBezTo>
                    <a:pt x="22" y="12"/>
                    <a:pt x="21" y="14"/>
                    <a:pt x="19" y="16"/>
                  </a:cubicBezTo>
                  <a:cubicBezTo>
                    <a:pt x="17" y="18"/>
                    <a:pt x="14" y="19"/>
                    <a:pt x="11" y="19"/>
                  </a:cubicBezTo>
                  <a:cubicBezTo>
                    <a:pt x="11" y="19"/>
                    <a:pt x="10" y="19"/>
                    <a:pt x="10" y="19"/>
                  </a:cubicBezTo>
                  <a:cubicBezTo>
                    <a:pt x="10" y="3"/>
                    <a:pt x="10" y="3"/>
                    <a:pt x="10" y="3"/>
                  </a:cubicBezTo>
                  <a:cubicBezTo>
                    <a:pt x="7" y="3"/>
                    <a:pt x="6" y="4"/>
                    <a:pt x="4" y="5"/>
                  </a:cubicBezTo>
                  <a:cubicBezTo>
                    <a:pt x="3" y="6"/>
                    <a:pt x="3" y="8"/>
                    <a:pt x="3" y="10"/>
                  </a:cubicBezTo>
                  <a:cubicBezTo>
                    <a:pt x="3" y="11"/>
                    <a:pt x="3" y="12"/>
                    <a:pt x="4" y="13"/>
                  </a:cubicBezTo>
                  <a:cubicBezTo>
                    <a:pt x="4" y="14"/>
                    <a:pt x="6" y="14"/>
                    <a:pt x="7" y="15"/>
                  </a:cubicBezTo>
                  <a:close/>
                  <a:moveTo>
                    <a:pt x="13" y="3"/>
                  </a:moveTo>
                  <a:cubicBezTo>
                    <a:pt x="13" y="15"/>
                    <a:pt x="13" y="15"/>
                    <a:pt x="13" y="15"/>
                  </a:cubicBezTo>
                  <a:cubicBezTo>
                    <a:pt x="14" y="15"/>
                    <a:pt x="16" y="14"/>
                    <a:pt x="17" y="14"/>
                  </a:cubicBezTo>
                  <a:cubicBezTo>
                    <a:pt x="18" y="12"/>
                    <a:pt x="19" y="11"/>
                    <a:pt x="19" y="9"/>
                  </a:cubicBezTo>
                  <a:cubicBezTo>
                    <a:pt x="19" y="8"/>
                    <a:pt x="18" y="6"/>
                    <a:pt x="17" y="5"/>
                  </a:cubicBezTo>
                  <a:cubicBezTo>
                    <a:pt x="16" y="4"/>
                    <a:pt x="14" y="3"/>
                    <a:pt x="13"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05" name="Freeform 43"/>
            <p:cNvSpPr>
              <a:spLocks noEditPoints="1"/>
            </p:cNvSpPr>
            <p:nvPr/>
          </p:nvSpPr>
          <p:spPr bwMode="auto">
            <a:xfrm>
              <a:off x="-6242104" y="1825631"/>
              <a:ext cx="96838" cy="119063"/>
            </a:xfrm>
            <a:custGeom>
              <a:avLst/>
              <a:gdLst>
                <a:gd name="T0" fmla="*/ 1 w 26"/>
                <a:gd name="T1" fmla="*/ 32 h 32"/>
                <a:gd name="T2" fmla="*/ 0 w 26"/>
                <a:gd name="T3" fmla="*/ 1 h 32"/>
                <a:gd name="T4" fmla="*/ 4 w 26"/>
                <a:gd name="T5" fmla="*/ 0 h 32"/>
                <a:gd name="T6" fmla="*/ 26 w 26"/>
                <a:gd name="T7" fmla="*/ 22 h 32"/>
                <a:gd name="T8" fmla="*/ 22 w 26"/>
                <a:gd name="T9" fmla="*/ 23 h 32"/>
                <a:gd name="T10" fmla="*/ 15 w 26"/>
                <a:gd name="T11" fmla="*/ 17 h 32"/>
                <a:gd name="T12" fmla="*/ 4 w 26"/>
                <a:gd name="T13" fmla="*/ 21 h 32"/>
                <a:gd name="T14" fmla="*/ 5 w 26"/>
                <a:gd name="T15" fmla="*/ 31 h 32"/>
                <a:gd name="T16" fmla="*/ 1 w 26"/>
                <a:gd name="T17" fmla="*/ 32 h 32"/>
                <a:gd name="T18" fmla="*/ 4 w 26"/>
                <a:gd name="T19" fmla="*/ 18 h 32"/>
                <a:gd name="T20" fmla="*/ 13 w 26"/>
                <a:gd name="T21" fmla="*/ 14 h 32"/>
                <a:gd name="T22" fmla="*/ 7 w 26"/>
                <a:gd name="T23" fmla="*/ 8 h 32"/>
                <a:gd name="T24" fmla="*/ 3 w 26"/>
                <a:gd name="T25" fmla="*/ 3 h 32"/>
                <a:gd name="T26" fmla="*/ 4 w 26"/>
                <a:gd name="T27" fmla="*/ 9 h 32"/>
                <a:gd name="T28" fmla="*/ 4 w 26"/>
                <a:gd name="T29"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2">
                  <a:moveTo>
                    <a:pt x="1" y="32"/>
                  </a:moveTo>
                  <a:cubicBezTo>
                    <a:pt x="0" y="1"/>
                    <a:pt x="0" y="1"/>
                    <a:pt x="0" y="1"/>
                  </a:cubicBezTo>
                  <a:cubicBezTo>
                    <a:pt x="4" y="0"/>
                    <a:pt x="4" y="0"/>
                    <a:pt x="4" y="0"/>
                  </a:cubicBezTo>
                  <a:cubicBezTo>
                    <a:pt x="26" y="22"/>
                    <a:pt x="26" y="22"/>
                    <a:pt x="26" y="22"/>
                  </a:cubicBezTo>
                  <a:cubicBezTo>
                    <a:pt x="22" y="23"/>
                    <a:pt x="22" y="23"/>
                    <a:pt x="22" y="23"/>
                  </a:cubicBezTo>
                  <a:cubicBezTo>
                    <a:pt x="15" y="17"/>
                    <a:pt x="15" y="17"/>
                    <a:pt x="15" y="17"/>
                  </a:cubicBezTo>
                  <a:cubicBezTo>
                    <a:pt x="4" y="21"/>
                    <a:pt x="4" y="21"/>
                    <a:pt x="4" y="21"/>
                  </a:cubicBezTo>
                  <a:cubicBezTo>
                    <a:pt x="5" y="31"/>
                    <a:pt x="5" y="31"/>
                    <a:pt x="5" y="31"/>
                  </a:cubicBezTo>
                  <a:lnTo>
                    <a:pt x="1" y="32"/>
                  </a:lnTo>
                  <a:close/>
                  <a:moveTo>
                    <a:pt x="4" y="18"/>
                  </a:moveTo>
                  <a:cubicBezTo>
                    <a:pt x="13" y="14"/>
                    <a:pt x="13" y="14"/>
                    <a:pt x="13" y="14"/>
                  </a:cubicBezTo>
                  <a:cubicBezTo>
                    <a:pt x="7" y="8"/>
                    <a:pt x="7" y="8"/>
                    <a:pt x="7" y="8"/>
                  </a:cubicBezTo>
                  <a:cubicBezTo>
                    <a:pt x="5" y="6"/>
                    <a:pt x="4" y="5"/>
                    <a:pt x="3" y="3"/>
                  </a:cubicBezTo>
                  <a:cubicBezTo>
                    <a:pt x="3" y="5"/>
                    <a:pt x="4" y="7"/>
                    <a:pt x="4" y="9"/>
                  </a:cubicBezTo>
                  <a:lnTo>
                    <a:pt x="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06" name="Freeform 44"/>
            <p:cNvSpPr>
              <a:spLocks noEditPoints="1"/>
            </p:cNvSpPr>
            <p:nvPr/>
          </p:nvSpPr>
          <p:spPr bwMode="auto">
            <a:xfrm>
              <a:off x="-6162729" y="1801818"/>
              <a:ext cx="88901" cy="120650"/>
            </a:xfrm>
            <a:custGeom>
              <a:avLst/>
              <a:gdLst>
                <a:gd name="T0" fmla="*/ 8 w 24"/>
                <a:gd name="T1" fmla="*/ 28 h 32"/>
                <a:gd name="T2" fmla="*/ 11 w 24"/>
                <a:gd name="T3" fmla="*/ 27 h 32"/>
                <a:gd name="T4" fmla="*/ 13 w 24"/>
                <a:gd name="T5" fmla="*/ 29 h 32"/>
                <a:gd name="T6" fmla="*/ 17 w 24"/>
                <a:gd name="T7" fmla="*/ 28 h 32"/>
                <a:gd name="T8" fmla="*/ 20 w 24"/>
                <a:gd name="T9" fmla="*/ 25 h 32"/>
                <a:gd name="T10" fmla="*/ 20 w 24"/>
                <a:gd name="T11" fmla="*/ 22 h 32"/>
                <a:gd name="T12" fmla="*/ 19 w 24"/>
                <a:gd name="T13" fmla="*/ 18 h 32"/>
                <a:gd name="T14" fmla="*/ 15 w 24"/>
                <a:gd name="T15" fmla="*/ 23 h 32"/>
                <a:gd name="T16" fmla="*/ 7 w 24"/>
                <a:gd name="T17" fmla="*/ 23 h 32"/>
                <a:gd name="T18" fmla="*/ 2 w 24"/>
                <a:gd name="T19" fmla="*/ 17 h 32"/>
                <a:gd name="T20" fmla="*/ 1 w 24"/>
                <a:gd name="T21" fmla="*/ 12 h 32"/>
                <a:gd name="T22" fmla="*/ 2 w 24"/>
                <a:gd name="T23" fmla="*/ 7 h 32"/>
                <a:gd name="T24" fmla="*/ 5 w 24"/>
                <a:gd name="T25" fmla="*/ 4 h 32"/>
                <a:gd name="T26" fmla="*/ 12 w 24"/>
                <a:gd name="T27" fmla="*/ 4 h 32"/>
                <a:gd name="T28" fmla="*/ 11 w 24"/>
                <a:gd name="T29" fmla="*/ 2 h 32"/>
                <a:gd name="T30" fmla="*/ 14 w 24"/>
                <a:gd name="T31" fmla="*/ 0 h 32"/>
                <a:gd name="T32" fmla="*/ 22 w 24"/>
                <a:gd name="T33" fmla="*/ 16 h 32"/>
                <a:gd name="T34" fmla="*/ 24 w 24"/>
                <a:gd name="T35" fmla="*/ 23 h 32"/>
                <a:gd name="T36" fmla="*/ 22 w 24"/>
                <a:gd name="T37" fmla="*/ 27 h 32"/>
                <a:gd name="T38" fmla="*/ 18 w 24"/>
                <a:gd name="T39" fmla="*/ 30 h 32"/>
                <a:gd name="T40" fmla="*/ 12 w 24"/>
                <a:gd name="T41" fmla="*/ 32 h 32"/>
                <a:gd name="T42" fmla="*/ 8 w 24"/>
                <a:gd name="T43" fmla="*/ 28 h 32"/>
                <a:gd name="T44" fmla="*/ 5 w 24"/>
                <a:gd name="T45" fmla="*/ 16 h 32"/>
                <a:gd name="T46" fmla="*/ 9 w 24"/>
                <a:gd name="T47" fmla="*/ 20 h 32"/>
                <a:gd name="T48" fmla="*/ 14 w 24"/>
                <a:gd name="T49" fmla="*/ 20 h 32"/>
                <a:gd name="T50" fmla="*/ 17 w 24"/>
                <a:gd name="T51" fmla="*/ 17 h 32"/>
                <a:gd name="T52" fmla="*/ 15 w 24"/>
                <a:gd name="T53" fmla="*/ 11 h 32"/>
                <a:gd name="T54" fmla="*/ 11 w 24"/>
                <a:gd name="T55" fmla="*/ 6 h 32"/>
                <a:gd name="T56" fmla="*/ 7 w 24"/>
                <a:gd name="T57" fmla="*/ 6 h 32"/>
                <a:gd name="T58" fmla="*/ 4 w 24"/>
                <a:gd name="T59" fmla="*/ 10 h 32"/>
                <a:gd name="T60" fmla="*/ 5 w 24"/>
                <a:gd name="T61"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 h="32">
                  <a:moveTo>
                    <a:pt x="8" y="28"/>
                  </a:moveTo>
                  <a:cubicBezTo>
                    <a:pt x="11" y="27"/>
                    <a:pt x="11" y="27"/>
                    <a:pt x="11" y="27"/>
                  </a:cubicBezTo>
                  <a:cubicBezTo>
                    <a:pt x="12" y="28"/>
                    <a:pt x="13" y="28"/>
                    <a:pt x="13" y="29"/>
                  </a:cubicBezTo>
                  <a:cubicBezTo>
                    <a:pt x="14" y="29"/>
                    <a:pt x="16" y="28"/>
                    <a:pt x="17" y="28"/>
                  </a:cubicBezTo>
                  <a:cubicBezTo>
                    <a:pt x="18" y="27"/>
                    <a:pt x="19" y="26"/>
                    <a:pt x="20" y="25"/>
                  </a:cubicBezTo>
                  <a:cubicBezTo>
                    <a:pt x="20" y="24"/>
                    <a:pt x="21" y="23"/>
                    <a:pt x="20" y="22"/>
                  </a:cubicBezTo>
                  <a:cubicBezTo>
                    <a:pt x="20" y="21"/>
                    <a:pt x="20" y="20"/>
                    <a:pt x="19" y="18"/>
                  </a:cubicBezTo>
                  <a:cubicBezTo>
                    <a:pt x="18" y="20"/>
                    <a:pt x="17" y="22"/>
                    <a:pt x="15" y="23"/>
                  </a:cubicBezTo>
                  <a:cubicBezTo>
                    <a:pt x="12" y="24"/>
                    <a:pt x="10" y="24"/>
                    <a:pt x="7" y="23"/>
                  </a:cubicBezTo>
                  <a:cubicBezTo>
                    <a:pt x="5" y="22"/>
                    <a:pt x="3" y="20"/>
                    <a:pt x="2" y="17"/>
                  </a:cubicBezTo>
                  <a:cubicBezTo>
                    <a:pt x="1" y="16"/>
                    <a:pt x="1" y="14"/>
                    <a:pt x="1" y="12"/>
                  </a:cubicBezTo>
                  <a:cubicBezTo>
                    <a:pt x="0" y="10"/>
                    <a:pt x="1" y="8"/>
                    <a:pt x="2" y="7"/>
                  </a:cubicBezTo>
                  <a:cubicBezTo>
                    <a:pt x="2" y="6"/>
                    <a:pt x="4" y="5"/>
                    <a:pt x="5" y="4"/>
                  </a:cubicBezTo>
                  <a:cubicBezTo>
                    <a:pt x="8" y="3"/>
                    <a:pt x="10" y="3"/>
                    <a:pt x="12" y="4"/>
                  </a:cubicBezTo>
                  <a:cubicBezTo>
                    <a:pt x="11" y="2"/>
                    <a:pt x="11" y="2"/>
                    <a:pt x="11" y="2"/>
                  </a:cubicBezTo>
                  <a:cubicBezTo>
                    <a:pt x="14" y="0"/>
                    <a:pt x="14" y="0"/>
                    <a:pt x="14" y="0"/>
                  </a:cubicBezTo>
                  <a:cubicBezTo>
                    <a:pt x="22" y="16"/>
                    <a:pt x="22" y="16"/>
                    <a:pt x="22" y="16"/>
                  </a:cubicBezTo>
                  <a:cubicBezTo>
                    <a:pt x="23" y="19"/>
                    <a:pt x="24" y="21"/>
                    <a:pt x="24" y="23"/>
                  </a:cubicBezTo>
                  <a:cubicBezTo>
                    <a:pt x="24" y="24"/>
                    <a:pt x="23" y="26"/>
                    <a:pt x="22" y="27"/>
                  </a:cubicBezTo>
                  <a:cubicBezTo>
                    <a:pt x="22" y="28"/>
                    <a:pt x="20" y="30"/>
                    <a:pt x="18" y="30"/>
                  </a:cubicBezTo>
                  <a:cubicBezTo>
                    <a:pt x="16" y="32"/>
                    <a:pt x="14" y="32"/>
                    <a:pt x="12" y="32"/>
                  </a:cubicBezTo>
                  <a:cubicBezTo>
                    <a:pt x="10" y="31"/>
                    <a:pt x="9" y="30"/>
                    <a:pt x="8" y="28"/>
                  </a:cubicBezTo>
                  <a:close/>
                  <a:moveTo>
                    <a:pt x="5" y="16"/>
                  </a:moveTo>
                  <a:cubicBezTo>
                    <a:pt x="6" y="18"/>
                    <a:pt x="8" y="20"/>
                    <a:pt x="9" y="20"/>
                  </a:cubicBezTo>
                  <a:cubicBezTo>
                    <a:pt x="11" y="21"/>
                    <a:pt x="12" y="21"/>
                    <a:pt x="14" y="20"/>
                  </a:cubicBezTo>
                  <a:cubicBezTo>
                    <a:pt x="15" y="19"/>
                    <a:pt x="16" y="18"/>
                    <a:pt x="17" y="17"/>
                  </a:cubicBezTo>
                  <a:cubicBezTo>
                    <a:pt x="17" y="15"/>
                    <a:pt x="17" y="13"/>
                    <a:pt x="15" y="11"/>
                  </a:cubicBezTo>
                  <a:cubicBezTo>
                    <a:pt x="14" y="8"/>
                    <a:pt x="13" y="7"/>
                    <a:pt x="11" y="6"/>
                  </a:cubicBezTo>
                  <a:cubicBezTo>
                    <a:pt x="10" y="6"/>
                    <a:pt x="8" y="6"/>
                    <a:pt x="7" y="6"/>
                  </a:cubicBezTo>
                  <a:cubicBezTo>
                    <a:pt x="5" y="7"/>
                    <a:pt x="5" y="8"/>
                    <a:pt x="4" y="10"/>
                  </a:cubicBezTo>
                  <a:cubicBezTo>
                    <a:pt x="4" y="11"/>
                    <a:pt x="4" y="13"/>
                    <a:pt x="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07" name="Freeform 45"/>
            <p:cNvSpPr>
              <a:spLocks/>
            </p:cNvSpPr>
            <p:nvPr/>
          </p:nvSpPr>
          <p:spPr bwMode="auto">
            <a:xfrm>
              <a:off x="-6091291" y="1776418"/>
              <a:ext cx="44450" cy="85725"/>
            </a:xfrm>
            <a:custGeom>
              <a:avLst/>
              <a:gdLst>
                <a:gd name="T0" fmla="*/ 9 w 12"/>
                <a:gd name="T1" fmla="*/ 23 h 23"/>
                <a:gd name="T2" fmla="*/ 0 w 12"/>
                <a:gd name="T3" fmla="*/ 5 h 23"/>
                <a:gd name="T4" fmla="*/ 2 w 12"/>
                <a:gd name="T5" fmla="*/ 3 h 23"/>
                <a:gd name="T6" fmla="*/ 4 w 12"/>
                <a:gd name="T7" fmla="*/ 6 h 23"/>
                <a:gd name="T8" fmla="*/ 4 w 12"/>
                <a:gd name="T9" fmla="*/ 2 h 23"/>
                <a:gd name="T10" fmla="*/ 6 w 12"/>
                <a:gd name="T11" fmla="*/ 1 h 23"/>
                <a:gd name="T12" fmla="*/ 10 w 12"/>
                <a:gd name="T13" fmla="*/ 0 h 23"/>
                <a:gd name="T14" fmla="*/ 10 w 12"/>
                <a:gd name="T15" fmla="*/ 3 h 23"/>
                <a:gd name="T16" fmla="*/ 8 w 12"/>
                <a:gd name="T17" fmla="*/ 4 h 23"/>
                <a:gd name="T18" fmla="*/ 6 w 12"/>
                <a:gd name="T19" fmla="*/ 6 h 23"/>
                <a:gd name="T20" fmla="*/ 6 w 12"/>
                <a:gd name="T21" fmla="*/ 8 h 23"/>
                <a:gd name="T22" fmla="*/ 7 w 12"/>
                <a:gd name="T23" fmla="*/ 12 h 23"/>
                <a:gd name="T24" fmla="*/ 12 w 12"/>
                <a:gd name="T25" fmla="*/ 21 h 23"/>
                <a:gd name="T26" fmla="*/ 9 w 12"/>
                <a:gd name="T2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3">
                  <a:moveTo>
                    <a:pt x="9" y="23"/>
                  </a:moveTo>
                  <a:cubicBezTo>
                    <a:pt x="0" y="5"/>
                    <a:pt x="0" y="5"/>
                    <a:pt x="0" y="5"/>
                  </a:cubicBezTo>
                  <a:cubicBezTo>
                    <a:pt x="2" y="3"/>
                    <a:pt x="2" y="3"/>
                    <a:pt x="2" y="3"/>
                  </a:cubicBezTo>
                  <a:cubicBezTo>
                    <a:pt x="4" y="6"/>
                    <a:pt x="4" y="6"/>
                    <a:pt x="4" y="6"/>
                  </a:cubicBezTo>
                  <a:cubicBezTo>
                    <a:pt x="4" y="4"/>
                    <a:pt x="4" y="3"/>
                    <a:pt x="4" y="2"/>
                  </a:cubicBezTo>
                  <a:cubicBezTo>
                    <a:pt x="5" y="2"/>
                    <a:pt x="5" y="1"/>
                    <a:pt x="6" y="1"/>
                  </a:cubicBezTo>
                  <a:cubicBezTo>
                    <a:pt x="7" y="0"/>
                    <a:pt x="8" y="0"/>
                    <a:pt x="10" y="0"/>
                  </a:cubicBezTo>
                  <a:cubicBezTo>
                    <a:pt x="10" y="3"/>
                    <a:pt x="10" y="3"/>
                    <a:pt x="10" y="3"/>
                  </a:cubicBezTo>
                  <a:cubicBezTo>
                    <a:pt x="9" y="3"/>
                    <a:pt x="8" y="4"/>
                    <a:pt x="8" y="4"/>
                  </a:cubicBezTo>
                  <a:cubicBezTo>
                    <a:pt x="7" y="4"/>
                    <a:pt x="6" y="5"/>
                    <a:pt x="6" y="6"/>
                  </a:cubicBezTo>
                  <a:cubicBezTo>
                    <a:pt x="6" y="6"/>
                    <a:pt x="6" y="7"/>
                    <a:pt x="6" y="8"/>
                  </a:cubicBezTo>
                  <a:cubicBezTo>
                    <a:pt x="6" y="9"/>
                    <a:pt x="7" y="10"/>
                    <a:pt x="7" y="12"/>
                  </a:cubicBezTo>
                  <a:cubicBezTo>
                    <a:pt x="12" y="21"/>
                    <a:pt x="12" y="21"/>
                    <a:pt x="12" y="21"/>
                  </a:cubicBezTo>
                  <a:lnTo>
                    <a:pt x="9"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08" name="Freeform 46"/>
            <p:cNvSpPr>
              <a:spLocks noEditPoints="1"/>
            </p:cNvSpPr>
            <p:nvPr/>
          </p:nvSpPr>
          <p:spPr bwMode="auto">
            <a:xfrm>
              <a:off x="-6043665" y="1746256"/>
              <a:ext cx="79376" cy="82550"/>
            </a:xfrm>
            <a:custGeom>
              <a:avLst/>
              <a:gdLst>
                <a:gd name="T0" fmla="*/ 2 w 21"/>
                <a:gd name="T1" fmla="*/ 16 h 22"/>
                <a:gd name="T2" fmla="*/ 1 w 21"/>
                <a:gd name="T3" fmla="*/ 7 h 22"/>
                <a:gd name="T4" fmla="*/ 5 w 21"/>
                <a:gd name="T5" fmla="*/ 2 h 22"/>
                <a:gd name="T6" fmla="*/ 13 w 21"/>
                <a:gd name="T7" fmla="*/ 1 h 22"/>
                <a:gd name="T8" fmla="*/ 19 w 21"/>
                <a:gd name="T9" fmla="*/ 6 h 22"/>
                <a:gd name="T10" fmla="*/ 21 w 21"/>
                <a:gd name="T11" fmla="*/ 12 h 22"/>
                <a:gd name="T12" fmla="*/ 20 w 21"/>
                <a:gd name="T13" fmla="*/ 17 h 22"/>
                <a:gd name="T14" fmla="*/ 16 w 21"/>
                <a:gd name="T15" fmla="*/ 21 h 22"/>
                <a:gd name="T16" fmla="*/ 9 w 21"/>
                <a:gd name="T17" fmla="*/ 22 h 22"/>
                <a:gd name="T18" fmla="*/ 2 w 21"/>
                <a:gd name="T19" fmla="*/ 16 h 22"/>
                <a:gd name="T20" fmla="*/ 5 w 21"/>
                <a:gd name="T21" fmla="*/ 14 h 22"/>
                <a:gd name="T22" fmla="*/ 10 w 21"/>
                <a:gd name="T23" fmla="*/ 19 h 22"/>
                <a:gd name="T24" fmla="*/ 15 w 21"/>
                <a:gd name="T25" fmla="*/ 18 h 22"/>
                <a:gd name="T26" fmla="*/ 17 w 21"/>
                <a:gd name="T27" fmla="*/ 14 h 22"/>
                <a:gd name="T28" fmla="*/ 16 w 21"/>
                <a:gd name="T29" fmla="*/ 8 h 22"/>
                <a:gd name="T30" fmla="*/ 11 w 21"/>
                <a:gd name="T31" fmla="*/ 4 h 22"/>
                <a:gd name="T32" fmla="*/ 7 w 21"/>
                <a:gd name="T33" fmla="*/ 4 h 22"/>
                <a:gd name="T34" fmla="*/ 4 w 21"/>
                <a:gd name="T35" fmla="*/ 8 h 22"/>
                <a:gd name="T36" fmla="*/ 5 w 21"/>
                <a:gd name="T37"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22">
                  <a:moveTo>
                    <a:pt x="2" y="16"/>
                  </a:moveTo>
                  <a:cubicBezTo>
                    <a:pt x="0" y="13"/>
                    <a:pt x="0" y="10"/>
                    <a:pt x="1" y="7"/>
                  </a:cubicBezTo>
                  <a:cubicBezTo>
                    <a:pt x="2" y="5"/>
                    <a:pt x="3" y="3"/>
                    <a:pt x="5" y="2"/>
                  </a:cubicBezTo>
                  <a:cubicBezTo>
                    <a:pt x="8" y="0"/>
                    <a:pt x="10" y="0"/>
                    <a:pt x="13" y="1"/>
                  </a:cubicBezTo>
                  <a:cubicBezTo>
                    <a:pt x="15" y="1"/>
                    <a:pt x="17" y="3"/>
                    <a:pt x="19" y="6"/>
                  </a:cubicBezTo>
                  <a:cubicBezTo>
                    <a:pt x="20" y="8"/>
                    <a:pt x="21" y="10"/>
                    <a:pt x="21" y="12"/>
                  </a:cubicBezTo>
                  <a:cubicBezTo>
                    <a:pt x="21" y="14"/>
                    <a:pt x="21" y="15"/>
                    <a:pt x="20" y="17"/>
                  </a:cubicBezTo>
                  <a:cubicBezTo>
                    <a:pt x="19" y="18"/>
                    <a:pt x="18" y="20"/>
                    <a:pt x="16" y="21"/>
                  </a:cubicBezTo>
                  <a:cubicBezTo>
                    <a:pt x="14" y="22"/>
                    <a:pt x="11" y="22"/>
                    <a:pt x="9" y="22"/>
                  </a:cubicBezTo>
                  <a:cubicBezTo>
                    <a:pt x="6" y="21"/>
                    <a:pt x="4" y="19"/>
                    <a:pt x="2" y="16"/>
                  </a:cubicBezTo>
                  <a:close/>
                  <a:moveTo>
                    <a:pt x="5" y="14"/>
                  </a:moveTo>
                  <a:cubicBezTo>
                    <a:pt x="7" y="17"/>
                    <a:pt x="8" y="18"/>
                    <a:pt x="10" y="19"/>
                  </a:cubicBezTo>
                  <a:cubicBezTo>
                    <a:pt x="12" y="19"/>
                    <a:pt x="13" y="19"/>
                    <a:pt x="15" y="18"/>
                  </a:cubicBezTo>
                  <a:cubicBezTo>
                    <a:pt x="16" y="17"/>
                    <a:pt x="17" y="16"/>
                    <a:pt x="17" y="14"/>
                  </a:cubicBezTo>
                  <a:cubicBezTo>
                    <a:pt x="18" y="12"/>
                    <a:pt x="17" y="10"/>
                    <a:pt x="16" y="8"/>
                  </a:cubicBezTo>
                  <a:cubicBezTo>
                    <a:pt x="15" y="6"/>
                    <a:pt x="13" y="4"/>
                    <a:pt x="11" y="4"/>
                  </a:cubicBezTo>
                  <a:cubicBezTo>
                    <a:pt x="10" y="3"/>
                    <a:pt x="8" y="3"/>
                    <a:pt x="7" y="4"/>
                  </a:cubicBezTo>
                  <a:cubicBezTo>
                    <a:pt x="5" y="5"/>
                    <a:pt x="4" y="7"/>
                    <a:pt x="4" y="8"/>
                  </a:cubicBezTo>
                  <a:cubicBezTo>
                    <a:pt x="4" y="10"/>
                    <a:pt x="4" y="12"/>
                    <a:pt x="5"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09" name="Freeform 47"/>
            <p:cNvSpPr>
              <a:spLocks noEditPoints="1"/>
            </p:cNvSpPr>
            <p:nvPr/>
          </p:nvSpPr>
          <p:spPr bwMode="auto">
            <a:xfrm>
              <a:off x="-5972227" y="1701805"/>
              <a:ext cx="93663" cy="88900"/>
            </a:xfrm>
            <a:custGeom>
              <a:avLst/>
              <a:gdLst>
                <a:gd name="T0" fmla="*/ 20 w 25"/>
                <a:gd name="T1" fmla="*/ 15 h 24"/>
                <a:gd name="T2" fmla="*/ 18 w 25"/>
                <a:gd name="T3" fmla="*/ 19 h 24"/>
                <a:gd name="T4" fmla="*/ 15 w 25"/>
                <a:gd name="T5" fmla="*/ 22 h 24"/>
                <a:gd name="T6" fmla="*/ 9 w 25"/>
                <a:gd name="T7" fmla="*/ 23 h 24"/>
                <a:gd name="T8" fmla="*/ 6 w 25"/>
                <a:gd name="T9" fmla="*/ 21 h 24"/>
                <a:gd name="T10" fmla="*/ 5 w 25"/>
                <a:gd name="T11" fmla="*/ 18 h 24"/>
                <a:gd name="T12" fmla="*/ 5 w 25"/>
                <a:gd name="T13" fmla="*/ 15 h 24"/>
                <a:gd name="T14" fmla="*/ 7 w 25"/>
                <a:gd name="T15" fmla="*/ 13 h 24"/>
                <a:gd name="T16" fmla="*/ 9 w 25"/>
                <a:gd name="T17" fmla="*/ 11 h 24"/>
                <a:gd name="T18" fmla="*/ 14 w 25"/>
                <a:gd name="T19" fmla="*/ 7 h 24"/>
                <a:gd name="T20" fmla="*/ 13 w 25"/>
                <a:gd name="T21" fmla="*/ 6 h 24"/>
                <a:gd name="T22" fmla="*/ 11 w 25"/>
                <a:gd name="T23" fmla="*/ 4 h 24"/>
                <a:gd name="T24" fmla="*/ 7 w 25"/>
                <a:gd name="T25" fmla="*/ 5 h 24"/>
                <a:gd name="T26" fmla="*/ 4 w 25"/>
                <a:gd name="T27" fmla="*/ 8 h 24"/>
                <a:gd name="T28" fmla="*/ 4 w 25"/>
                <a:gd name="T29" fmla="*/ 11 h 24"/>
                <a:gd name="T30" fmla="*/ 1 w 25"/>
                <a:gd name="T31" fmla="*/ 13 h 24"/>
                <a:gd name="T32" fmla="*/ 0 w 25"/>
                <a:gd name="T33" fmla="*/ 9 h 24"/>
                <a:gd name="T34" fmla="*/ 2 w 25"/>
                <a:gd name="T35" fmla="*/ 5 h 24"/>
                <a:gd name="T36" fmla="*/ 6 w 25"/>
                <a:gd name="T37" fmla="*/ 2 h 24"/>
                <a:gd name="T38" fmla="*/ 10 w 25"/>
                <a:gd name="T39" fmla="*/ 0 h 24"/>
                <a:gd name="T40" fmla="*/ 12 w 25"/>
                <a:gd name="T41" fmla="*/ 0 h 24"/>
                <a:gd name="T42" fmla="*/ 15 w 25"/>
                <a:gd name="T43" fmla="*/ 2 h 24"/>
                <a:gd name="T44" fmla="*/ 16 w 25"/>
                <a:gd name="T45" fmla="*/ 5 h 24"/>
                <a:gd name="T46" fmla="*/ 19 w 25"/>
                <a:gd name="T47" fmla="*/ 8 h 24"/>
                <a:gd name="T48" fmla="*/ 22 w 25"/>
                <a:gd name="T49" fmla="*/ 14 h 24"/>
                <a:gd name="T50" fmla="*/ 25 w 25"/>
                <a:gd name="T51" fmla="*/ 15 h 24"/>
                <a:gd name="T52" fmla="*/ 21 w 25"/>
                <a:gd name="T53" fmla="*/ 17 h 24"/>
                <a:gd name="T54" fmla="*/ 20 w 25"/>
                <a:gd name="T55" fmla="*/ 15 h 24"/>
                <a:gd name="T56" fmla="*/ 15 w 25"/>
                <a:gd name="T57" fmla="*/ 9 h 24"/>
                <a:gd name="T58" fmla="*/ 11 w 25"/>
                <a:gd name="T59" fmla="*/ 13 h 24"/>
                <a:gd name="T60" fmla="*/ 9 w 25"/>
                <a:gd name="T61" fmla="*/ 15 h 24"/>
                <a:gd name="T62" fmla="*/ 8 w 25"/>
                <a:gd name="T63" fmla="*/ 17 h 24"/>
                <a:gd name="T64" fmla="*/ 9 w 25"/>
                <a:gd name="T65" fmla="*/ 19 h 24"/>
                <a:gd name="T66" fmla="*/ 11 w 25"/>
                <a:gd name="T67" fmla="*/ 20 h 24"/>
                <a:gd name="T68" fmla="*/ 14 w 25"/>
                <a:gd name="T69" fmla="*/ 19 h 24"/>
                <a:gd name="T70" fmla="*/ 16 w 25"/>
                <a:gd name="T71" fmla="*/ 17 h 24"/>
                <a:gd name="T72" fmla="*/ 17 w 25"/>
                <a:gd name="T73" fmla="*/ 13 h 24"/>
                <a:gd name="T74" fmla="*/ 16 w 25"/>
                <a:gd name="T75" fmla="*/ 10 h 24"/>
                <a:gd name="T76" fmla="*/ 15 w 25"/>
                <a:gd name="T7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 h="24">
                  <a:moveTo>
                    <a:pt x="20" y="15"/>
                  </a:moveTo>
                  <a:cubicBezTo>
                    <a:pt x="19" y="17"/>
                    <a:pt x="18" y="18"/>
                    <a:pt x="18" y="19"/>
                  </a:cubicBezTo>
                  <a:cubicBezTo>
                    <a:pt x="17" y="20"/>
                    <a:pt x="16" y="21"/>
                    <a:pt x="15" y="22"/>
                  </a:cubicBezTo>
                  <a:cubicBezTo>
                    <a:pt x="13" y="23"/>
                    <a:pt x="11" y="24"/>
                    <a:pt x="9" y="23"/>
                  </a:cubicBezTo>
                  <a:cubicBezTo>
                    <a:pt x="8" y="23"/>
                    <a:pt x="6" y="22"/>
                    <a:pt x="6" y="21"/>
                  </a:cubicBezTo>
                  <a:cubicBezTo>
                    <a:pt x="5" y="20"/>
                    <a:pt x="5" y="19"/>
                    <a:pt x="5" y="18"/>
                  </a:cubicBezTo>
                  <a:cubicBezTo>
                    <a:pt x="5" y="17"/>
                    <a:pt x="5" y="16"/>
                    <a:pt x="5" y="15"/>
                  </a:cubicBezTo>
                  <a:cubicBezTo>
                    <a:pt x="5" y="15"/>
                    <a:pt x="6" y="14"/>
                    <a:pt x="7" y="13"/>
                  </a:cubicBezTo>
                  <a:cubicBezTo>
                    <a:pt x="7" y="13"/>
                    <a:pt x="8" y="12"/>
                    <a:pt x="9" y="11"/>
                  </a:cubicBezTo>
                  <a:cubicBezTo>
                    <a:pt x="11" y="9"/>
                    <a:pt x="13" y="8"/>
                    <a:pt x="14" y="7"/>
                  </a:cubicBezTo>
                  <a:cubicBezTo>
                    <a:pt x="13" y="6"/>
                    <a:pt x="13" y="6"/>
                    <a:pt x="13" y="6"/>
                  </a:cubicBezTo>
                  <a:cubicBezTo>
                    <a:pt x="12" y="5"/>
                    <a:pt x="12" y="4"/>
                    <a:pt x="11" y="4"/>
                  </a:cubicBezTo>
                  <a:cubicBezTo>
                    <a:pt x="9" y="4"/>
                    <a:pt x="8" y="4"/>
                    <a:pt x="7" y="5"/>
                  </a:cubicBezTo>
                  <a:cubicBezTo>
                    <a:pt x="5" y="6"/>
                    <a:pt x="4" y="7"/>
                    <a:pt x="4" y="8"/>
                  </a:cubicBezTo>
                  <a:cubicBezTo>
                    <a:pt x="4" y="9"/>
                    <a:pt x="4" y="10"/>
                    <a:pt x="4" y="11"/>
                  </a:cubicBezTo>
                  <a:cubicBezTo>
                    <a:pt x="1" y="13"/>
                    <a:pt x="1" y="13"/>
                    <a:pt x="1" y="13"/>
                  </a:cubicBezTo>
                  <a:cubicBezTo>
                    <a:pt x="1" y="11"/>
                    <a:pt x="0" y="10"/>
                    <a:pt x="0" y="9"/>
                  </a:cubicBezTo>
                  <a:cubicBezTo>
                    <a:pt x="1" y="8"/>
                    <a:pt x="1" y="6"/>
                    <a:pt x="2" y="5"/>
                  </a:cubicBezTo>
                  <a:cubicBezTo>
                    <a:pt x="3" y="4"/>
                    <a:pt x="4" y="3"/>
                    <a:pt x="6" y="2"/>
                  </a:cubicBezTo>
                  <a:cubicBezTo>
                    <a:pt x="7" y="1"/>
                    <a:pt x="8" y="1"/>
                    <a:pt x="10" y="0"/>
                  </a:cubicBezTo>
                  <a:cubicBezTo>
                    <a:pt x="11" y="0"/>
                    <a:pt x="12" y="0"/>
                    <a:pt x="12" y="0"/>
                  </a:cubicBezTo>
                  <a:cubicBezTo>
                    <a:pt x="13" y="1"/>
                    <a:pt x="14" y="1"/>
                    <a:pt x="15" y="2"/>
                  </a:cubicBezTo>
                  <a:cubicBezTo>
                    <a:pt x="15" y="2"/>
                    <a:pt x="16" y="3"/>
                    <a:pt x="16" y="5"/>
                  </a:cubicBezTo>
                  <a:cubicBezTo>
                    <a:pt x="19" y="8"/>
                    <a:pt x="19" y="8"/>
                    <a:pt x="19" y="8"/>
                  </a:cubicBezTo>
                  <a:cubicBezTo>
                    <a:pt x="21" y="11"/>
                    <a:pt x="22" y="13"/>
                    <a:pt x="22" y="14"/>
                  </a:cubicBezTo>
                  <a:cubicBezTo>
                    <a:pt x="23" y="14"/>
                    <a:pt x="24" y="15"/>
                    <a:pt x="25" y="15"/>
                  </a:cubicBezTo>
                  <a:cubicBezTo>
                    <a:pt x="21" y="17"/>
                    <a:pt x="21" y="17"/>
                    <a:pt x="21" y="17"/>
                  </a:cubicBezTo>
                  <a:cubicBezTo>
                    <a:pt x="21" y="17"/>
                    <a:pt x="20" y="16"/>
                    <a:pt x="20" y="15"/>
                  </a:cubicBezTo>
                  <a:close/>
                  <a:moveTo>
                    <a:pt x="15" y="9"/>
                  </a:moveTo>
                  <a:cubicBezTo>
                    <a:pt x="14" y="10"/>
                    <a:pt x="13" y="11"/>
                    <a:pt x="11" y="13"/>
                  </a:cubicBezTo>
                  <a:cubicBezTo>
                    <a:pt x="10" y="14"/>
                    <a:pt x="9" y="15"/>
                    <a:pt x="9" y="15"/>
                  </a:cubicBezTo>
                  <a:cubicBezTo>
                    <a:pt x="8" y="16"/>
                    <a:pt x="8" y="16"/>
                    <a:pt x="8" y="17"/>
                  </a:cubicBezTo>
                  <a:cubicBezTo>
                    <a:pt x="8" y="18"/>
                    <a:pt x="8" y="18"/>
                    <a:pt x="9" y="19"/>
                  </a:cubicBezTo>
                  <a:cubicBezTo>
                    <a:pt x="9" y="20"/>
                    <a:pt x="10" y="20"/>
                    <a:pt x="11" y="20"/>
                  </a:cubicBezTo>
                  <a:cubicBezTo>
                    <a:pt x="12" y="20"/>
                    <a:pt x="13" y="20"/>
                    <a:pt x="14" y="19"/>
                  </a:cubicBezTo>
                  <a:cubicBezTo>
                    <a:pt x="15" y="19"/>
                    <a:pt x="16" y="18"/>
                    <a:pt x="16" y="17"/>
                  </a:cubicBezTo>
                  <a:cubicBezTo>
                    <a:pt x="17" y="16"/>
                    <a:pt x="17" y="14"/>
                    <a:pt x="17" y="13"/>
                  </a:cubicBezTo>
                  <a:cubicBezTo>
                    <a:pt x="17" y="12"/>
                    <a:pt x="17" y="11"/>
                    <a:pt x="16" y="10"/>
                  </a:cubicBezTo>
                  <a:lnTo>
                    <a:pt x="15"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10" name="Freeform 48"/>
            <p:cNvSpPr>
              <a:spLocks/>
            </p:cNvSpPr>
            <p:nvPr/>
          </p:nvSpPr>
          <p:spPr bwMode="auto">
            <a:xfrm>
              <a:off x="-5923014" y="1652593"/>
              <a:ext cx="66676" cy="96838"/>
            </a:xfrm>
            <a:custGeom>
              <a:avLst/>
              <a:gdLst>
                <a:gd name="T0" fmla="*/ 38 w 42"/>
                <a:gd name="T1" fmla="*/ 61 h 61"/>
                <a:gd name="T2" fmla="*/ 0 w 42"/>
                <a:gd name="T3" fmla="*/ 5 h 61"/>
                <a:gd name="T4" fmla="*/ 5 w 42"/>
                <a:gd name="T5" fmla="*/ 0 h 61"/>
                <a:gd name="T6" fmla="*/ 42 w 42"/>
                <a:gd name="T7" fmla="*/ 57 h 61"/>
                <a:gd name="T8" fmla="*/ 38 w 42"/>
                <a:gd name="T9" fmla="*/ 61 h 61"/>
              </a:gdLst>
              <a:ahLst/>
              <a:cxnLst>
                <a:cxn ang="0">
                  <a:pos x="T0" y="T1"/>
                </a:cxn>
                <a:cxn ang="0">
                  <a:pos x="T2" y="T3"/>
                </a:cxn>
                <a:cxn ang="0">
                  <a:pos x="T4" y="T5"/>
                </a:cxn>
                <a:cxn ang="0">
                  <a:pos x="T6" y="T7"/>
                </a:cxn>
                <a:cxn ang="0">
                  <a:pos x="T8" y="T9"/>
                </a:cxn>
              </a:cxnLst>
              <a:rect l="0" t="0" r="r" b="b"/>
              <a:pathLst>
                <a:path w="42" h="61">
                  <a:moveTo>
                    <a:pt x="38" y="61"/>
                  </a:moveTo>
                  <a:lnTo>
                    <a:pt x="0" y="5"/>
                  </a:lnTo>
                  <a:lnTo>
                    <a:pt x="5" y="0"/>
                  </a:lnTo>
                  <a:lnTo>
                    <a:pt x="42" y="57"/>
                  </a:lnTo>
                  <a:lnTo>
                    <a:pt x="3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11" name="Freeform 49"/>
            <p:cNvSpPr>
              <a:spLocks noEditPoints="1"/>
            </p:cNvSpPr>
            <p:nvPr/>
          </p:nvSpPr>
          <p:spPr bwMode="auto">
            <a:xfrm>
              <a:off x="-5897614" y="1633543"/>
              <a:ext cx="71438" cy="93663"/>
            </a:xfrm>
            <a:custGeom>
              <a:avLst/>
              <a:gdLst>
                <a:gd name="T0" fmla="*/ 5 w 45"/>
                <a:gd name="T1" fmla="*/ 12 h 59"/>
                <a:gd name="T2" fmla="*/ 0 w 45"/>
                <a:gd name="T3" fmla="*/ 5 h 59"/>
                <a:gd name="T4" fmla="*/ 7 w 45"/>
                <a:gd name="T5" fmla="*/ 0 h 59"/>
                <a:gd name="T6" fmla="*/ 12 w 45"/>
                <a:gd name="T7" fmla="*/ 7 h 59"/>
                <a:gd name="T8" fmla="*/ 5 w 45"/>
                <a:gd name="T9" fmla="*/ 12 h 59"/>
                <a:gd name="T10" fmla="*/ 38 w 45"/>
                <a:gd name="T11" fmla="*/ 59 h 59"/>
                <a:gd name="T12" fmla="*/ 10 w 45"/>
                <a:gd name="T13" fmla="*/ 19 h 59"/>
                <a:gd name="T14" fmla="*/ 17 w 45"/>
                <a:gd name="T15" fmla="*/ 14 h 59"/>
                <a:gd name="T16" fmla="*/ 45 w 45"/>
                <a:gd name="T17" fmla="*/ 54 h 59"/>
                <a:gd name="T18" fmla="*/ 38 w 45"/>
                <a:gd name="T1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59">
                  <a:moveTo>
                    <a:pt x="5" y="12"/>
                  </a:moveTo>
                  <a:lnTo>
                    <a:pt x="0" y="5"/>
                  </a:lnTo>
                  <a:lnTo>
                    <a:pt x="7" y="0"/>
                  </a:lnTo>
                  <a:lnTo>
                    <a:pt x="12" y="7"/>
                  </a:lnTo>
                  <a:lnTo>
                    <a:pt x="5" y="12"/>
                  </a:lnTo>
                  <a:close/>
                  <a:moveTo>
                    <a:pt x="38" y="59"/>
                  </a:moveTo>
                  <a:lnTo>
                    <a:pt x="10" y="19"/>
                  </a:lnTo>
                  <a:lnTo>
                    <a:pt x="17" y="14"/>
                  </a:lnTo>
                  <a:lnTo>
                    <a:pt x="45" y="54"/>
                  </a:lnTo>
                  <a:lnTo>
                    <a:pt x="38"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12" name="Freeform 50"/>
            <p:cNvSpPr>
              <a:spLocks/>
            </p:cNvSpPr>
            <p:nvPr/>
          </p:nvSpPr>
          <p:spPr bwMode="auto">
            <a:xfrm>
              <a:off x="-5851576" y="1589093"/>
              <a:ext cx="130176" cy="119063"/>
            </a:xfrm>
            <a:custGeom>
              <a:avLst/>
              <a:gdLst>
                <a:gd name="T0" fmla="*/ 12 w 35"/>
                <a:gd name="T1" fmla="*/ 32 h 32"/>
                <a:gd name="T2" fmla="*/ 0 w 35"/>
                <a:gd name="T3" fmla="*/ 15 h 32"/>
                <a:gd name="T4" fmla="*/ 2 w 35"/>
                <a:gd name="T5" fmla="*/ 14 h 32"/>
                <a:gd name="T6" fmla="*/ 4 w 35"/>
                <a:gd name="T7" fmla="*/ 16 h 32"/>
                <a:gd name="T8" fmla="*/ 4 w 35"/>
                <a:gd name="T9" fmla="*/ 12 h 32"/>
                <a:gd name="T10" fmla="*/ 7 w 35"/>
                <a:gd name="T11" fmla="*/ 9 h 32"/>
                <a:gd name="T12" fmla="*/ 10 w 35"/>
                <a:gd name="T13" fmla="*/ 8 h 32"/>
                <a:gd name="T14" fmla="*/ 14 w 35"/>
                <a:gd name="T15" fmla="*/ 9 h 32"/>
                <a:gd name="T16" fmla="*/ 17 w 35"/>
                <a:gd name="T17" fmla="*/ 2 h 32"/>
                <a:gd name="T18" fmla="*/ 21 w 35"/>
                <a:gd name="T19" fmla="*/ 1 h 32"/>
                <a:gd name="T20" fmla="*/ 26 w 35"/>
                <a:gd name="T21" fmla="*/ 4 h 32"/>
                <a:gd name="T22" fmla="*/ 35 w 35"/>
                <a:gd name="T23" fmla="*/ 15 h 32"/>
                <a:gd name="T24" fmla="*/ 32 w 35"/>
                <a:gd name="T25" fmla="*/ 17 h 32"/>
                <a:gd name="T26" fmla="*/ 24 w 35"/>
                <a:gd name="T27" fmla="*/ 7 h 32"/>
                <a:gd name="T28" fmla="*/ 22 w 35"/>
                <a:gd name="T29" fmla="*/ 5 h 32"/>
                <a:gd name="T30" fmla="*/ 20 w 35"/>
                <a:gd name="T31" fmla="*/ 4 h 32"/>
                <a:gd name="T32" fmla="*/ 18 w 35"/>
                <a:gd name="T33" fmla="*/ 5 h 32"/>
                <a:gd name="T34" fmla="*/ 16 w 35"/>
                <a:gd name="T35" fmla="*/ 8 h 32"/>
                <a:gd name="T36" fmla="*/ 17 w 35"/>
                <a:gd name="T37" fmla="*/ 13 h 32"/>
                <a:gd name="T38" fmla="*/ 25 w 35"/>
                <a:gd name="T39" fmla="*/ 22 h 32"/>
                <a:gd name="T40" fmla="*/ 22 w 35"/>
                <a:gd name="T41" fmla="*/ 25 h 32"/>
                <a:gd name="T42" fmla="*/ 14 w 35"/>
                <a:gd name="T43" fmla="*/ 14 h 32"/>
                <a:gd name="T44" fmla="*/ 11 w 35"/>
                <a:gd name="T45" fmla="*/ 12 h 32"/>
                <a:gd name="T46" fmla="*/ 8 w 35"/>
                <a:gd name="T47" fmla="*/ 12 h 32"/>
                <a:gd name="T48" fmla="*/ 6 w 35"/>
                <a:gd name="T49" fmla="*/ 15 h 32"/>
                <a:gd name="T50" fmla="*/ 6 w 35"/>
                <a:gd name="T51" fmla="*/ 17 h 32"/>
                <a:gd name="T52" fmla="*/ 8 w 35"/>
                <a:gd name="T53" fmla="*/ 21 h 32"/>
                <a:gd name="T54" fmla="*/ 15 w 35"/>
                <a:gd name="T55" fmla="*/ 30 h 32"/>
                <a:gd name="T56" fmla="*/ 12 w 35"/>
                <a:gd name="T5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2">
                  <a:moveTo>
                    <a:pt x="12" y="32"/>
                  </a:moveTo>
                  <a:cubicBezTo>
                    <a:pt x="0" y="15"/>
                    <a:pt x="0" y="15"/>
                    <a:pt x="0" y="15"/>
                  </a:cubicBezTo>
                  <a:cubicBezTo>
                    <a:pt x="2" y="14"/>
                    <a:pt x="2" y="14"/>
                    <a:pt x="2" y="14"/>
                  </a:cubicBezTo>
                  <a:cubicBezTo>
                    <a:pt x="4" y="16"/>
                    <a:pt x="4" y="16"/>
                    <a:pt x="4" y="16"/>
                  </a:cubicBezTo>
                  <a:cubicBezTo>
                    <a:pt x="4" y="15"/>
                    <a:pt x="4" y="13"/>
                    <a:pt x="4" y="12"/>
                  </a:cubicBezTo>
                  <a:cubicBezTo>
                    <a:pt x="5" y="11"/>
                    <a:pt x="6" y="10"/>
                    <a:pt x="7" y="9"/>
                  </a:cubicBezTo>
                  <a:cubicBezTo>
                    <a:pt x="8" y="8"/>
                    <a:pt x="9" y="8"/>
                    <a:pt x="10" y="8"/>
                  </a:cubicBezTo>
                  <a:cubicBezTo>
                    <a:pt x="12" y="8"/>
                    <a:pt x="13" y="8"/>
                    <a:pt x="14" y="9"/>
                  </a:cubicBezTo>
                  <a:cubicBezTo>
                    <a:pt x="14" y="6"/>
                    <a:pt x="15" y="4"/>
                    <a:pt x="17" y="2"/>
                  </a:cubicBezTo>
                  <a:cubicBezTo>
                    <a:pt x="18" y="1"/>
                    <a:pt x="20" y="0"/>
                    <a:pt x="21" y="1"/>
                  </a:cubicBezTo>
                  <a:cubicBezTo>
                    <a:pt x="23" y="1"/>
                    <a:pt x="25" y="2"/>
                    <a:pt x="26" y="4"/>
                  </a:cubicBezTo>
                  <a:cubicBezTo>
                    <a:pt x="35" y="15"/>
                    <a:pt x="35" y="15"/>
                    <a:pt x="35" y="15"/>
                  </a:cubicBezTo>
                  <a:cubicBezTo>
                    <a:pt x="32" y="17"/>
                    <a:pt x="32" y="17"/>
                    <a:pt x="32" y="17"/>
                  </a:cubicBezTo>
                  <a:cubicBezTo>
                    <a:pt x="24" y="7"/>
                    <a:pt x="24" y="7"/>
                    <a:pt x="24" y="7"/>
                  </a:cubicBezTo>
                  <a:cubicBezTo>
                    <a:pt x="23" y="6"/>
                    <a:pt x="22" y="5"/>
                    <a:pt x="22" y="5"/>
                  </a:cubicBezTo>
                  <a:cubicBezTo>
                    <a:pt x="21" y="4"/>
                    <a:pt x="21" y="4"/>
                    <a:pt x="20" y="4"/>
                  </a:cubicBezTo>
                  <a:cubicBezTo>
                    <a:pt x="19" y="4"/>
                    <a:pt x="19" y="4"/>
                    <a:pt x="18" y="5"/>
                  </a:cubicBezTo>
                  <a:cubicBezTo>
                    <a:pt x="17" y="6"/>
                    <a:pt x="16" y="7"/>
                    <a:pt x="16" y="8"/>
                  </a:cubicBezTo>
                  <a:cubicBezTo>
                    <a:pt x="16" y="10"/>
                    <a:pt x="16" y="11"/>
                    <a:pt x="17" y="13"/>
                  </a:cubicBezTo>
                  <a:cubicBezTo>
                    <a:pt x="25" y="22"/>
                    <a:pt x="25" y="22"/>
                    <a:pt x="25" y="22"/>
                  </a:cubicBezTo>
                  <a:cubicBezTo>
                    <a:pt x="22" y="25"/>
                    <a:pt x="22" y="25"/>
                    <a:pt x="22" y="25"/>
                  </a:cubicBezTo>
                  <a:cubicBezTo>
                    <a:pt x="14" y="14"/>
                    <a:pt x="14" y="14"/>
                    <a:pt x="14" y="14"/>
                  </a:cubicBezTo>
                  <a:cubicBezTo>
                    <a:pt x="13" y="13"/>
                    <a:pt x="12" y="12"/>
                    <a:pt x="11" y="12"/>
                  </a:cubicBezTo>
                  <a:cubicBezTo>
                    <a:pt x="10" y="11"/>
                    <a:pt x="9" y="11"/>
                    <a:pt x="8" y="12"/>
                  </a:cubicBezTo>
                  <a:cubicBezTo>
                    <a:pt x="7" y="13"/>
                    <a:pt x="7" y="14"/>
                    <a:pt x="6" y="15"/>
                  </a:cubicBezTo>
                  <a:cubicBezTo>
                    <a:pt x="6" y="15"/>
                    <a:pt x="6" y="16"/>
                    <a:pt x="6" y="17"/>
                  </a:cubicBezTo>
                  <a:cubicBezTo>
                    <a:pt x="7" y="18"/>
                    <a:pt x="7" y="20"/>
                    <a:pt x="8" y="21"/>
                  </a:cubicBezTo>
                  <a:cubicBezTo>
                    <a:pt x="15" y="30"/>
                    <a:pt x="15" y="30"/>
                    <a:pt x="15" y="30"/>
                  </a:cubicBezTo>
                  <a:lnTo>
                    <a:pt x="12"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13" name="Freeform 51"/>
            <p:cNvSpPr>
              <a:spLocks noEditPoints="1"/>
            </p:cNvSpPr>
            <p:nvPr/>
          </p:nvSpPr>
          <p:spPr bwMode="auto">
            <a:xfrm>
              <a:off x="-5743625" y="1539880"/>
              <a:ext cx="79376" cy="82550"/>
            </a:xfrm>
            <a:custGeom>
              <a:avLst/>
              <a:gdLst>
                <a:gd name="T0" fmla="*/ 17 w 21"/>
                <a:gd name="T1" fmla="*/ 10 h 22"/>
                <a:gd name="T2" fmla="*/ 20 w 21"/>
                <a:gd name="T3" fmla="*/ 8 h 22"/>
                <a:gd name="T4" fmla="*/ 21 w 21"/>
                <a:gd name="T5" fmla="*/ 14 h 22"/>
                <a:gd name="T6" fmla="*/ 17 w 21"/>
                <a:gd name="T7" fmla="*/ 19 h 22"/>
                <a:gd name="T8" fmla="*/ 10 w 21"/>
                <a:gd name="T9" fmla="*/ 21 h 22"/>
                <a:gd name="T10" fmla="*/ 3 w 21"/>
                <a:gd name="T11" fmla="*/ 17 h 22"/>
                <a:gd name="T12" fmla="*/ 0 w 21"/>
                <a:gd name="T13" fmla="*/ 9 h 22"/>
                <a:gd name="T14" fmla="*/ 3 w 21"/>
                <a:gd name="T15" fmla="*/ 2 h 22"/>
                <a:gd name="T16" fmla="*/ 10 w 21"/>
                <a:gd name="T17" fmla="*/ 0 h 22"/>
                <a:gd name="T18" fmla="*/ 17 w 21"/>
                <a:gd name="T19" fmla="*/ 5 h 22"/>
                <a:gd name="T20" fmla="*/ 18 w 21"/>
                <a:gd name="T21" fmla="*/ 5 h 22"/>
                <a:gd name="T22" fmla="*/ 6 w 21"/>
                <a:gd name="T23" fmla="*/ 15 h 22"/>
                <a:gd name="T24" fmla="*/ 11 w 21"/>
                <a:gd name="T25" fmla="*/ 18 h 22"/>
                <a:gd name="T26" fmla="*/ 15 w 21"/>
                <a:gd name="T27" fmla="*/ 17 h 22"/>
                <a:gd name="T28" fmla="*/ 17 w 21"/>
                <a:gd name="T29" fmla="*/ 14 h 22"/>
                <a:gd name="T30" fmla="*/ 17 w 21"/>
                <a:gd name="T31" fmla="*/ 10 h 22"/>
                <a:gd name="T32" fmla="*/ 4 w 21"/>
                <a:gd name="T33" fmla="*/ 13 h 22"/>
                <a:gd name="T34" fmla="*/ 13 w 21"/>
                <a:gd name="T35" fmla="*/ 6 h 22"/>
                <a:gd name="T36" fmla="*/ 10 w 21"/>
                <a:gd name="T37" fmla="*/ 3 h 22"/>
                <a:gd name="T38" fmla="*/ 5 w 21"/>
                <a:gd name="T39" fmla="*/ 5 h 22"/>
                <a:gd name="T40" fmla="*/ 3 w 21"/>
                <a:gd name="T41" fmla="*/ 8 h 22"/>
                <a:gd name="T42" fmla="*/ 4 w 21"/>
                <a:gd name="T43"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2">
                  <a:moveTo>
                    <a:pt x="17" y="10"/>
                  </a:moveTo>
                  <a:cubicBezTo>
                    <a:pt x="20" y="8"/>
                    <a:pt x="20" y="8"/>
                    <a:pt x="20" y="8"/>
                  </a:cubicBezTo>
                  <a:cubicBezTo>
                    <a:pt x="21" y="10"/>
                    <a:pt x="21" y="12"/>
                    <a:pt x="21" y="14"/>
                  </a:cubicBezTo>
                  <a:cubicBezTo>
                    <a:pt x="20" y="16"/>
                    <a:pt x="19" y="17"/>
                    <a:pt x="17" y="19"/>
                  </a:cubicBezTo>
                  <a:cubicBezTo>
                    <a:pt x="15" y="21"/>
                    <a:pt x="13" y="22"/>
                    <a:pt x="10" y="21"/>
                  </a:cubicBezTo>
                  <a:cubicBezTo>
                    <a:pt x="7" y="21"/>
                    <a:pt x="5" y="20"/>
                    <a:pt x="3" y="17"/>
                  </a:cubicBezTo>
                  <a:cubicBezTo>
                    <a:pt x="1" y="14"/>
                    <a:pt x="0" y="12"/>
                    <a:pt x="0" y="9"/>
                  </a:cubicBezTo>
                  <a:cubicBezTo>
                    <a:pt x="0" y="6"/>
                    <a:pt x="1" y="4"/>
                    <a:pt x="3" y="2"/>
                  </a:cubicBezTo>
                  <a:cubicBezTo>
                    <a:pt x="5" y="1"/>
                    <a:pt x="8" y="0"/>
                    <a:pt x="10" y="0"/>
                  </a:cubicBezTo>
                  <a:cubicBezTo>
                    <a:pt x="13" y="1"/>
                    <a:pt x="15" y="2"/>
                    <a:pt x="17" y="5"/>
                  </a:cubicBezTo>
                  <a:cubicBezTo>
                    <a:pt x="18" y="5"/>
                    <a:pt x="18" y="5"/>
                    <a:pt x="18" y="5"/>
                  </a:cubicBezTo>
                  <a:cubicBezTo>
                    <a:pt x="6" y="15"/>
                    <a:pt x="6" y="15"/>
                    <a:pt x="6" y="15"/>
                  </a:cubicBezTo>
                  <a:cubicBezTo>
                    <a:pt x="8" y="17"/>
                    <a:pt x="9" y="18"/>
                    <a:pt x="11" y="18"/>
                  </a:cubicBezTo>
                  <a:cubicBezTo>
                    <a:pt x="13" y="18"/>
                    <a:pt x="14" y="18"/>
                    <a:pt x="15" y="17"/>
                  </a:cubicBezTo>
                  <a:cubicBezTo>
                    <a:pt x="16" y="16"/>
                    <a:pt x="17" y="15"/>
                    <a:pt x="17" y="14"/>
                  </a:cubicBezTo>
                  <a:cubicBezTo>
                    <a:pt x="18" y="13"/>
                    <a:pt x="17" y="11"/>
                    <a:pt x="17" y="10"/>
                  </a:cubicBezTo>
                  <a:close/>
                  <a:moveTo>
                    <a:pt x="4" y="13"/>
                  </a:moveTo>
                  <a:cubicBezTo>
                    <a:pt x="13" y="6"/>
                    <a:pt x="13" y="6"/>
                    <a:pt x="13" y="6"/>
                  </a:cubicBezTo>
                  <a:cubicBezTo>
                    <a:pt x="12" y="4"/>
                    <a:pt x="11" y="4"/>
                    <a:pt x="10" y="3"/>
                  </a:cubicBezTo>
                  <a:cubicBezTo>
                    <a:pt x="8" y="3"/>
                    <a:pt x="7" y="3"/>
                    <a:pt x="5" y="5"/>
                  </a:cubicBezTo>
                  <a:cubicBezTo>
                    <a:pt x="4" y="6"/>
                    <a:pt x="3" y="7"/>
                    <a:pt x="3" y="8"/>
                  </a:cubicBezTo>
                  <a:cubicBezTo>
                    <a:pt x="3" y="10"/>
                    <a:pt x="3" y="11"/>
                    <a:pt x="4"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14" name="Freeform 52"/>
            <p:cNvSpPr>
              <a:spLocks/>
            </p:cNvSpPr>
            <p:nvPr/>
          </p:nvSpPr>
          <p:spPr bwMode="auto">
            <a:xfrm>
              <a:off x="-5691237" y="1484317"/>
              <a:ext cx="98426" cy="88900"/>
            </a:xfrm>
            <a:custGeom>
              <a:avLst/>
              <a:gdLst>
                <a:gd name="T0" fmla="*/ 14 w 26"/>
                <a:gd name="T1" fmla="*/ 24 h 24"/>
                <a:gd name="T2" fmla="*/ 0 w 26"/>
                <a:gd name="T3" fmla="*/ 9 h 24"/>
                <a:gd name="T4" fmla="*/ 2 w 26"/>
                <a:gd name="T5" fmla="*/ 7 h 24"/>
                <a:gd name="T6" fmla="*/ 4 w 26"/>
                <a:gd name="T7" fmla="*/ 9 h 24"/>
                <a:gd name="T8" fmla="*/ 7 w 26"/>
                <a:gd name="T9" fmla="*/ 2 h 24"/>
                <a:gd name="T10" fmla="*/ 10 w 26"/>
                <a:gd name="T11" fmla="*/ 0 h 24"/>
                <a:gd name="T12" fmla="*/ 13 w 26"/>
                <a:gd name="T13" fmla="*/ 0 h 24"/>
                <a:gd name="T14" fmla="*/ 15 w 26"/>
                <a:gd name="T15" fmla="*/ 1 h 24"/>
                <a:gd name="T16" fmla="*/ 18 w 26"/>
                <a:gd name="T17" fmla="*/ 4 h 24"/>
                <a:gd name="T18" fmla="*/ 26 w 26"/>
                <a:gd name="T19" fmla="*/ 13 h 24"/>
                <a:gd name="T20" fmla="*/ 24 w 26"/>
                <a:gd name="T21" fmla="*/ 15 h 24"/>
                <a:gd name="T22" fmla="*/ 15 w 26"/>
                <a:gd name="T23" fmla="*/ 6 h 24"/>
                <a:gd name="T24" fmla="*/ 13 w 26"/>
                <a:gd name="T25" fmla="*/ 4 h 24"/>
                <a:gd name="T26" fmla="*/ 11 w 26"/>
                <a:gd name="T27" fmla="*/ 4 h 24"/>
                <a:gd name="T28" fmla="*/ 8 w 26"/>
                <a:gd name="T29" fmla="*/ 5 h 24"/>
                <a:gd name="T30" fmla="*/ 7 w 26"/>
                <a:gd name="T31" fmla="*/ 8 h 24"/>
                <a:gd name="T32" fmla="*/ 9 w 26"/>
                <a:gd name="T33" fmla="*/ 14 h 24"/>
                <a:gd name="T34" fmla="*/ 17 w 26"/>
                <a:gd name="T35" fmla="*/ 22 h 24"/>
                <a:gd name="T36" fmla="*/ 14 w 26"/>
                <a:gd name="T3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4">
                  <a:moveTo>
                    <a:pt x="14" y="24"/>
                  </a:moveTo>
                  <a:cubicBezTo>
                    <a:pt x="0" y="9"/>
                    <a:pt x="0" y="9"/>
                    <a:pt x="0" y="9"/>
                  </a:cubicBezTo>
                  <a:cubicBezTo>
                    <a:pt x="2" y="7"/>
                    <a:pt x="2" y="7"/>
                    <a:pt x="2" y="7"/>
                  </a:cubicBezTo>
                  <a:cubicBezTo>
                    <a:pt x="4" y="9"/>
                    <a:pt x="4" y="9"/>
                    <a:pt x="4" y="9"/>
                  </a:cubicBezTo>
                  <a:cubicBezTo>
                    <a:pt x="4" y="6"/>
                    <a:pt x="5" y="4"/>
                    <a:pt x="7" y="2"/>
                  </a:cubicBezTo>
                  <a:cubicBezTo>
                    <a:pt x="8" y="1"/>
                    <a:pt x="9" y="1"/>
                    <a:pt x="10" y="0"/>
                  </a:cubicBezTo>
                  <a:cubicBezTo>
                    <a:pt x="11" y="0"/>
                    <a:pt x="12" y="0"/>
                    <a:pt x="13" y="0"/>
                  </a:cubicBezTo>
                  <a:cubicBezTo>
                    <a:pt x="14" y="0"/>
                    <a:pt x="15" y="1"/>
                    <a:pt x="15" y="1"/>
                  </a:cubicBezTo>
                  <a:cubicBezTo>
                    <a:pt x="16" y="2"/>
                    <a:pt x="17" y="2"/>
                    <a:pt x="18" y="4"/>
                  </a:cubicBezTo>
                  <a:cubicBezTo>
                    <a:pt x="26" y="13"/>
                    <a:pt x="26" y="13"/>
                    <a:pt x="26" y="13"/>
                  </a:cubicBezTo>
                  <a:cubicBezTo>
                    <a:pt x="24" y="15"/>
                    <a:pt x="24" y="15"/>
                    <a:pt x="24" y="15"/>
                  </a:cubicBezTo>
                  <a:cubicBezTo>
                    <a:pt x="15" y="6"/>
                    <a:pt x="15" y="6"/>
                    <a:pt x="15" y="6"/>
                  </a:cubicBezTo>
                  <a:cubicBezTo>
                    <a:pt x="14" y="5"/>
                    <a:pt x="14" y="4"/>
                    <a:pt x="13" y="4"/>
                  </a:cubicBezTo>
                  <a:cubicBezTo>
                    <a:pt x="12" y="4"/>
                    <a:pt x="11" y="3"/>
                    <a:pt x="11" y="4"/>
                  </a:cubicBezTo>
                  <a:cubicBezTo>
                    <a:pt x="10" y="4"/>
                    <a:pt x="9" y="4"/>
                    <a:pt x="8" y="5"/>
                  </a:cubicBezTo>
                  <a:cubicBezTo>
                    <a:pt x="7" y="6"/>
                    <a:pt x="7" y="7"/>
                    <a:pt x="7" y="8"/>
                  </a:cubicBezTo>
                  <a:cubicBezTo>
                    <a:pt x="6" y="10"/>
                    <a:pt x="7" y="12"/>
                    <a:pt x="9" y="14"/>
                  </a:cubicBezTo>
                  <a:cubicBezTo>
                    <a:pt x="17" y="22"/>
                    <a:pt x="17" y="22"/>
                    <a:pt x="17" y="22"/>
                  </a:cubicBezTo>
                  <a:lnTo>
                    <a:pt x="1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15" name="Freeform 53"/>
            <p:cNvSpPr>
              <a:spLocks/>
            </p:cNvSpPr>
            <p:nvPr/>
          </p:nvSpPr>
          <p:spPr bwMode="auto">
            <a:xfrm>
              <a:off x="-5642024" y="1430342"/>
              <a:ext cx="90488" cy="79375"/>
            </a:xfrm>
            <a:custGeom>
              <a:avLst/>
              <a:gdLst>
                <a:gd name="T0" fmla="*/ 21 w 24"/>
                <a:gd name="T1" fmla="*/ 15 h 21"/>
                <a:gd name="T2" fmla="*/ 24 w 24"/>
                <a:gd name="T3" fmla="*/ 17 h 21"/>
                <a:gd name="T4" fmla="*/ 22 w 24"/>
                <a:gd name="T5" fmla="*/ 19 h 21"/>
                <a:gd name="T6" fmla="*/ 19 w 24"/>
                <a:gd name="T7" fmla="*/ 21 h 21"/>
                <a:gd name="T8" fmla="*/ 17 w 24"/>
                <a:gd name="T9" fmla="*/ 21 h 21"/>
                <a:gd name="T10" fmla="*/ 14 w 24"/>
                <a:gd name="T11" fmla="*/ 18 h 21"/>
                <a:gd name="T12" fmla="*/ 6 w 24"/>
                <a:gd name="T13" fmla="*/ 10 h 21"/>
                <a:gd name="T14" fmla="*/ 4 w 24"/>
                <a:gd name="T15" fmla="*/ 11 h 21"/>
                <a:gd name="T16" fmla="*/ 2 w 24"/>
                <a:gd name="T17" fmla="*/ 9 h 21"/>
                <a:gd name="T18" fmla="*/ 4 w 24"/>
                <a:gd name="T19" fmla="*/ 8 h 21"/>
                <a:gd name="T20" fmla="*/ 0 w 24"/>
                <a:gd name="T21" fmla="*/ 4 h 21"/>
                <a:gd name="T22" fmla="*/ 1 w 24"/>
                <a:gd name="T23" fmla="*/ 0 h 21"/>
                <a:gd name="T24" fmla="*/ 6 w 24"/>
                <a:gd name="T25" fmla="*/ 5 h 21"/>
                <a:gd name="T26" fmla="*/ 9 w 24"/>
                <a:gd name="T27" fmla="*/ 3 h 21"/>
                <a:gd name="T28" fmla="*/ 11 w 24"/>
                <a:gd name="T29" fmla="*/ 5 h 21"/>
                <a:gd name="T30" fmla="*/ 8 w 24"/>
                <a:gd name="T31" fmla="*/ 7 h 21"/>
                <a:gd name="T32" fmla="*/ 17 w 24"/>
                <a:gd name="T33" fmla="*/ 16 h 21"/>
                <a:gd name="T34" fmla="*/ 18 w 24"/>
                <a:gd name="T35" fmla="*/ 17 h 21"/>
                <a:gd name="T36" fmla="*/ 19 w 24"/>
                <a:gd name="T37" fmla="*/ 17 h 21"/>
                <a:gd name="T38" fmla="*/ 20 w 24"/>
                <a:gd name="T39" fmla="*/ 17 h 21"/>
                <a:gd name="T40" fmla="*/ 21 w 24"/>
                <a:gd name="T41"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1">
                  <a:moveTo>
                    <a:pt x="21" y="15"/>
                  </a:moveTo>
                  <a:cubicBezTo>
                    <a:pt x="24" y="17"/>
                    <a:pt x="24" y="17"/>
                    <a:pt x="24" y="17"/>
                  </a:cubicBezTo>
                  <a:cubicBezTo>
                    <a:pt x="23" y="18"/>
                    <a:pt x="22" y="19"/>
                    <a:pt x="22" y="19"/>
                  </a:cubicBezTo>
                  <a:cubicBezTo>
                    <a:pt x="21" y="20"/>
                    <a:pt x="20" y="21"/>
                    <a:pt x="19" y="21"/>
                  </a:cubicBezTo>
                  <a:cubicBezTo>
                    <a:pt x="19" y="21"/>
                    <a:pt x="18" y="21"/>
                    <a:pt x="17" y="21"/>
                  </a:cubicBezTo>
                  <a:cubicBezTo>
                    <a:pt x="16" y="21"/>
                    <a:pt x="15" y="20"/>
                    <a:pt x="14" y="18"/>
                  </a:cubicBezTo>
                  <a:cubicBezTo>
                    <a:pt x="6" y="10"/>
                    <a:pt x="6" y="10"/>
                    <a:pt x="6" y="10"/>
                  </a:cubicBezTo>
                  <a:cubicBezTo>
                    <a:pt x="4" y="11"/>
                    <a:pt x="4" y="11"/>
                    <a:pt x="4" y="11"/>
                  </a:cubicBezTo>
                  <a:cubicBezTo>
                    <a:pt x="2" y="9"/>
                    <a:pt x="2" y="9"/>
                    <a:pt x="2" y="9"/>
                  </a:cubicBezTo>
                  <a:cubicBezTo>
                    <a:pt x="4" y="8"/>
                    <a:pt x="4" y="8"/>
                    <a:pt x="4" y="8"/>
                  </a:cubicBezTo>
                  <a:cubicBezTo>
                    <a:pt x="0" y="4"/>
                    <a:pt x="0" y="4"/>
                    <a:pt x="0" y="4"/>
                  </a:cubicBezTo>
                  <a:cubicBezTo>
                    <a:pt x="1" y="0"/>
                    <a:pt x="1" y="0"/>
                    <a:pt x="1" y="0"/>
                  </a:cubicBezTo>
                  <a:cubicBezTo>
                    <a:pt x="6" y="5"/>
                    <a:pt x="6" y="5"/>
                    <a:pt x="6" y="5"/>
                  </a:cubicBezTo>
                  <a:cubicBezTo>
                    <a:pt x="9" y="3"/>
                    <a:pt x="9" y="3"/>
                    <a:pt x="9" y="3"/>
                  </a:cubicBezTo>
                  <a:cubicBezTo>
                    <a:pt x="11" y="5"/>
                    <a:pt x="11" y="5"/>
                    <a:pt x="11" y="5"/>
                  </a:cubicBezTo>
                  <a:cubicBezTo>
                    <a:pt x="8" y="7"/>
                    <a:pt x="8" y="7"/>
                    <a:pt x="8" y="7"/>
                  </a:cubicBezTo>
                  <a:cubicBezTo>
                    <a:pt x="17" y="16"/>
                    <a:pt x="17" y="16"/>
                    <a:pt x="17" y="16"/>
                  </a:cubicBezTo>
                  <a:cubicBezTo>
                    <a:pt x="17" y="17"/>
                    <a:pt x="18" y="17"/>
                    <a:pt x="18" y="17"/>
                  </a:cubicBezTo>
                  <a:cubicBezTo>
                    <a:pt x="18" y="17"/>
                    <a:pt x="19" y="17"/>
                    <a:pt x="19" y="17"/>
                  </a:cubicBezTo>
                  <a:cubicBezTo>
                    <a:pt x="19" y="17"/>
                    <a:pt x="20" y="17"/>
                    <a:pt x="20" y="17"/>
                  </a:cubicBezTo>
                  <a:cubicBezTo>
                    <a:pt x="20" y="16"/>
                    <a:pt x="21" y="16"/>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16" name="Freeform 54"/>
            <p:cNvSpPr>
              <a:spLocks noEditPoints="1"/>
            </p:cNvSpPr>
            <p:nvPr/>
          </p:nvSpPr>
          <p:spPr bwMode="auto">
            <a:xfrm>
              <a:off x="-5589636" y="1393829"/>
              <a:ext cx="93663" cy="90488"/>
            </a:xfrm>
            <a:custGeom>
              <a:avLst/>
              <a:gdLst>
                <a:gd name="T0" fmla="*/ 20 w 25"/>
                <a:gd name="T1" fmla="*/ 13 h 24"/>
                <a:gd name="T2" fmla="*/ 19 w 25"/>
                <a:gd name="T3" fmla="*/ 18 h 24"/>
                <a:gd name="T4" fmla="*/ 17 w 25"/>
                <a:gd name="T5" fmla="*/ 21 h 24"/>
                <a:gd name="T6" fmla="*/ 12 w 25"/>
                <a:gd name="T7" fmla="*/ 24 h 24"/>
                <a:gd name="T8" fmla="*/ 7 w 25"/>
                <a:gd name="T9" fmla="*/ 22 h 24"/>
                <a:gd name="T10" fmla="*/ 6 w 25"/>
                <a:gd name="T11" fmla="*/ 19 h 24"/>
                <a:gd name="T12" fmla="*/ 6 w 25"/>
                <a:gd name="T13" fmla="*/ 17 h 24"/>
                <a:gd name="T14" fmla="*/ 7 w 25"/>
                <a:gd name="T15" fmla="*/ 14 h 24"/>
                <a:gd name="T16" fmla="*/ 9 w 25"/>
                <a:gd name="T17" fmla="*/ 12 h 24"/>
                <a:gd name="T18" fmla="*/ 12 w 25"/>
                <a:gd name="T19" fmla="*/ 6 h 24"/>
                <a:gd name="T20" fmla="*/ 11 w 25"/>
                <a:gd name="T21" fmla="*/ 6 h 24"/>
                <a:gd name="T22" fmla="*/ 9 w 25"/>
                <a:gd name="T23" fmla="*/ 4 h 24"/>
                <a:gd name="T24" fmla="*/ 5 w 25"/>
                <a:gd name="T25" fmla="*/ 6 h 24"/>
                <a:gd name="T26" fmla="*/ 3 w 25"/>
                <a:gd name="T27" fmla="*/ 9 h 24"/>
                <a:gd name="T28" fmla="*/ 4 w 25"/>
                <a:gd name="T29" fmla="*/ 13 h 24"/>
                <a:gd name="T30" fmla="*/ 1 w 25"/>
                <a:gd name="T31" fmla="*/ 15 h 24"/>
                <a:gd name="T32" fmla="*/ 0 w 25"/>
                <a:gd name="T33" fmla="*/ 11 h 24"/>
                <a:gd name="T34" fmla="*/ 0 w 25"/>
                <a:gd name="T35" fmla="*/ 8 h 24"/>
                <a:gd name="T36" fmla="*/ 3 w 25"/>
                <a:gd name="T37" fmla="*/ 4 h 24"/>
                <a:gd name="T38" fmla="*/ 7 w 25"/>
                <a:gd name="T39" fmla="*/ 1 h 24"/>
                <a:gd name="T40" fmla="*/ 9 w 25"/>
                <a:gd name="T41" fmla="*/ 0 h 24"/>
                <a:gd name="T42" fmla="*/ 12 w 25"/>
                <a:gd name="T43" fmla="*/ 1 h 24"/>
                <a:gd name="T44" fmla="*/ 14 w 25"/>
                <a:gd name="T45" fmla="*/ 4 h 24"/>
                <a:gd name="T46" fmla="*/ 18 w 25"/>
                <a:gd name="T47" fmla="*/ 7 h 24"/>
                <a:gd name="T48" fmla="*/ 22 w 25"/>
                <a:gd name="T49" fmla="*/ 11 h 24"/>
                <a:gd name="T50" fmla="*/ 25 w 25"/>
                <a:gd name="T51" fmla="*/ 12 h 24"/>
                <a:gd name="T52" fmla="*/ 22 w 25"/>
                <a:gd name="T53" fmla="*/ 15 h 24"/>
                <a:gd name="T54" fmla="*/ 20 w 25"/>
                <a:gd name="T55" fmla="*/ 13 h 24"/>
                <a:gd name="T56" fmla="*/ 14 w 25"/>
                <a:gd name="T57" fmla="*/ 8 h 24"/>
                <a:gd name="T58" fmla="*/ 11 w 25"/>
                <a:gd name="T59" fmla="*/ 13 h 24"/>
                <a:gd name="T60" fmla="*/ 9 w 25"/>
                <a:gd name="T61" fmla="*/ 16 h 24"/>
                <a:gd name="T62" fmla="*/ 9 w 25"/>
                <a:gd name="T63" fmla="*/ 18 h 24"/>
                <a:gd name="T64" fmla="*/ 10 w 25"/>
                <a:gd name="T65" fmla="*/ 19 h 24"/>
                <a:gd name="T66" fmla="*/ 12 w 25"/>
                <a:gd name="T67" fmla="*/ 20 h 24"/>
                <a:gd name="T68" fmla="*/ 15 w 25"/>
                <a:gd name="T69" fmla="*/ 18 h 24"/>
                <a:gd name="T70" fmla="*/ 17 w 25"/>
                <a:gd name="T71" fmla="*/ 15 h 24"/>
                <a:gd name="T72" fmla="*/ 17 w 25"/>
                <a:gd name="T73" fmla="*/ 12 h 24"/>
                <a:gd name="T74" fmla="*/ 15 w 25"/>
                <a:gd name="T75" fmla="*/ 9 h 24"/>
                <a:gd name="T76" fmla="*/ 14 w 25"/>
                <a:gd name="T7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 h="24">
                  <a:moveTo>
                    <a:pt x="20" y="13"/>
                  </a:moveTo>
                  <a:cubicBezTo>
                    <a:pt x="20" y="15"/>
                    <a:pt x="19" y="17"/>
                    <a:pt x="19" y="18"/>
                  </a:cubicBezTo>
                  <a:cubicBezTo>
                    <a:pt x="18" y="19"/>
                    <a:pt x="18" y="20"/>
                    <a:pt x="17" y="21"/>
                  </a:cubicBezTo>
                  <a:cubicBezTo>
                    <a:pt x="15" y="23"/>
                    <a:pt x="13" y="23"/>
                    <a:pt x="12" y="24"/>
                  </a:cubicBezTo>
                  <a:cubicBezTo>
                    <a:pt x="10" y="24"/>
                    <a:pt x="9" y="23"/>
                    <a:pt x="7" y="22"/>
                  </a:cubicBezTo>
                  <a:cubicBezTo>
                    <a:pt x="7" y="21"/>
                    <a:pt x="6" y="20"/>
                    <a:pt x="6" y="19"/>
                  </a:cubicBezTo>
                  <a:cubicBezTo>
                    <a:pt x="6" y="19"/>
                    <a:pt x="6" y="18"/>
                    <a:pt x="6" y="17"/>
                  </a:cubicBezTo>
                  <a:cubicBezTo>
                    <a:pt x="6" y="16"/>
                    <a:pt x="6" y="15"/>
                    <a:pt x="7" y="14"/>
                  </a:cubicBezTo>
                  <a:cubicBezTo>
                    <a:pt x="7" y="14"/>
                    <a:pt x="8" y="13"/>
                    <a:pt x="9" y="12"/>
                  </a:cubicBezTo>
                  <a:cubicBezTo>
                    <a:pt x="10" y="9"/>
                    <a:pt x="11" y="8"/>
                    <a:pt x="12" y="6"/>
                  </a:cubicBezTo>
                  <a:cubicBezTo>
                    <a:pt x="12" y="6"/>
                    <a:pt x="11" y="6"/>
                    <a:pt x="11" y="6"/>
                  </a:cubicBezTo>
                  <a:cubicBezTo>
                    <a:pt x="10" y="5"/>
                    <a:pt x="9" y="4"/>
                    <a:pt x="9" y="4"/>
                  </a:cubicBezTo>
                  <a:cubicBezTo>
                    <a:pt x="7" y="4"/>
                    <a:pt x="6" y="5"/>
                    <a:pt x="5" y="6"/>
                  </a:cubicBezTo>
                  <a:cubicBezTo>
                    <a:pt x="4" y="7"/>
                    <a:pt x="3" y="8"/>
                    <a:pt x="3" y="9"/>
                  </a:cubicBezTo>
                  <a:cubicBezTo>
                    <a:pt x="3" y="10"/>
                    <a:pt x="3" y="11"/>
                    <a:pt x="4" y="13"/>
                  </a:cubicBezTo>
                  <a:cubicBezTo>
                    <a:pt x="1" y="15"/>
                    <a:pt x="1" y="15"/>
                    <a:pt x="1" y="15"/>
                  </a:cubicBezTo>
                  <a:cubicBezTo>
                    <a:pt x="0" y="14"/>
                    <a:pt x="0" y="12"/>
                    <a:pt x="0" y="11"/>
                  </a:cubicBezTo>
                  <a:cubicBezTo>
                    <a:pt x="0" y="10"/>
                    <a:pt x="0" y="9"/>
                    <a:pt x="0" y="8"/>
                  </a:cubicBezTo>
                  <a:cubicBezTo>
                    <a:pt x="1" y="6"/>
                    <a:pt x="2" y="5"/>
                    <a:pt x="3" y="4"/>
                  </a:cubicBezTo>
                  <a:cubicBezTo>
                    <a:pt x="4" y="3"/>
                    <a:pt x="6" y="2"/>
                    <a:pt x="7" y="1"/>
                  </a:cubicBezTo>
                  <a:cubicBezTo>
                    <a:pt x="8" y="1"/>
                    <a:pt x="9" y="0"/>
                    <a:pt x="9" y="0"/>
                  </a:cubicBezTo>
                  <a:cubicBezTo>
                    <a:pt x="10" y="1"/>
                    <a:pt x="11" y="1"/>
                    <a:pt x="12" y="1"/>
                  </a:cubicBezTo>
                  <a:cubicBezTo>
                    <a:pt x="12" y="2"/>
                    <a:pt x="13" y="2"/>
                    <a:pt x="14" y="4"/>
                  </a:cubicBezTo>
                  <a:cubicBezTo>
                    <a:pt x="18" y="7"/>
                    <a:pt x="18" y="7"/>
                    <a:pt x="18" y="7"/>
                  </a:cubicBezTo>
                  <a:cubicBezTo>
                    <a:pt x="20" y="9"/>
                    <a:pt x="22" y="11"/>
                    <a:pt x="22" y="11"/>
                  </a:cubicBezTo>
                  <a:cubicBezTo>
                    <a:pt x="23" y="12"/>
                    <a:pt x="24" y="12"/>
                    <a:pt x="25" y="12"/>
                  </a:cubicBezTo>
                  <a:cubicBezTo>
                    <a:pt x="22" y="15"/>
                    <a:pt x="22" y="15"/>
                    <a:pt x="22" y="15"/>
                  </a:cubicBezTo>
                  <a:cubicBezTo>
                    <a:pt x="21" y="14"/>
                    <a:pt x="21" y="14"/>
                    <a:pt x="20" y="13"/>
                  </a:cubicBezTo>
                  <a:close/>
                  <a:moveTo>
                    <a:pt x="14" y="8"/>
                  </a:moveTo>
                  <a:cubicBezTo>
                    <a:pt x="13" y="9"/>
                    <a:pt x="12" y="11"/>
                    <a:pt x="11" y="13"/>
                  </a:cubicBezTo>
                  <a:cubicBezTo>
                    <a:pt x="10" y="14"/>
                    <a:pt x="10" y="15"/>
                    <a:pt x="9" y="16"/>
                  </a:cubicBezTo>
                  <a:cubicBezTo>
                    <a:pt x="9" y="16"/>
                    <a:pt x="9" y="17"/>
                    <a:pt x="9" y="18"/>
                  </a:cubicBezTo>
                  <a:cubicBezTo>
                    <a:pt x="9" y="18"/>
                    <a:pt x="10" y="19"/>
                    <a:pt x="10" y="19"/>
                  </a:cubicBezTo>
                  <a:cubicBezTo>
                    <a:pt x="11" y="20"/>
                    <a:pt x="11" y="20"/>
                    <a:pt x="12" y="20"/>
                  </a:cubicBezTo>
                  <a:cubicBezTo>
                    <a:pt x="13" y="20"/>
                    <a:pt x="14" y="19"/>
                    <a:pt x="15" y="18"/>
                  </a:cubicBezTo>
                  <a:cubicBezTo>
                    <a:pt x="16" y="18"/>
                    <a:pt x="17" y="16"/>
                    <a:pt x="17" y="15"/>
                  </a:cubicBezTo>
                  <a:cubicBezTo>
                    <a:pt x="17" y="14"/>
                    <a:pt x="17" y="13"/>
                    <a:pt x="17" y="12"/>
                  </a:cubicBezTo>
                  <a:cubicBezTo>
                    <a:pt x="17" y="11"/>
                    <a:pt x="16" y="10"/>
                    <a:pt x="15" y="9"/>
                  </a:cubicBezTo>
                  <a:lnTo>
                    <a:pt x="1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17" name="Freeform 55"/>
            <p:cNvSpPr>
              <a:spLocks noEditPoints="1"/>
            </p:cNvSpPr>
            <p:nvPr/>
          </p:nvSpPr>
          <p:spPr bwMode="auto">
            <a:xfrm>
              <a:off x="-5562649" y="1341442"/>
              <a:ext cx="85726" cy="85725"/>
            </a:xfrm>
            <a:custGeom>
              <a:avLst/>
              <a:gdLst>
                <a:gd name="T0" fmla="*/ 7 w 54"/>
                <a:gd name="T1" fmla="*/ 14 h 54"/>
                <a:gd name="T2" fmla="*/ 0 w 54"/>
                <a:gd name="T3" fmla="*/ 7 h 54"/>
                <a:gd name="T4" fmla="*/ 4 w 54"/>
                <a:gd name="T5" fmla="*/ 0 h 54"/>
                <a:gd name="T6" fmla="*/ 11 w 54"/>
                <a:gd name="T7" fmla="*/ 7 h 54"/>
                <a:gd name="T8" fmla="*/ 7 w 54"/>
                <a:gd name="T9" fmla="*/ 14 h 54"/>
                <a:gd name="T10" fmla="*/ 49 w 54"/>
                <a:gd name="T11" fmla="*/ 54 h 54"/>
                <a:gd name="T12" fmla="*/ 14 w 54"/>
                <a:gd name="T13" fmla="*/ 19 h 54"/>
                <a:gd name="T14" fmla="*/ 18 w 54"/>
                <a:gd name="T15" fmla="*/ 14 h 54"/>
                <a:gd name="T16" fmla="*/ 54 w 54"/>
                <a:gd name="T17" fmla="*/ 47 h 54"/>
                <a:gd name="T18" fmla="*/ 49 w 54"/>
                <a:gd name="T19"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7" y="14"/>
                  </a:moveTo>
                  <a:lnTo>
                    <a:pt x="0" y="7"/>
                  </a:lnTo>
                  <a:lnTo>
                    <a:pt x="4" y="0"/>
                  </a:lnTo>
                  <a:lnTo>
                    <a:pt x="11" y="7"/>
                  </a:lnTo>
                  <a:lnTo>
                    <a:pt x="7" y="14"/>
                  </a:lnTo>
                  <a:close/>
                  <a:moveTo>
                    <a:pt x="49" y="54"/>
                  </a:moveTo>
                  <a:lnTo>
                    <a:pt x="14" y="19"/>
                  </a:lnTo>
                  <a:lnTo>
                    <a:pt x="18" y="14"/>
                  </a:lnTo>
                  <a:lnTo>
                    <a:pt x="54" y="47"/>
                  </a:lnTo>
                  <a:lnTo>
                    <a:pt x="49"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18" name="Freeform 56"/>
            <p:cNvSpPr>
              <a:spLocks/>
            </p:cNvSpPr>
            <p:nvPr/>
          </p:nvSpPr>
          <p:spPr bwMode="auto">
            <a:xfrm>
              <a:off x="-5518198" y="1319217"/>
              <a:ext cx="66676" cy="82550"/>
            </a:xfrm>
            <a:custGeom>
              <a:avLst/>
              <a:gdLst>
                <a:gd name="T0" fmla="*/ 15 w 18"/>
                <a:gd name="T1" fmla="*/ 22 h 22"/>
                <a:gd name="T2" fmla="*/ 0 w 18"/>
                <a:gd name="T3" fmla="*/ 8 h 22"/>
                <a:gd name="T4" fmla="*/ 2 w 18"/>
                <a:gd name="T5" fmla="*/ 6 h 22"/>
                <a:gd name="T6" fmla="*/ 4 w 18"/>
                <a:gd name="T7" fmla="*/ 8 h 22"/>
                <a:gd name="T8" fmla="*/ 3 w 18"/>
                <a:gd name="T9" fmla="*/ 4 h 22"/>
                <a:gd name="T10" fmla="*/ 4 w 18"/>
                <a:gd name="T11" fmla="*/ 2 h 22"/>
                <a:gd name="T12" fmla="*/ 8 w 18"/>
                <a:gd name="T13" fmla="*/ 0 h 22"/>
                <a:gd name="T14" fmla="*/ 9 w 18"/>
                <a:gd name="T15" fmla="*/ 3 h 22"/>
                <a:gd name="T16" fmla="*/ 7 w 18"/>
                <a:gd name="T17" fmla="*/ 5 h 22"/>
                <a:gd name="T18" fmla="*/ 6 w 18"/>
                <a:gd name="T19" fmla="*/ 7 h 22"/>
                <a:gd name="T20" fmla="*/ 7 w 18"/>
                <a:gd name="T21" fmla="*/ 9 h 22"/>
                <a:gd name="T22" fmla="*/ 9 w 18"/>
                <a:gd name="T23" fmla="*/ 12 h 22"/>
                <a:gd name="T24" fmla="*/ 18 w 18"/>
                <a:gd name="T25" fmla="*/ 19 h 22"/>
                <a:gd name="T26" fmla="*/ 15 w 18"/>
                <a:gd name="T2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2">
                  <a:moveTo>
                    <a:pt x="15" y="22"/>
                  </a:moveTo>
                  <a:cubicBezTo>
                    <a:pt x="0" y="8"/>
                    <a:pt x="0" y="8"/>
                    <a:pt x="0" y="8"/>
                  </a:cubicBezTo>
                  <a:cubicBezTo>
                    <a:pt x="2" y="6"/>
                    <a:pt x="2" y="6"/>
                    <a:pt x="2" y="6"/>
                  </a:cubicBezTo>
                  <a:cubicBezTo>
                    <a:pt x="4" y="8"/>
                    <a:pt x="4" y="8"/>
                    <a:pt x="4" y="8"/>
                  </a:cubicBezTo>
                  <a:cubicBezTo>
                    <a:pt x="4" y="6"/>
                    <a:pt x="3" y="5"/>
                    <a:pt x="3" y="4"/>
                  </a:cubicBezTo>
                  <a:cubicBezTo>
                    <a:pt x="4" y="3"/>
                    <a:pt x="4" y="3"/>
                    <a:pt x="4" y="2"/>
                  </a:cubicBezTo>
                  <a:cubicBezTo>
                    <a:pt x="5" y="1"/>
                    <a:pt x="6" y="0"/>
                    <a:pt x="8" y="0"/>
                  </a:cubicBezTo>
                  <a:cubicBezTo>
                    <a:pt x="9" y="3"/>
                    <a:pt x="9" y="3"/>
                    <a:pt x="9" y="3"/>
                  </a:cubicBezTo>
                  <a:cubicBezTo>
                    <a:pt x="8" y="3"/>
                    <a:pt x="8" y="4"/>
                    <a:pt x="7" y="5"/>
                  </a:cubicBezTo>
                  <a:cubicBezTo>
                    <a:pt x="7" y="5"/>
                    <a:pt x="6" y="6"/>
                    <a:pt x="6" y="7"/>
                  </a:cubicBezTo>
                  <a:cubicBezTo>
                    <a:pt x="6" y="7"/>
                    <a:pt x="6" y="8"/>
                    <a:pt x="7" y="9"/>
                  </a:cubicBezTo>
                  <a:cubicBezTo>
                    <a:pt x="7" y="10"/>
                    <a:pt x="8" y="11"/>
                    <a:pt x="9" y="12"/>
                  </a:cubicBezTo>
                  <a:cubicBezTo>
                    <a:pt x="18" y="19"/>
                    <a:pt x="18" y="19"/>
                    <a:pt x="18" y="19"/>
                  </a:cubicBezTo>
                  <a:lnTo>
                    <a:pt x="15"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19" name="Freeform 57"/>
            <p:cNvSpPr>
              <a:spLocks noEditPoints="1"/>
            </p:cNvSpPr>
            <p:nvPr/>
          </p:nvSpPr>
          <p:spPr bwMode="auto">
            <a:xfrm>
              <a:off x="-5476923" y="1273179"/>
              <a:ext cx="82551" cy="79375"/>
            </a:xfrm>
            <a:custGeom>
              <a:avLst/>
              <a:gdLst>
                <a:gd name="T0" fmla="*/ 17 w 22"/>
                <a:gd name="T1" fmla="*/ 8 h 21"/>
                <a:gd name="T2" fmla="*/ 20 w 22"/>
                <a:gd name="T3" fmla="*/ 6 h 21"/>
                <a:gd name="T4" fmla="*/ 22 w 22"/>
                <a:gd name="T5" fmla="*/ 11 h 21"/>
                <a:gd name="T6" fmla="*/ 19 w 22"/>
                <a:gd name="T7" fmla="*/ 17 h 21"/>
                <a:gd name="T8" fmla="*/ 13 w 22"/>
                <a:gd name="T9" fmla="*/ 21 h 21"/>
                <a:gd name="T10" fmla="*/ 5 w 22"/>
                <a:gd name="T11" fmla="*/ 18 h 21"/>
                <a:gd name="T12" fmla="*/ 0 w 22"/>
                <a:gd name="T13" fmla="*/ 10 h 21"/>
                <a:gd name="T14" fmla="*/ 3 w 22"/>
                <a:gd name="T15" fmla="*/ 3 h 21"/>
                <a:gd name="T16" fmla="*/ 9 w 22"/>
                <a:gd name="T17" fmla="*/ 0 h 21"/>
                <a:gd name="T18" fmla="*/ 17 w 22"/>
                <a:gd name="T19" fmla="*/ 3 h 21"/>
                <a:gd name="T20" fmla="*/ 18 w 22"/>
                <a:gd name="T21" fmla="*/ 4 h 21"/>
                <a:gd name="T22" fmla="*/ 8 w 22"/>
                <a:gd name="T23" fmla="*/ 15 h 21"/>
                <a:gd name="T24" fmla="*/ 13 w 22"/>
                <a:gd name="T25" fmla="*/ 17 h 21"/>
                <a:gd name="T26" fmla="*/ 17 w 22"/>
                <a:gd name="T27" fmla="*/ 15 h 21"/>
                <a:gd name="T28" fmla="*/ 19 w 22"/>
                <a:gd name="T29" fmla="*/ 12 h 21"/>
                <a:gd name="T30" fmla="*/ 17 w 22"/>
                <a:gd name="T31" fmla="*/ 8 h 21"/>
                <a:gd name="T32" fmla="*/ 6 w 22"/>
                <a:gd name="T33" fmla="*/ 13 h 21"/>
                <a:gd name="T34" fmla="*/ 13 w 22"/>
                <a:gd name="T35" fmla="*/ 5 h 21"/>
                <a:gd name="T36" fmla="*/ 9 w 22"/>
                <a:gd name="T37" fmla="*/ 3 h 21"/>
                <a:gd name="T38" fmla="*/ 5 w 22"/>
                <a:gd name="T39" fmla="*/ 5 h 21"/>
                <a:gd name="T40" fmla="*/ 4 w 22"/>
                <a:gd name="T41" fmla="*/ 9 h 21"/>
                <a:gd name="T42" fmla="*/ 6 w 22"/>
                <a:gd name="T43"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1">
                  <a:moveTo>
                    <a:pt x="17" y="8"/>
                  </a:moveTo>
                  <a:cubicBezTo>
                    <a:pt x="20" y="6"/>
                    <a:pt x="20" y="6"/>
                    <a:pt x="20" y="6"/>
                  </a:cubicBezTo>
                  <a:cubicBezTo>
                    <a:pt x="21" y="8"/>
                    <a:pt x="22" y="9"/>
                    <a:pt x="22" y="11"/>
                  </a:cubicBezTo>
                  <a:cubicBezTo>
                    <a:pt x="22" y="13"/>
                    <a:pt x="21" y="15"/>
                    <a:pt x="19" y="17"/>
                  </a:cubicBezTo>
                  <a:cubicBezTo>
                    <a:pt x="17" y="19"/>
                    <a:pt x="15" y="21"/>
                    <a:pt x="13" y="21"/>
                  </a:cubicBezTo>
                  <a:cubicBezTo>
                    <a:pt x="10" y="21"/>
                    <a:pt x="7" y="20"/>
                    <a:pt x="5" y="18"/>
                  </a:cubicBezTo>
                  <a:cubicBezTo>
                    <a:pt x="2" y="16"/>
                    <a:pt x="1" y="13"/>
                    <a:pt x="0" y="10"/>
                  </a:cubicBezTo>
                  <a:cubicBezTo>
                    <a:pt x="0" y="8"/>
                    <a:pt x="1" y="5"/>
                    <a:pt x="3" y="3"/>
                  </a:cubicBezTo>
                  <a:cubicBezTo>
                    <a:pt x="4" y="1"/>
                    <a:pt x="7" y="0"/>
                    <a:pt x="9" y="0"/>
                  </a:cubicBezTo>
                  <a:cubicBezTo>
                    <a:pt x="12" y="0"/>
                    <a:pt x="14" y="1"/>
                    <a:pt x="17" y="3"/>
                  </a:cubicBezTo>
                  <a:cubicBezTo>
                    <a:pt x="17" y="3"/>
                    <a:pt x="17" y="3"/>
                    <a:pt x="18" y="4"/>
                  </a:cubicBezTo>
                  <a:cubicBezTo>
                    <a:pt x="8" y="15"/>
                    <a:pt x="8" y="15"/>
                    <a:pt x="8" y="15"/>
                  </a:cubicBezTo>
                  <a:cubicBezTo>
                    <a:pt x="10" y="17"/>
                    <a:pt x="11" y="17"/>
                    <a:pt x="13" y="17"/>
                  </a:cubicBezTo>
                  <a:cubicBezTo>
                    <a:pt x="15" y="17"/>
                    <a:pt x="16" y="16"/>
                    <a:pt x="17" y="15"/>
                  </a:cubicBezTo>
                  <a:cubicBezTo>
                    <a:pt x="18" y="14"/>
                    <a:pt x="18" y="13"/>
                    <a:pt x="19" y="12"/>
                  </a:cubicBezTo>
                  <a:cubicBezTo>
                    <a:pt x="19" y="11"/>
                    <a:pt x="18" y="10"/>
                    <a:pt x="17" y="8"/>
                  </a:cubicBezTo>
                  <a:close/>
                  <a:moveTo>
                    <a:pt x="6" y="13"/>
                  </a:moveTo>
                  <a:cubicBezTo>
                    <a:pt x="13" y="5"/>
                    <a:pt x="13" y="5"/>
                    <a:pt x="13" y="5"/>
                  </a:cubicBezTo>
                  <a:cubicBezTo>
                    <a:pt x="12" y="4"/>
                    <a:pt x="10" y="3"/>
                    <a:pt x="9" y="3"/>
                  </a:cubicBezTo>
                  <a:cubicBezTo>
                    <a:pt x="7" y="3"/>
                    <a:pt x="6" y="4"/>
                    <a:pt x="5" y="5"/>
                  </a:cubicBezTo>
                  <a:cubicBezTo>
                    <a:pt x="4" y="6"/>
                    <a:pt x="3" y="8"/>
                    <a:pt x="4" y="9"/>
                  </a:cubicBezTo>
                  <a:cubicBezTo>
                    <a:pt x="4" y="11"/>
                    <a:pt x="4" y="12"/>
                    <a:pt x="6"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20" name="Freeform 58"/>
            <p:cNvSpPr>
              <a:spLocks noEditPoints="1"/>
            </p:cNvSpPr>
            <p:nvPr/>
          </p:nvSpPr>
          <p:spPr bwMode="auto">
            <a:xfrm>
              <a:off x="-5314997" y="965203"/>
              <a:ext cx="122239" cy="117475"/>
            </a:xfrm>
            <a:custGeom>
              <a:avLst/>
              <a:gdLst>
                <a:gd name="T0" fmla="*/ 25 w 33"/>
                <a:gd name="T1" fmla="*/ 31 h 31"/>
                <a:gd name="T2" fmla="*/ 0 w 33"/>
                <a:gd name="T3" fmla="*/ 16 h 31"/>
                <a:gd name="T4" fmla="*/ 5 w 33"/>
                <a:gd name="T5" fmla="*/ 8 h 31"/>
                <a:gd name="T6" fmla="*/ 8 w 33"/>
                <a:gd name="T7" fmla="*/ 4 h 31"/>
                <a:gd name="T8" fmla="*/ 12 w 33"/>
                <a:gd name="T9" fmla="*/ 1 h 31"/>
                <a:gd name="T10" fmla="*/ 18 w 33"/>
                <a:gd name="T11" fmla="*/ 0 h 31"/>
                <a:gd name="T12" fmla="*/ 24 w 33"/>
                <a:gd name="T13" fmla="*/ 3 h 31"/>
                <a:gd name="T14" fmla="*/ 29 w 33"/>
                <a:gd name="T15" fmla="*/ 6 h 31"/>
                <a:gd name="T16" fmla="*/ 32 w 33"/>
                <a:gd name="T17" fmla="*/ 10 h 31"/>
                <a:gd name="T18" fmla="*/ 32 w 33"/>
                <a:gd name="T19" fmla="*/ 14 h 31"/>
                <a:gd name="T20" fmla="*/ 32 w 33"/>
                <a:gd name="T21" fmla="*/ 17 h 31"/>
                <a:gd name="T22" fmla="*/ 30 w 33"/>
                <a:gd name="T23" fmla="*/ 22 h 31"/>
                <a:gd name="T24" fmla="*/ 25 w 33"/>
                <a:gd name="T25" fmla="*/ 31 h 31"/>
                <a:gd name="T26" fmla="*/ 24 w 33"/>
                <a:gd name="T27" fmla="*/ 26 h 31"/>
                <a:gd name="T28" fmla="*/ 27 w 33"/>
                <a:gd name="T29" fmla="*/ 20 h 31"/>
                <a:gd name="T30" fmla="*/ 29 w 33"/>
                <a:gd name="T31" fmla="*/ 16 h 31"/>
                <a:gd name="T32" fmla="*/ 29 w 33"/>
                <a:gd name="T33" fmla="*/ 13 h 31"/>
                <a:gd name="T34" fmla="*/ 27 w 33"/>
                <a:gd name="T35" fmla="*/ 10 h 31"/>
                <a:gd name="T36" fmla="*/ 22 w 33"/>
                <a:gd name="T37" fmla="*/ 6 h 31"/>
                <a:gd name="T38" fmla="*/ 16 w 33"/>
                <a:gd name="T39" fmla="*/ 4 h 31"/>
                <a:gd name="T40" fmla="*/ 11 w 33"/>
                <a:gd name="T41" fmla="*/ 6 h 31"/>
                <a:gd name="T42" fmla="*/ 8 w 33"/>
                <a:gd name="T43" fmla="*/ 9 h 31"/>
                <a:gd name="T44" fmla="*/ 5 w 33"/>
                <a:gd name="T45" fmla="*/ 15 h 31"/>
                <a:gd name="T46" fmla="*/ 24 w 33"/>
                <a:gd name="T47"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 h="31">
                  <a:moveTo>
                    <a:pt x="25" y="31"/>
                  </a:moveTo>
                  <a:cubicBezTo>
                    <a:pt x="0" y="16"/>
                    <a:pt x="0" y="16"/>
                    <a:pt x="0" y="16"/>
                  </a:cubicBezTo>
                  <a:cubicBezTo>
                    <a:pt x="5" y="8"/>
                    <a:pt x="5" y="8"/>
                    <a:pt x="5" y="8"/>
                  </a:cubicBezTo>
                  <a:cubicBezTo>
                    <a:pt x="6" y="6"/>
                    <a:pt x="7" y="4"/>
                    <a:pt x="8" y="4"/>
                  </a:cubicBezTo>
                  <a:cubicBezTo>
                    <a:pt x="9" y="2"/>
                    <a:pt x="10" y="1"/>
                    <a:pt x="12" y="1"/>
                  </a:cubicBezTo>
                  <a:cubicBezTo>
                    <a:pt x="14" y="0"/>
                    <a:pt x="16" y="0"/>
                    <a:pt x="18" y="0"/>
                  </a:cubicBezTo>
                  <a:cubicBezTo>
                    <a:pt x="20" y="1"/>
                    <a:pt x="22" y="2"/>
                    <a:pt x="24" y="3"/>
                  </a:cubicBezTo>
                  <a:cubicBezTo>
                    <a:pt x="26" y="4"/>
                    <a:pt x="28" y="5"/>
                    <a:pt x="29" y="6"/>
                  </a:cubicBezTo>
                  <a:cubicBezTo>
                    <a:pt x="30" y="8"/>
                    <a:pt x="31" y="9"/>
                    <a:pt x="32" y="10"/>
                  </a:cubicBezTo>
                  <a:cubicBezTo>
                    <a:pt x="32" y="11"/>
                    <a:pt x="32" y="13"/>
                    <a:pt x="32" y="14"/>
                  </a:cubicBezTo>
                  <a:cubicBezTo>
                    <a:pt x="33" y="15"/>
                    <a:pt x="32" y="16"/>
                    <a:pt x="32" y="17"/>
                  </a:cubicBezTo>
                  <a:cubicBezTo>
                    <a:pt x="32" y="19"/>
                    <a:pt x="31" y="20"/>
                    <a:pt x="30" y="22"/>
                  </a:cubicBezTo>
                  <a:lnTo>
                    <a:pt x="25" y="31"/>
                  </a:lnTo>
                  <a:close/>
                  <a:moveTo>
                    <a:pt x="24" y="26"/>
                  </a:moveTo>
                  <a:cubicBezTo>
                    <a:pt x="27" y="20"/>
                    <a:pt x="27" y="20"/>
                    <a:pt x="27" y="20"/>
                  </a:cubicBezTo>
                  <a:cubicBezTo>
                    <a:pt x="28" y="19"/>
                    <a:pt x="28" y="17"/>
                    <a:pt x="29" y="16"/>
                  </a:cubicBezTo>
                  <a:cubicBezTo>
                    <a:pt x="29" y="15"/>
                    <a:pt x="29" y="14"/>
                    <a:pt x="29" y="13"/>
                  </a:cubicBezTo>
                  <a:cubicBezTo>
                    <a:pt x="28" y="12"/>
                    <a:pt x="28" y="11"/>
                    <a:pt x="27" y="10"/>
                  </a:cubicBezTo>
                  <a:cubicBezTo>
                    <a:pt x="26" y="8"/>
                    <a:pt x="24" y="7"/>
                    <a:pt x="22" y="6"/>
                  </a:cubicBezTo>
                  <a:cubicBezTo>
                    <a:pt x="20" y="5"/>
                    <a:pt x="17" y="4"/>
                    <a:pt x="16" y="4"/>
                  </a:cubicBezTo>
                  <a:cubicBezTo>
                    <a:pt x="14" y="4"/>
                    <a:pt x="12" y="5"/>
                    <a:pt x="11" y="6"/>
                  </a:cubicBezTo>
                  <a:cubicBezTo>
                    <a:pt x="10" y="6"/>
                    <a:pt x="9" y="8"/>
                    <a:pt x="8" y="9"/>
                  </a:cubicBezTo>
                  <a:cubicBezTo>
                    <a:pt x="5" y="15"/>
                    <a:pt x="5" y="15"/>
                    <a:pt x="5" y="15"/>
                  </a:cubicBezTo>
                  <a:lnTo>
                    <a:pt x="24"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21" name="Freeform 59"/>
            <p:cNvSpPr>
              <a:spLocks noEditPoints="1"/>
            </p:cNvSpPr>
            <p:nvPr/>
          </p:nvSpPr>
          <p:spPr bwMode="auto">
            <a:xfrm>
              <a:off x="-5262609" y="923928"/>
              <a:ext cx="100013" cy="60325"/>
            </a:xfrm>
            <a:custGeom>
              <a:avLst/>
              <a:gdLst>
                <a:gd name="T0" fmla="*/ 9 w 63"/>
                <a:gd name="T1" fmla="*/ 12 h 38"/>
                <a:gd name="T2" fmla="*/ 0 w 63"/>
                <a:gd name="T3" fmla="*/ 8 h 38"/>
                <a:gd name="T4" fmla="*/ 4 w 63"/>
                <a:gd name="T5" fmla="*/ 0 h 38"/>
                <a:gd name="T6" fmla="*/ 11 w 63"/>
                <a:gd name="T7" fmla="*/ 5 h 38"/>
                <a:gd name="T8" fmla="*/ 9 w 63"/>
                <a:gd name="T9" fmla="*/ 12 h 38"/>
                <a:gd name="T10" fmla="*/ 59 w 63"/>
                <a:gd name="T11" fmla="*/ 38 h 38"/>
                <a:gd name="T12" fmla="*/ 16 w 63"/>
                <a:gd name="T13" fmla="*/ 17 h 38"/>
                <a:gd name="T14" fmla="*/ 21 w 63"/>
                <a:gd name="T15" fmla="*/ 10 h 38"/>
                <a:gd name="T16" fmla="*/ 63 w 63"/>
                <a:gd name="T17" fmla="*/ 31 h 38"/>
                <a:gd name="T18" fmla="*/ 59 w 63"/>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8">
                  <a:moveTo>
                    <a:pt x="9" y="12"/>
                  </a:moveTo>
                  <a:lnTo>
                    <a:pt x="0" y="8"/>
                  </a:lnTo>
                  <a:lnTo>
                    <a:pt x="4" y="0"/>
                  </a:lnTo>
                  <a:lnTo>
                    <a:pt x="11" y="5"/>
                  </a:lnTo>
                  <a:lnTo>
                    <a:pt x="9" y="12"/>
                  </a:lnTo>
                  <a:close/>
                  <a:moveTo>
                    <a:pt x="59" y="38"/>
                  </a:moveTo>
                  <a:lnTo>
                    <a:pt x="16" y="17"/>
                  </a:lnTo>
                  <a:lnTo>
                    <a:pt x="21" y="10"/>
                  </a:lnTo>
                  <a:lnTo>
                    <a:pt x="63" y="31"/>
                  </a:lnTo>
                  <a:lnTo>
                    <a:pt x="5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22" name="Freeform 60"/>
            <p:cNvSpPr>
              <a:spLocks/>
            </p:cNvSpPr>
            <p:nvPr/>
          </p:nvSpPr>
          <p:spPr bwMode="auto">
            <a:xfrm>
              <a:off x="-5214983" y="876303"/>
              <a:ext cx="82551" cy="74613"/>
            </a:xfrm>
            <a:custGeom>
              <a:avLst/>
              <a:gdLst>
                <a:gd name="T0" fmla="*/ 10 w 22"/>
                <a:gd name="T1" fmla="*/ 20 h 20"/>
                <a:gd name="T2" fmla="*/ 12 w 22"/>
                <a:gd name="T3" fmla="*/ 16 h 20"/>
                <a:gd name="T4" fmla="*/ 15 w 22"/>
                <a:gd name="T5" fmla="*/ 16 h 20"/>
                <a:gd name="T6" fmla="*/ 18 w 22"/>
                <a:gd name="T7" fmla="*/ 13 h 20"/>
                <a:gd name="T8" fmla="*/ 19 w 22"/>
                <a:gd name="T9" fmla="*/ 10 h 20"/>
                <a:gd name="T10" fmla="*/ 17 w 22"/>
                <a:gd name="T11" fmla="*/ 8 h 20"/>
                <a:gd name="T12" fmla="*/ 15 w 22"/>
                <a:gd name="T13" fmla="*/ 8 h 20"/>
                <a:gd name="T14" fmla="*/ 12 w 22"/>
                <a:gd name="T15" fmla="*/ 11 h 20"/>
                <a:gd name="T16" fmla="*/ 8 w 22"/>
                <a:gd name="T17" fmla="*/ 15 h 20"/>
                <a:gd name="T18" fmla="*/ 5 w 22"/>
                <a:gd name="T19" fmla="*/ 16 h 20"/>
                <a:gd name="T20" fmla="*/ 3 w 22"/>
                <a:gd name="T21" fmla="*/ 15 h 20"/>
                <a:gd name="T22" fmla="*/ 1 w 22"/>
                <a:gd name="T23" fmla="*/ 13 h 20"/>
                <a:gd name="T24" fmla="*/ 0 w 22"/>
                <a:gd name="T25" fmla="*/ 11 h 20"/>
                <a:gd name="T26" fmla="*/ 0 w 22"/>
                <a:gd name="T27" fmla="*/ 9 h 20"/>
                <a:gd name="T28" fmla="*/ 1 w 22"/>
                <a:gd name="T29" fmla="*/ 6 h 20"/>
                <a:gd name="T30" fmla="*/ 3 w 22"/>
                <a:gd name="T31" fmla="*/ 2 h 20"/>
                <a:gd name="T32" fmla="*/ 6 w 22"/>
                <a:gd name="T33" fmla="*/ 1 h 20"/>
                <a:gd name="T34" fmla="*/ 10 w 22"/>
                <a:gd name="T35" fmla="*/ 1 h 20"/>
                <a:gd name="T36" fmla="*/ 9 w 22"/>
                <a:gd name="T37" fmla="*/ 4 h 20"/>
                <a:gd name="T38" fmla="*/ 6 w 22"/>
                <a:gd name="T39" fmla="*/ 4 h 20"/>
                <a:gd name="T40" fmla="*/ 3 w 22"/>
                <a:gd name="T41" fmla="*/ 7 h 20"/>
                <a:gd name="T42" fmla="*/ 3 w 22"/>
                <a:gd name="T43" fmla="*/ 10 h 20"/>
                <a:gd name="T44" fmla="*/ 4 w 22"/>
                <a:gd name="T45" fmla="*/ 12 h 20"/>
                <a:gd name="T46" fmla="*/ 5 w 22"/>
                <a:gd name="T47" fmla="*/ 12 h 20"/>
                <a:gd name="T48" fmla="*/ 7 w 22"/>
                <a:gd name="T49" fmla="*/ 11 h 20"/>
                <a:gd name="T50" fmla="*/ 9 w 22"/>
                <a:gd name="T51" fmla="*/ 9 h 20"/>
                <a:gd name="T52" fmla="*/ 13 w 22"/>
                <a:gd name="T53" fmla="*/ 5 h 20"/>
                <a:gd name="T54" fmla="*/ 15 w 22"/>
                <a:gd name="T55" fmla="*/ 4 h 20"/>
                <a:gd name="T56" fmla="*/ 18 w 22"/>
                <a:gd name="T57" fmla="*/ 4 h 20"/>
                <a:gd name="T58" fmla="*/ 21 w 22"/>
                <a:gd name="T59" fmla="*/ 7 h 20"/>
                <a:gd name="T60" fmla="*/ 22 w 22"/>
                <a:gd name="T61" fmla="*/ 10 h 20"/>
                <a:gd name="T62" fmla="*/ 20 w 22"/>
                <a:gd name="T63" fmla="*/ 15 h 20"/>
                <a:gd name="T64" fmla="*/ 16 w 22"/>
                <a:gd name="T65" fmla="*/ 20 h 20"/>
                <a:gd name="T66" fmla="*/ 10 w 22"/>
                <a:gd name="T6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0">
                  <a:moveTo>
                    <a:pt x="10" y="20"/>
                  </a:moveTo>
                  <a:cubicBezTo>
                    <a:pt x="12" y="16"/>
                    <a:pt x="12" y="16"/>
                    <a:pt x="12" y="16"/>
                  </a:cubicBezTo>
                  <a:cubicBezTo>
                    <a:pt x="13" y="17"/>
                    <a:pt x="14" y="17"/>
                    <a:pt x="15" y="16"/>
                  </a:cubicBezTo>
                  <a:cubicBezTo>
                    <a:pt x="16" y="16"/>
                    <a:pt x="17" y="15"/>
                    <a:pt x="18" y="13"/>
                  </a:cubicBezTo>
                  <a:cubicBezTo>
                    <a:pt x="19" y="12"/>
                    <a:pt x="19" y="11"/>
                    <a:pt x="19" y="10"/>
                  </a:cubicBezTo>
                  <a:cubicBezTo>
                    <a:pt x="18" y="9"/>
                    <a:pt x="18" y="8"/>
                    <a:pt x="17" y="8"/>
                  </a:cubicBezTo>
                  <a:cubicBezTo>
                    <a:pt x="16" y="7"/>
                    <a:pt x="16" y="7"/>
                    <a:pt x="15" y="8"/>
                  </a:cubicBezTo>
                  <a:cubicBezTo>
                    <a:pt x="14" y="8"/>
                    <a:pt x="13" y="9"/>
                    <a:pt x="12" y="11"/>
                  </a:cubicBezTo>
                  <a:cubicBezTo>
                    <a:pt x="10" y="13"/>
                    <a:pt x="9" y="14"/>
                    <a:pt x="8" y="15"/>
                  </a:cubicBezTo>
                  <a:cubicBezTo>
                    <a:pt x="7" y="15"/>
                    <a:pt x="6" y="16"/>
                    <a:pt x="5" y="16"/>
                  </a:cubicBezTo>
                  <a:cubicBezTo>
                    <a:pt x="5" y="16"/>
                    <a:pt x="4" y="16"/>
                    <a:pt x="3" y="15"/>
                  </a:cubicBezTo>
                  <a:cubicBezTo>
                    <a:pt x="2" y="15"/>
                    <a:pt x="1" y="14"/>
                    <a:pt x="1" y="13"/>
                  </a:cubicBezTo>
                  <a:cubicBezTo>
                    <a:pt x="0" y="13"/>
                    <a:pt x="0" y="12"/>
                    <a:pt x="0" y="11"/>
                  </a:cubicBezTo>
                  <a:cubicBezTo>
                    <a:pt x="0" y="10"/>
                    <a:pt x="0" y="9"/>
                    <a:pt x="0" y="9"/>
                  </a:cubicBezTo>
                  <a:cubicBezTo>
                    <a:pt x="0" y="8"/>
                    <a:pt x="0" y="7"/>
                    <a:pt x="1" y="6"/>
                  </a:cubicBezTo>
                  <a:cubicBezTo>
                    <a:pt x="1" y="4"/>
                    <a:pt x="2" y="3"/>
                    <a:pt x="3" y="2"/>
                  </a:cubicBezTo>
                  <a:cubicBezTo>
                    <a:pt x="4" y="1"/>
                    <a:pt x="5" y="1"/>
                    <a:pt x="6" y="1"/>
                  </a:cubicBezTo>
                  <a:cubicBezTo>
                    <a:pt x="7" y="0"/>
                    <a:pt x="8" y="0"/>
                    <a:pt x="10" y="1"/>
                  </a:cubicBezTo>
                  <a:cubicBezTo>
                    <a:pt x="9" y="4"/>
                    <a:pt x="9" y="4"/>
                    <a:pt x="9" y="4"/>
                  </a:cubicBezTo>
                  <a:cubicBezTo>
                    <a:pt x="7" y="4"/>
                    <a:pt x="7" y="4"/>
                    <a:pt x="6" y="4"/>
                  </a:cubicBezTo>
                  <a:cubicBezTo>
                    <a:pt x="5" y="5"/>
                    <a:pt x="4" y="5"/>
                    <a:pt x="3" y="7"/>
                  </a:cubicBezTo>
                  <a:cubicBezTo>
                    <a:pt x="3" y="8"/>
                    <a:pt x="2" y="9"/>
                    <a:pt x="3" y="10"/>
                  </a:cubicBezTo>
                  <a:cubicBezTo>
                    <a:pt x="3" y="11"/>
                    <a:pt x="3" y="12"/>
                    <a:pt x="4" y="12"/>
                  </a:cubicBezTo>
                  <a:cubicBezTo>
                    <a:pt x="4" y="12"/>
                    <a:pt x="5" y="12"/>
                    <a:pt x="5" y="12"/>
                  </a:cubicBezTo>
                  <a:cubicBezTo>
                    <a:pt x="6" y="12"/>
                    <a:pt x="6" y="12"/>
                    <a:pt x="7" y="11"/>
                  </a:cubicBezTo>
                  <a:cubicBezTo>
                    <a:pt x="7" y="11"/>
                    <a:pt x="8" y="10"/>
                    <a:pt x="9" y="9"/>
                  </a:cubicBezTo>
                  <a:cubicBezTo>
                    <a:pt x="10" y="7"/>
                    <a:pt x="12" y="6"/>
                    <a:pt x="13" y="5"/>
                  </a:cubicBezTo>
                  <a:cubicBezTo>
                    <a:pt x="13" y="4"/>
                    <a:pt x="14" y="4"/>
                    <a:pt x="15" y="4"/>
                  </a:cubicBezTo>
                  <a:cubicBezTo>
                    <a:pt x="16" y="4"/>
                    <a:pt x="17" y="4"/>
                    <a:pt x="18" y="4"/>
                  </a:cubicBezTo>
                  <a:cubicBezTo>
                    <a:pt x="19" y="5"/>
                    <a:pt x="20" y="6"/>
                    <a:pt x="21" y="7"/>
                  </a:cubicBezTo>
                  <a:cubicBezTo>
                    <a:pt x="21" y="8"/>
                    <a:pt x="22" y="9"/>
                    <a:pt x="22" y="10"/>
                  </a:cubicBezTo>
                  <a:cubicBezTo>
                    <a:pt x="22" y="12"/>
                    <a:pt x="21" y="13"/>
                    <a:pt x="20" y="15"/>
                  </a:cubicBezTo>
                  <a:cubicBezTo>
                    <a:pt x="19" y="17"/>
                    <a:pt x="18" y="19"/>
                    <a:pt x="16" y="20"/>
                  </a:cubicBezTo>
                  <a:cubicBezTo>
                    <a:pt x="15" y="20"/>
                    <a:pt x="13" y="20"/>
                    <a:pt x="10"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23" name="Freeform 61"/>
            <p:cNvSpPr>
              <a:spLocks/>
            </p:cNvSpPr>
            <p:nvPr/>
          </p:nvSpPr>
          <p:spPr bwMode="auto">
            <a:xfrm>
              <a:off x="-5207046" y="827090"/>
              <a:ext cx="101601" cy="52388"/>
            </a:xfrm>
            <a:custGeom>
              <a:avLst/>
              <a:gdLst>
                <a:gd name="T0" fmla="*/ 24 w 27"/>
                <a:gd name="T1" fmla="*/ 8 h 14"/>
                <a:gd name="T2" fmla="*/ 27 w 27"/>
                <a:gd name="T3" fmla="*/ 8 h 14"/>
                <a:gd name="T4" fmla="*/ 26 w 27"/>
                <a:gd name="T5" fmla="*/ 11 h 14"/>
                <a:gd name="T6" fmla="*/ 25 w 27"/>
                <a:gd name="T7" fmla="*/ 13 h 14"/>
                <a:gd name="T8" fmla="*/ 22 w 27"/>
                <a:gd name="T9" fmla="*/ 14 h 14"/>
                <a:gd name="T10" fmla="*/ 19 w 27"/>
                <a:gd name="T11" fmla="*/ 13 h 14"/>
                <a:gd name="T12" fmla="*/ 8 w 27"/>
                <a:gd name="T13" fmla="*/ 8 h 14"/>
                <a:gd name="T14" fmla="*/ 7 w 27"/>
                <a:gd name="T15" fmla="*/ 10 h 14"/>
                <a:gd name="T16" fmla="*/ 4 w 27"/>
                <a:gd name="T17" fmla="*/ 9 h 14"/>
                <a:gd name="T18" fmla="*/ 5 w 27"/>
                <a:gd name="T19" fmla="*/ 6 h 14"/>
                <a:gd name="T20" fmla="*/ 1 w 27"/>
                <a:gd name="T21" fmla="*/ 4 h 14"/>
                <a:gd name="T22" fmla="*/ 0 w 27"/>
                <a:gd name="T23" fmla="*/ 0 h 14"/>
                <a:gd name="T24" fmla="*/ 7 w 27"/>
                <a:gd name="T25" fmla="*/ 3 h 14"/>
                <a:gd name="T26" fmla="*/ 8 w 27"/>
                <a:gd name="T27" fmla="*/ 0 h 14"/>
                <a:gd name="T28" fmla="*/ 11 w 27"/>
                <a:gd name="T29" fmla="*/ 1 h 14"/>
                <a:gd name="T30" fmla="*/ 9 w 27"/>
                <a:gd name="T31" fmla="*/ 4 h 14"/>
                <a:gd name="T32" fmla="*/ 20 w 27"/>
                <a:gd name="T33" fmla="*/ 10 h 14"/>
                <a:gd name="T34" fmla="*/ 22 w 27"/>
                <a:gd name="T35" fmla="*/ 10 h 14"/>
                <a:gd name="T36" fmla="*/ 23 w 27"/>
                <a:gd name="T37" fmla="*/ 10 h 14"/>
                <a:gd name="T38" fmla="*/ 24 w 27"/>
                <a:gd name="T39" fmla="*/ 9 h 14"/>
                <a:gd name="T40" fmla="*/ 24 w 27"/>
                <a:gd name="T4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14">
                  <a:moveTo>
                    <a:pt x="24" y="8"/>
                  </a:moveTo>
                  <a:cubicBezTo>
                    <a:pt x="27" y="8"/>
                    <a:pt x="27" y="8"/>
                    <a:pt x="27" y="8"/>
                  </a:cubicBezTo>
                  <a:cubicBezTo>
                    <a:pt x="27" y="9"/>
                    <a:pt x="27" y="10"/>
                    <a:pt x="26" y="11"/>
                  </a:cubicBezTo>
                  <a:cubicBezTo>
                    <a:pt x="26" y="12"/>
                    <a:pt x="25" y="13"/>
                    <a:pt x="25" y="13"/>
                  </a:cubicBezTo>
                  <a:cubicBezTo>
                    <a:pt x="24" y="14"/>
                    <a:pt x="23" y="14"/>
                    <a:pt x="22" y="14"/>
                  </a:cubicBezTo>
                  <a:cubicBezTo>
                    <a:pt x="22" y="14"/>
                    <a:pt x="20" y="14"/>
                    <a:pt x="19" y="13"/>
                  </a:cubicBezTo>
                  <a:cubicBezTo>
                    <a:pt x="8" y="8"/>
                    <a:pt x="8" y="8"/>
                    <a:pt x="8" y="8"/>
                  </a:cubicBezTo>
                  <a:cubicBezTo>
                    <a:pt x="7" y="10"/>
                    <a:pt x="7" y="10"/>
                    <a:pt x="7" y="10"/>
                  </a:cubicBezTo>
                  <a:cubicBezTo>
                    <a:pt x="4" y="9"/>
                    <a:pt x="4" y="9"/>
                    <a:pt x="4" y="9"/>
                  </a:cubicBezTo>
                  <a:cubicBezTo>
                    <a:pt x="5" y="6"/>
                    <a:pt x="5" y="6"/>
                    <a:pt x="5" y="6"/>
                  </a:cubicBezTo>
                  <a:cubicBezTo>
                    <a:pt x="1" y="4"/>
                    <a:pt x="1" y="4"/>
                    <a:pt x="1" y="4"/>
                  </a:cubicBezTo>
                  <a:cubicBezTo>
                    <a:pt x="0" y="0"/>
                    <a:pt x="0" y="0"/>
                    <a:pt x="0" y="0"/>
                  </a:cubicBezTo>
                  <a:cubicBezTo>
                    <a:pt x="7" y="3"/>
                    <a:pt x="7" y="3"/>
                    <a:pt x="7" y="3"/>
                  </a:cubicBezTo>
                  <a:cubicBezTo>
                    <a:pt x="8" y="0"/>
                    <a:pt x="8" y="0"/>
                    <a:pt x="8" y="0"/>
                  </a:cubicBezTo>
                  <a:cubicBezTo>
                    <a:pt x="11" y="1"/>
                    <a:pt x="11" y="1"/>
                    <a:pt x="11" y="1"/>
                  </a:cubicBezTo>
                  <a:cubicBezTo>
                    <a:pt x="9" y="4"/>
                    <a:pt x="9" y="4"/>
                    <a:pt x="9" y="4"/>
                  </a:cubicBezTo>
                  <a:cubicBezTo>
                    <a:pt x="20" y="10"/>
                    <a:pt x="20" y="10"/>
                    <a:pt x="20" y="10"/>
                  </a:cubicBezTo>
                  <a:cubicBezTo>
                    <a:pt x="21" y="10"/>
                    <a:pt x="22" y="10"/>
                    <a:pt x="22" y="10"/>
                  </a:cubicBezTo>
                  <a:cubicBezTo>
                    <a:pt x="22" y="10"/>
                    <a:pt x="23" y="10"/>
                    <a:pt x="23" y="10"/>
                  </a:cubicBezTo>
                  <a:cubicBezTo>
                    <a:pt x="23" y="10"/>
                    <a:pt x="23" y="9"/>
                    <a:pt x="24" y="9"/>
                  </a:cubicBezTo>
                  <a:cubicBezTo>
                    <a:pt x="24" y="9"/>
                    <a:pt x="24" y="8"/>
                    <a:pt x="24"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24" name="Freeform 62"/>
            <p:cNvSpPr>
              <a:spLocks/>
            </p:cNvSpPr>
            <p:nvPr/>
          </p:nvSpPr>
          <p:spPr bwMode="auto">
            <a:xfrm>
              <a:off x="-5168945" y="777877"/>
              <a:ext cx="74613" cy="68263"/>
            </a:xfrm>
            <a:custGeom>
              <a:avLst/>
              <a:gdLst>
                <a:gd name="T0" fmla="*/ 19 w 20"/>
                <a:gd name="T1" fmla="*/ 18 h 18"/>
                <a:gd name="T2" fmla="*/ 0 w 20"/>
                <a:gd name="T3" fmla="*/ 10 h 18"/>
                <a:gd name="T4" fmla="*/ 1 w 20"/>
                <a:gd name="T5" fmla="*/ 7 h 18"/>
                <a:gd name="T6" fmla="*/ 4 w 20"/>
                <a:gd name="T7" fmla="*/ 8 h 18"/>
                <a:gd name="T8" fmla="*/ 2 w 20"/>
                <a:gd name="T9" fmla="*/ 5 h 18"/>
                <a:gd name="T10" fmla="*/ 2 w 20"/>
                <a:gd name="T11" fmla="*/ 3 h 18"/>
                <a:gd name="T12" fmla="*/ 5 w 20"/>
                <a:gd name="T13" fmla="*/ 0 h 18"/>
                <a:gd name="T14" fmla="*/ 7 w 20"/>
                <a:gd name="T15" fmla="*/ 2 h 18"/>
                <a:gd name="T16" fmla="*/ 6 w 20"/>
                <a:gd name="T17" fmla="*/ 4 h 18"/>
                <a:gd name="T18" fmla="*/ 5 w 20"/>
                <a:gd name="T19" fmla="*/ 7 h 18"/>
                <a:gd name="T20" fmla="*/ 7 w 20"/>
                <a:gd name="T21" fmla="*/ 9 h 18"/>
                <a:gd name="T22" fmla="*/ 10 w 20"/>
                <a:gd name="T23" fmla="*/ 11 h 18"/>
                <a:gd name="T24" fmla="*/ 20 w 20"/>
                <a:gd name="T25" fmla="*/ 15 h 18"/>
                <a:gd name="T26" fmla="*/ 19 w 20"/>
                <a:gd name="T2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8">
                  <a:moveTo>
                    <a:pt x="19" y="18"/>
                  </a:moveTo>
                  <a:cubicBezTo>
                    <a:pt x="0" y="10"/>
                    <a:pt x="0" y="10"/>
                    <a:pt x="0" y="10"/>
                  </a:cubicBezTo>
                  <a:cubicBezTo>
                    <a:pt x="1" y="7"/>
                    <a:pt x="1" y="7"/>
                    <a:pt x="1" y="7"/>
                  </a:cubicBezTo>
                  <a:cubicBezTo>
                    <a:pt x="4" y="8"/>
                    <a:pt x="4" y="8"/>
                    <a:pt x="4" y="8"/>
                  </a:cubicBezTo>
                  <a:cubicBezTo>
                    <a:pt x="3" y="7"/>
                    <a:pt x="2" y="6"/>
                    <a:pt x="2" y="5"/>
                  </a:cubicBezTo>
                  <a:cubicBezTo>
                    <a:pt x="2" y="4"/>
                    <a:pt x="2" y="4"/>
                    <a:pt x="2" y="3"/>
                  </a:cubicBezTo>
                  <a:cubicBezTo>
                    <a:pt x="3" y="2"/>
                    <a:pt x="4" y="1"/>
                    <a:pt x="5" y="0"/>
                  </a:cubicBezTo>
                  <a:cubicBezTo>
                    <a:pt x="7" y="2"/>
                    <a:pt x="7" y="2"/>
                    <a:pt x="7" y="2"/>
                  </a:cubicBezTo>
                  <a:cubicBezTo>
                    <a:pt x="6" y="3"/>
                    <a:pt x="6" y="4"/>
                    <a:pt x="6" y="4"/>
                  </a:cubicBezTo>
                  <a:cubicBezTo>
                    <a:pt x="5" y="5"/>
                    <a:pt x="5" y="6"/>
                    <a:pt x="5" y="7"/>
                  </a:cubicBezTo>
                  <a:cubicBezTo>
                    <a:pt x="5" y="7"/>
                    <a:pt x="6" y="8"/>
                    <a:pt x="7" y="9"/>
                  </a:cubicBezTo>
                  <a:cubicBezTo>
                    <a:pt x="8" y="9"/>
                    <a:pt x="9" y="10"/>
                    <a:pt x="10" y="11"/>
                  </a:cubicBezTo>
                  <a:cubicBezTo>
                    <a:pt x="20" y="15"/>
                    <a:pt x="20" y="15"/>
                    <a:pt x="20" y="15"/>
                  </a:cubicBezTo>
                  <a:lnTo>
                    <a:pt x="19"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25" name="Freeform 63"/>
            <p:cNvSpPr>
              <a:spLocks noEditPoints="1"/>
            </p:cNvSpPr>
            <p:nvPr/>
          </p:nvSpPr>
          <p:spPr bwMode="auto">
            <a:xfrm>
              <a:off x="-5176883" y="747715"/>
              <a:ext cx="101601" cy="53975"/>
            </a:xfrm>
            <a:custGeom>
              <a:avLst/>
              <a:gdLst>
                <a:gd name="T0" fmla="*/ 7 w 64"/>
                <a:gd name="T1" fmla="*/ 10 h 34"/>
                <a:gd name="T2" fmla="*/ 0 w 64"/>
                <a:gd name="T3" fmla="*/ 8 h 34"/>
                <a:gd name="T4" fmla="*/ 2 w 64"/>
                <a:gd name="T5" fmla="*/ 0 h 34"/>
                <a:gd name="T6" fmla="*/ 12 w 64"/>
                <a:gd name="T7" fmla="*/ 3 h 34"/>
                <a:gd name="T8" fmla="*/ 7 w 64"/>
                <a:gd name="T9" fmla="*/ 10 h 34"/>
                <a:gd name="T10" fmla="*/ 61 w 64"/>
                <a:gd name="T11" fmla="*/ 34 h 34"/>
                <a:gd name="T12" fmla="*/ 16 w 64"/>
                <a:gd name="T13" fmla="*/ 15 h 34"/>
                <a:gd name="T14" fmla="*/ 19 w 64"/>
                <a:gd name="T15" fmla="*/ 8 h 34"/>
                <a:gd name="T16" fmla="*/ 64 w 64"/>
                <a:gd name="T17" fmla="*/ 26 h 34"/>
                <a:gd name="T18" fmla="*/ 61 w 64"/>
                <a:gd name="T19"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34">
                  <a:moveTo>
                    <a:pt x="7" y="10"/>
                  </a:moveTo>
                  <a:lnTo>
                    <a:pt x="0" y="8"/>
                  </a:lnTo>
                  <a:lnTo>
                    <a:pt x="2" y="0"/>
                  </a:lnTo>
                  <a:lnTo>
                    <a:pt x="12" y="3"/>
                  </a:lnTo>
                  <a:lnTo>
                    <a:pt x="7" y="10"/>
                  </a:lnTo>
                  <a:close/>
                  <a:moveTo>
                    <a:pt x="61" y="34"/>
                  </a:moveTo>
                  <a:lnTo>
                    <a:pt x="16" y="15"/>
                  </a:lnTo>
                  <a:lnTo>
                    <a:pt x="19" y="8"/>
                  </a:lnTo>
                  <a:lnTo>
                    <a:pt x="64" y="26"/>
                  </a:lnTo>
                  <a:lnTo>
                    <a:pt x="61"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26" name="Freeform 64"/>
            <p:cNvSpPr>
              <a:spLocks noEditPoints="1"/>
            </p:cNvSpPr>
            <p:nvPr/>
          </p:nvSpPr>
          <p:spPr bwMode="auto">
            <a:xfrm>
              <a:off x="-5165770" y="688977"/>
              <a:ext cx="115888" cy="77788"/>
            </a:xfrm>
            <a:custGeom>
              <a:avLst/>
              <a:gdLst>
                <a:gd name="T0" fmla="*/ 28 w 31"/>
                <a:gd name="T1" fmla="*/ 18 h 21"/>
                <a:gd name="T2" fmla="*/ 27 w 31"/>
                <a:gd name="T3" fmla="*/ 21 h 21"/>
                <a:gd name="T4" fmla="*/ 0 w 31"/>
                <a:gd name="T5" fmla="*/ 11 h 21"/>
                <a:gd name="T6" fmla="*/ 1 w 31"/>
                <a:gd name="T7" fmla="*/ 8 h 21"/>
                <a:gd name="T8" fmla="*/ 11 w 31"/>
                <a:gd name="T9" fmla="*/ 11 h 21"/>
                <a:gd name="T10" fmla="*/ 10 w 31"/>
                <a:gd name="T11" fmla="*/ 5 h 21"/>
                <a:gd name="T12" fmla="*/ 12 w 31"/>
                <a:gd name="T13" fmla="*/ 2 h 21"/>
                <a:gd name="T14" fmla="*/ 15 w 31"/>
                <a:gd name="T15" fmla="*/ 0 h 21"/>
                <a:gd name="T16" fmla="*/ 19 w 31"/>
                <a:gd name="T17" fmla="*/ 0 h 21"/>
                <a:gd name="T18" fmla="*/ 23 w 31"/>
                <a:gd name="T19" fmla="*/ 1 h 21"/>
                <a:gd name="T20" fmla="*/ 30 w 31"/>
                <a:gd name="T21" fmla="*/ 6 h 21"/>
                <a:gd name="T22" fmla="*/ 30 w 31"/>
                <a:gd name="T23" fmla="*/ 13 h 21"/>
                <a:gd name="T24" fmla="*/ 25 w 31"/>
                <a:gd name="T25" fmla="*/ 17 h 21"/>
                <a:gd name="T26" fmla="*/ 28 w 31"/>
                <a:gd name="T27" fmla="*/ 18 h 21"/>
                <a:gd name="T28" fmla="*/ 18 w 31"/>
                <a:gd name="T29" fmla="*/ 14 h 21"/>
                <a:gd name="T30" fmla="*/ 23 w 31"/>
                <a:gd name="T31" fmla="*/ 15 h 21"/>
                <a:gd name="T32" fmla="*/ 28 w 31"/>
                <a:gd name="T33" fmla="*/ 12 h 21"/>
                <a:gd name="T34" fmla="*/ 27 w 31"/>
                <a:gd name="T35" fmla="*/ 8 h 21"/>
                <a:gd name="T36" fmla="*/ 22 w 31"/>
                <a:gd name="T37" fmla="*/ 4 h 21"/>
                <a:gd name="T38" fmla="*/ 16 w 31"/>
                <a:gd name="T39" fmla="*/ 3 h 21"/>
                <a:gd name="T40" fmla="*/ 13 w 31"/>
                <a:gd name="T41" fmla="*/ 6 h 21"/>
                <a:gd name="T42" fmla="*/ 13 w 31"/>
                <a:gd name="T43" fmla="*/ 11 h 21"/>
                <a:gd name="T44" fmla="*/ 18 w 31"/>
                <a:gd name="T45"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21">
                  <a:moveTo>
                    <a:pt x="28" y="18"/>
                  </a:moveTo>
                  <a:cubicBezTo>
                    <a:pt x="27" y="21"/>
                    <a:pt x="27" y="21"/>
                    <a:pt x="27" y="21"/>
                  </a:cubicBezTo>
                  <a:cubicBezTo>
                    <a:pt x="0" y="11"/>
                    <a:pt x="0" y="11"/>
                    <a:pt x="0" y="11"/>
                  </a:cubicBezTo>
                  <a:cubicBezTo>
                    <a:pt x="1" y="8"/>
                    <a:pt x="1" y="8"/>
                    <a:pt x="1" y="8"/>
                  </a:cubicBezTo>
                  <a:cubicBezTo>
                    <a:pt x="11" y="11"/>
                    <a:pt x="11" y="11"/>
                    <a:pt x="11" y="11"/>
                  </a:cubicBezTo>
                  <a:cubicBezTo>
                    <a:pt x="10" y="9"/>
                    <a:pt x="9" y="7"/>
                    <a:pt x="10" y="5"/>
                  </a:cubicBezTo>
                  <a:cubicBezTo>
                    <a:pt x="11" y="4"/>
                    <a:pt x="11" y="3"/>
                    <a:pt x="12" y="2"/>
                  </a:cubicBezTo>
                  <a:cubicBezTo>
                    <a:pt x="13" y="1"/>
                    <a:pt x="14" y="0"/>
                    <a:pt x="15" y="0"/>
                  </a:cubicBezTo>
                  <a:cubicBezTo>
                    <a:pt x="16" y="0"/>
                    <a:pt x="18" y="0"/>
                    <a:pt x="19" y="0"/>
                  </a:cubicBezTo>
                  <a:cubicBezTo>
                    <a:pt x="20" y="0"/>
                    <a:pt x="22" y="0"/>
                    <a:pt x="23" y="1"/>
                  </a:cubicBezTo>
                  <a:cubicBezTo>
                    <a:pt x="26" y="2"/>
                    <a:pt x="29" y="4"/>
                    <a:pt x="30" y="6"/>
                  </a:cubicBezTo>
                  <a:cubicBezTo>
                    <a:pt x="31" y="8"/>
                    <a:pt x="31" y="11"/>
                    <a:pt x="30" y="13"/>
                  </a:cubicBezTo>
                  <a:cubicBezTo>
                    <a:pt x="29" y="15"/>
                    <a:pt x="28" y="17"/>
                    <a:pt x="25" y="17"/>
                  </a:cubicBezTo>
                  <a:lnTo>
                    <a:pt x="28" y="18"/>
                  </a:lnTo>
                  <a:close/>
                  <a:moveTo>
                    <a:pt x="18" y="14"/>
                  </a:moveTo>
                  <a:cubicBezTo>
                    <a:pt x="20" y="15"/>
                    <a:pt x="22" y="16"/>
                    <a:pt x="23" y="15"/>
                  </a:cubicBezTo>
                  <a:cubicBezTo>
                    <a:pt x="25" y="15"/>
                    <a:pt x="27" y="14"/>
                    <a:pt x="28" y="12"/>
                  </a:cubicBezTo>
                  <a:cubicBezTo>
                    <a:pt x="28" y="11"/>
                    <a:pt x="28" y="9"/>
                    <a:pt x="27" y="8"/>
                  </a:cubicBezTo>
                  <a:cubicBezTo>
                    <a:pt x="26" y="6"/>
                    <a:pt x="25" y="5"/>
                    <a:pt x="22" y="4"/>
                  </a:cubicBezTo>
                  <a:cubicBezTo>
                    <a:pt x="20" y="3"/>
                    <a:pt x="18" y="3"/>
                    <a:pt x="16" y="3"/>
                  </a:cubicBezTo>
                  <a:cubicBezTo>
                    <a:pt x="14" y="4"/>
                    <a:pt x="13" y="5"/>
                    <a:pt x="13" y="6"/>
                  </a:cubicBezTo>
                  <a:cubicBezTo>
                    <a:pt x="12" y="8"/>
                    <a:pt x="12" y="9"/>
                    <a:pt x="13" y="11"/>
                  </a:cubicBezTo>
                  <a:cubicBezTo>
                    <a:pt x="14" y="12"/>
                    <a:pt x="16" y="13"/>
                    <a:pt x="18"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27" name="Freeform 65"/>
            <p:cNvSpPr>
              <a:spLocks/>
            </p:cNvSpPr>
            <p:nvPr/>
          </p:nvSpPr>
          <p:spPr bwMode="auto">
            <a:xfrm>
              <a:off x="-5110207" y="601664"/>
              <a:ext cx="93663" cy="79375"/>
            </a:xfrm>
            <a:custGeom>
              <a:avLst/>
              <a:gdLst>
                <a:gd name="T0" fmla="*/ 24 w 25"/>
                <a:gd name="T1" fmla="*/ 10 h 21"/>
                <a:gd name="T2" fmla="*/ 21 w 25"/>
                <a:gd name="T3" fmla="*/ 9 h 21"/>
                <a:gd name="T4" fmla="*/ 23 w 25"/>
                <a:gd name="T5" fmla="*/ 16 h 21"/>
                <a:gd name="T6" fmla="*/ 21 w 25"/>
                <a:gd name="T7" fmla="*/ 19 h 21"/>
                <a:gd name="T8" fmla="*/ 18 w 25"/>
                <a:gd name="T9" fmla="*/ 21 h 21"/>
                <a:gd name="T10" fmla="*/ 16 w 25"/>
                <a:gd name="T11" fmla="*/ 21 h 21"/>
                <a:gd name="T12" fmla="*/ 12 w 25"/>
                <a:gd name="T13" fmla="*/ 20 h 21"/>
                <a:gd name="T14" fmla="*/ 0 w 25"/>
                <a:gd name="T15" fmla="*/ 16 h 21"/>
                <a:gd name="T16" fmla="*/ 1 w 25"/>
                <a:gd name="T17" fmla="*/ 13 h 21"/>
                <a:gd name="T18" fmla="*/ 12 w 25"/>
                <a:gd name="T19" fmla="*/ 16 h 21"/>
                <a:gd name="T20" fmla="*/ 16 w 25"/>
                <a:gd name="T21" fmla="*/ 17 h 21"/>
                <a:gd name="T22" fmla="*/ 18 w 25"/>
                <a:gd name="T23" fmla="*/ 17 h 21"/>
                <a:gd name="T24" fmla="*/ 20 w 25"/>
                <a:gd name="T25" fmla="*/ 15 h 21"/>
                <a:gd name="T26" fmla="*/ 20 w 25"/>
                <a:gd name="T27" fmla="*/ 11 h 21"/>
                <a:gd name="T28" fmla="*/ 19 w 25"/>
                <a:gd name="T29" fmla="*/ 9 h 21"/>
                <a:gd name="T30" fmla="*/ 15 w 25"/>
                <a:gd name="T31" fmla="*/ 7 h 21"/>
                <a:gd name="T32" fmla="*/ 5 w 25"/>
                <a:gd name="T33" fmla="*/ 3 h 21"/>
                <a:gd name="T34" fmla="*/ 6 w 25"/>
                <a:gd name="T35" fmla="*/ 0 h 21"/>
                <a:gd name="T36" fmla="*/ 25 w 25"/>
                <a:gd name="T37" fmla="*/ 7 h 21"/>
                <a:gd name="T38" fmla="*/ 24 w 25"/>
                <a:gd name="T3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1">
                  <a:moveTo>
                    <a:pt x="24" y="10"/>
                  </a:moveTo>
                  <a:cubicBezTo>
                    <a:pt x="21" y="9"/>
                    <a:pt x="21" y="9"/>
                    <a:pt x="21" y="9"/>
                  </a:cubicBezTo>
                  <a:cubicBezTo>
                    <a:pt x="23" y="11"/>
                    <a:pt x="23" y="14"/>
                    <a:pt x="23" y="16"/>
                  </a:cubicBezTo>
                  <a:cubicBezTo>
                    <a:pt x="22" y="17"/>
                    <a:pt x="22" y="18"/>
                    <a:pt x="21" y="19"/>
                  </a:cubicBezTo>
                  <a:cubicBezTo>
                    <a:pt x="20" y="20"/>
                    <a:pt x="19" y="21"/>
                    <a:pt x="18" y="21"/>
                  </a:cubicBezTo>
                  <a:cubicBezTo>
                    <a:pt x="18" y="21"/>
                    <a:pt x="17" y="21"/>
                    <a:pt x="16" y="21"/>
                  </a:cubicBezTo>
                  <a:cubicBezTo>
                    <a:pt x="15" y="21"/>
                    <a:pt x="14" y="21"/>
                    <a:pt x="12" y="20"/>
                  </a:cubicBezTo>
                  <a:cubicBezTo>
                    <a:pt x="0" y="16"/>
                    <a:pt x="0" y="16"/>
                    <a:pt x="0" y="16"/>
                  </a:cubicBezTo>
                  <a:cubicBezTo>
                    <a:pt x="1" y="13"/>
                    <a:pt x="1" y="13"/>
                    <a:pt x="1" y="13"/>
                  </a:cubicBezTo>
                  <a:cubicBezTo>
                    <a:pt x="12" y="16"/>
                    <a:pt x="12" y="16"/>
                    <a:pt x="12" y="16"/>
                  </a:cubicBezTo>
                  <a:cubicBezTo>
                    <a:pt x="14" y="17"/>
                    <a:pt x="15" y="17"/>
                    <a:pt x="16" y="17"/>
                  </a:cubicBezTo>
                  <a:cubicBezTo>
                    <a:pt x="17" y="18"/>
                    <a:pt x="18" y="17"/>
                    <a:pt x="18" y="17"/>
                  </a:cubicBezTo>
                  <a:cubicBezTo>
                    <a:pt x="19" y="16"/>
                    <a:pt x="20" y="16"/>
                    <a:pt x="20" y="15"/>
                  </a:cubicBezTo>
                  <a:cubicBezTo>
                    <a:pt x="20" y="14"/>
                    <a:pt x="20" y="13"/>
                    <a:pt x="20" y="11"/>
                  </a:cubicBezTo>
                  <a:cubicBezTo>
                    <a:pt x="20" y="10"/>
                    <a:pt x="19" y="10"/>
                    <a:pt x="19" y="9"/>
                  </a:cubicBezTo>
                  <a:cubicBezTo>
                    <a:pt x="18" y="8"/>
                    <a:pt x="17" y="8"/>
                    <a:pt x="15" y="7"/>
                  </a:cubicBezTo>
                  <a:cubicBezTo>
                    <a:pt x="5" y="3"/>
                    <a:pt x="5" y="3"/>
                    <a:pt x="5" y="3"/>
                  </a:cubicBezTo>
                  <a:cubicBezTo>
                    <a:pt x="6" y="0"/>
                    <a:pt x="6" y="0"/>
                    <a:pt x="6" y="0"/>
                  </a:cubicBezTo>
                  <a:cubicBezTo>
                    <a:pt x="25" y="7"/>
                    <a:pt x="25" y="7"/>
                    <a:pt x="25" y="7"/>
                  </a:cubicBezTo>
                  <a:lnTo>
                    <a:pt x="2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28" name="Freeform 66"/>
            <p:cNvSpPr>
              <a:spLocks/>
            </p:cNvSpPr>
            <p:nvPr/>
          </p:nvSpPr>
          <p:spPr bwMode="auto">
            <a:xfrm>
              <a:off x="-5102270" y="557214"/>
              <a:ext cx="104776" cy="44450"/>
            </a:xfrm>
            <a:custGeom>
              <a:avLst/>
              <a:gdLst>
                <a:gd name="T0" fmla="*/ 24 w 28"/>
                <a:gd name="T1" fmla="*/ 5 h 12"/>
                <a:gd name="T2" fmla="*/ 28 w 28"/>
                <a:gd name="T3" fmla="*/ 5 h 12"/>
                <a:gd name="T4" fmla="*/ 27 w 28"/>
                <a:gd name="T5" fmla="*/ 8 h 12"/>
                <a:gd name="T6" fmla="*/ 26 w 28"/>
                <a:gd name="T7" fmla="*/ 11 h 12"/>
                <a:gd name="T8" fmla="*/ 24 w 28"/>
                <a:gd name="T9" fmla="*/ 12 h 12"/>
                <a:gd name="T10" fmla="*/ 19 w 28"/>
                <a:gd name="T11" fmla="*/ 11 h 12"/>
                <a:gd name="T12" fmla="*/ 8 w 28"/>
                <a:gd name="T13" fmla="*/ 7 h 12"/>
                <a:gd name="T14" fmla="*/ 7 w 28"/>
                <a:gd name="T15" fmla="*/ 10 h 12"/>
                <a:gd name="T16" fmla="*/ 5 w 28"/>
                <a:gd name="T17" fmla="*/ 9 h 12"/>
                <a:gd name="T18" fmla="*/ 5 w 28"/>
                <a:gd name="T19" fmla="*/ 6 h 12"/>
                <a:gd name="T20" fmla="*/ 1 w 28"/>
                <a:gd name="T21" fmla="*/ 5 h 12"/>
                <a:gd name="T22" fmla="*/ 0 w 28"/>
                <a:gd name="T23" fmla="*/ 1 h 12"/>
                <a:gd name="T24" fmla="*/ 7 w 28"/>
                <a:gd name="T25" fmla="*/ 3 h 12"/>
                <a:gd name="T26" fmla="*/ 8 w 28"/>
                <a:gd name="T27" fmla="*/ 0 h 12"/>
                <a:gd name="T28" fmla="*/ 10 w 28"/>
                <a:gd name="T29" fmla="*/ 0 h 12"/>
                <a:gd name="T30" fmla="*/ 9 w 28"/>
                <a:gd name="T31" fmla="*/ 4 h 12"/>
                <a:gd name="T32" fmla="*/ 21 w 28"/>
                <a:gd name="T33" fmla="*/ 7 h 12"/>
                <a:gd name="T34" fmla="*/ 23 w 28"/>
                <a:gd name="T35" fmla="*/ 8 h 12"/>
                <a:gd name="T36" fmla="*/ 23 w 28"/>
                <a:gd name="T37" fmla="*/ 7 h 12"/>
                <a:gd name="T38" fmla="*/ 24 w 28"/>
                <a:gd name="T39" fmla="*/ 6 h 12"/>
                <a:gd name="T40" fmla="*/ 24 w 28"/>
                <a:gd name="T4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2">
                  <a:moveTo>
                    <a:pt x="24" y="5"/>
                  </a:moveTo>
                  <a:cubicBezTo>
                    <a:pt x="28" y="5"/>
                    <a:pt x="28" y="5"/>
                    <a:pt x="28" y="5"/>
                  </a:cubicBezTo>
                  <a:cubicBezTo>
                    <a:pt x="27" y="6"/>
                    <a:pt x="27" y="7"/>
                    <a:pt x="27" y="8"/>
                  </a:cubicBezTo>
                  <a:cubicBezTo>
                    <a:pt x="27" y="9"/>
                    <a:pt x="26" y="10"/>
                    <a:pt x="26" y="11"/>
                  </a:cubicBezTo>
                  <a:cubicBezTo>
                    <a:pt x="25" y="11"/>
                    <a:pt x="24" y="11"/>
                    <a:pt x="24" y="12"/>
                  </a:cubicBezTo>
                  <a:cubicBezTo>
                    <a:pt x="23" y="12"/>
                    <a:pt x="22" y="11"/>
                    <a:pt x="19" y="11"/>
                  </a:cubicBezTo>
                  <a:cubicBezTo>
                    <a:pt x="8" y="7"/>
                    <a:pt x="8" y="7"/>
                    <a:pt x="8" y="7"/>
                  </a:cubicBezTo>
                  <a:cubicBezTo>
                    <a:pt x="7" y="10"/>
                    <a:pt x="7" y="10"/>
                    <a:pt x="7" y="10"/>
                  </a:cubicBezTo>
                  <a:cubicBezTo>
                    <a:pt x="5" y="9"/>
                    <a:pt x="5" y="9"/>
                    <a:pt x="5" y="9"/>
                  </a:cubicBezTo>
                  <a:cubicBezTo>
                    <a:pt x="5" y="6"/>
                    <a:pt x="5" y="6"/>
                    <a:pt x="5" y="6"/>
                  </a:cubicBezTo>
                  <a:cubicBezTo>
                    <a:pt x="1" y="5"/>
                    <a:pt x="1" y="5"/>
                    <a:pt x="1" y="5"/>
                  </a:cubicBezTo>
                  <a:cubicBezTo>
                    <a:pt x="0" y="1"/>
                    <a:pt x="0" y="1"/>
                    <a:pt x="0" y="1"/>
                  </a:cubicBezTo>
                  <a:cubicBezTo>
                    <a:pt x="7" y="3"/>
                    <a:pt x="7" y="3"/>
                    <a:pt x="7" y="3"/>
                  </a:cubicBezTo>
                  <a:cubicBezTo>
                    <a:pt x="8" y="0"/>
                    <a:pt x="8" y="0"/>
                    <a:pt x="8" y="0"/>
                  </a:cubicBezTo>
                  <a:cubicBezTo>
                    <a:pt x="10" y="0"/>
                    <a:pt x="10" y="0"/>
                    <a:pt x="10" y="0"/>
                  </a:cubicBezTo>
                  <a:cubicBezTo>
                    <a:pt x="9" y="4"/>
                    <a:pt x="9" y="4"/>
                    <a:pt x="9" y="4"/>
                  </a:cubicBezTo>
                  <a:cubicBezTo>
                    <a:pt x="21" y="7"/>
                    <a:pt x="21" y="7"/>
                    <a:pt x="21" y="7"/>
                  </a:cubicBezTo>
                  <a:cubicBezTo>
                    <a:pt x="22" y="8"/>
                    <a:pt x="22" y="8"/>
                    <a:pt x="23" y="8"/>
                  </a:cubicBezTo>
                  <a:cubicBezTo>
                    <a:pt x="23" y="8"/>
                    <a:pt x="23" y="8"/>
                    <a:pt x="23" y="7"/>
                  </a:cubicBezTo>
                  <a:cubicBezTo>
                    <a:pt x="24" y="7"/>
                    <a:pt x="24" y="7"/>
                    <a:pt x="24" y="6"/>
                  </a:cubicBezTo>
                  <a:cubicBezTo>
                    <a:pt x="24" y="6"/>
                    <a:pt x="24" y="5"/>
                    <a:pt x="24"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29" name="Freeform 67"/>
            <p:cNvSpPr>
              <a:spLocks noEditPoints="1"/>
            </p:cNvSpPr>
            <p:nvPr/>
          </p:nvSpPr>
          <p:spPr bwMode="auto">
            <a:xfrm>
              <a:off x="-5097507" y="523876"/>
              <a:ext cx="104776" cy="41275"/>
            </a:xfrm>
            <a:custGeom>
              <a:avLst/>
              <a:gdLst>
                <a:gd name="T0" fmla="*/ 9 w 66"/>
                <a:gd name="T1" fmla="*/ 9 h 26"/>
                <a:gd name="T2" fmla="*/ 0 w 66"/>
                <a:gd name="T3" fmla="*/ 7 h 26"/>
                <a:gd name="T4" fmla="*/ 2 w 66"/>
                <a:gd name="T5" fmla="*/ 0 h 26"/>
                <a:gd name="T6" fmla="*/ 11 w 66"/>
                <a:gd name="T7" fmla="*/ 2 h 26"/>
                <a:gd name="T8" fmla="*/ 9 w 66"/>
                <a:gd name="T9" fmla="*/ 9 h 26"/>
                <a:gd name="T10" fmla="*/ 63 w 66"/>
                <a:gd name="T11" fmla="*/ 26 h 26"/>
                <a:gd name="T12" fmla="*/ 18 w 66"/>
                <a:gd name="T13" fmla="*/ 12 h 26"/>
                <a:gd name="T14" fmla="*/ 21 w 66"/>
                <a:gd name="T15" fmla="*/ 4 h 26"/>
                <a:gd name="T16" fmla="*/ 66 w 66"/>
                <a:gd name="T17" fmla="*/ 19 h 26"/>
                <a:gd name="T18" fmla="*/ 63 w 66"/>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26">
                  <a:moveTo>
                    <a:pt x="9" y="9"/>
                  </a:moveTo>
                  <a:lnTo>
                    <a:pt x="0" y="7"/>
                  </a:lnTo>
                  <a:lnTo>
                    <a:pt x="2" y="0"/>
                  </a:lnTo>
                  <a:lnTo>
                    <a:pt x="11" y="2"/>
                  </a:lnTo>
                  <a:lnTo>
                    <a:pt x="9" y="9"/>
                  </a:lnTo>
                  <a:close/>
                  <a:moveTo>
                    <a:pt x="63" y="26"/>
                  </a:moveTo>
                  <a:lnTo>
                    <a:pt x="18" y="12"/>
                  </a:lnTo>
                  <a:lnTo>
                    <a:pt x="21" y="4"/>
                  </a:lnTo>
                  <a:lnTo>
                    <a:pt x="66" y="19"/>
                  </a:lnTo>
                  <a:lnTo>
                    <a:pt x="6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30" name="Freeform 68"/>
            <p:cNvSpPr>
              <a:spLocks noEditPoints="1"/>
            </p:cNvSpPr>
            <p:nvPr/>
          </p:nvSpPr>
          <p:spPr bwMode="auto">
            <a:xfrm>
              <a:off x="-5056232" y="452439"/>
              <a:ext cx="80963" cy="77788"/>
            </a:xfrm>
            <a:custGeom>
              <a:avLst/>
              <a:gdLst>
                <a:gd name="T0" fmla="*/ 9 w 22"/>
                <a:gd name="T1" fmla="*/ 20 h 21"/>
                <a:gd name="T2" fmla="*/ 1 w 22"/>
                <a:gd name="T3" fmla="*/ 15 h 21"/>
                <a:gd name="T4" fmla="*/ 1 w 22"/>
                <a:gd name="T5" fmla="*/ 8 h 21"/>
                <a:gd name="T6" fmla="*/ 5 w 22"/>
                <a:gd name="T7" fmla="*/ 2 h 21"/>
                <a:gd name="T8" fmla="*/ 13 w 22"/>
                <a:gd name="T9" fmla="*/ 1 h 21"/>
                <a:gd name="T10" fmla="*/ 19 w 22"/>
                <a:gd name="T11" fmla="*/ 4 h 21"/>
                <a:gd name="T12" fmla="*/ 22 w 22"/>
                <a:gd name="T13" fmla="*/ 8 h 21"/>
                <a:gd name="T14" fmla="*/ 22 w 22"/>
                <a:gd name="T15" fmla="*/ 13 h 21"/>
                <a:gd name="T16" fmla="*/ 17 w 22"/>
                <a:gd name="T17" fmla="*/ 19 h 21"/>
                <a:gd name="T18" fmla="*/ 9 w 22"/>
                <a:gd name="T19" fmla="*/ 20 h 21"/>
                <a:gd name="T20" fmla="*/ 10 w 22"/>
                <a:gd name="T21" fmla="*/ 16 h 21"/>
                <a:gd name="T22" fmla="*/ 16 w 22"/>
                <a:gd name="T23" fmla="*/ 16 h 21"/>
                <a:gd name="T24" fmla="*/ 19 w 22"/>
                <a:gd name="T25" fmla="*/ 12 h 21"/>
                <a:gd name="T26" fmla="*/ 18 w 22"/>
                <a:gd name="T27" fmla="*/ 8 h 21"/>
                <a:gd name="T28" fmla="*/ 13 w 22"/>
                <a:gd name="T29" fmla="*/ 5 h 21"/>
                <a:gd name="T30" fmla="*/ 7 w 22"/>
                <a:gd name="T31" fmla="*/ 5 h 21"/>
                <a:gd name="T32" fmla="*/ 4 w 22"/>
                <a:gd name="T33" fmla="*/ 8 h 21"/>
                <a:gd name="T34" fmla="*/ 4 w 22"/>
                <a:gd name="T35" fmla="*/ 13 h 21"/>
                <a:gd name="T36" fmla="*/ 10 w 22"/>
                <a:gd name="T3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1">
                  <a:moveTo>
                    <a:pt x="9" y="20"/>
                  </a:moveTo>
                  <a:cubicBezTo>
                    <a:pt x="5" y="19"/>
                    <a:pt x="3" y="17"/>
                    <a:pt x="1" y="15"/>
                  </a:cubicBezTo>
                  <a:cubicBezTo>
                    <a:pt x="0" y="12"/>
                    <a:pt x="0" y="10"/>
                    <a:pt x="1" y="8"/>
                  </a:cubicBezTo>
                  <a:cubicBezTo>
                    <a:pt x="2" y="5"/>
                    <a:pt x="3" y="3"/>
                    <a:pt x="5" y="2"/>
                  </a:cubicBezTo>
                  <a:cubicBezTo>
                    <a:pt x="8" y="0"/>
                    <a:pt x="10" y="0"/>
                    <a:pt x="13" y="1"/>
                  </a:cubicBezTo>
                  <a:cubicBezTo>
                    <a:pt x="16" y="2"/>
                    <a:pt x="18" y="3"/>
                    <a:pt x="19" y="4"/>
                  </a:cubicBezTo>
                  <a:cubicBezTo>
                    <a:pt x="21" y="5"/>
                    <a:pt x="21" y="6"/>
                    <a:pt x="22" y="8"/>
                  </a:cubicBezTo>
                  <a:cubicBezTo>
                    <a:pt x="22" y="10"/>
                    <a:pt x="22" y="11"/>
                    <a:pt x="22" y="13"/>
                  </a:cubicBezTo>
                  <a:cubicBezTo>
                    <a:pt x="21" y="16"/>
                    <a:pt x="19" y="18"/>
                    <a:pt x="17" y="19"/>
                  </a:cubicBezTo>
                  <a:cubicBezTo>
                    <a:pt x="15" y="21"/>
                    <a:pt x="12" y="21"/>
                    <a:pt x="9" y="20"/>
                  </a:cubicBezTo>
                  <a:close/>
                  <a:moveTo>
                    <a:pt x="10" y="16"/>
                  </a:moveTo>
                  <a:cubicBezTo>
                    <a:pt x="12" y="17"/>
                    <a:pt x="14" y="17"/>
                    <a:pt x="16" y="16"/>
                  </a:cubicBezTo>
                  <a:cubicBezTo>
                    <a:pt x="17" y="15"/>
                    <a:pt x="18" y="14"/>
                    <a:pt x="19" y="12"/>
                  </a:cubicBezTo>
                  <a:cubicBezTo>
                    <a:pt x="19" y="11"/>
                    <a:pt x="19" y="9"/>
                    <a:pt x="18" y="8"/>
                  </a:cubicBezTo>
                  <a:cubicBezTo>
                    <a:pt x="17" y="6"/>
                    <a:pt x="15" y="5"/>
                    <a:pt x="13" y="5"/>
                  </a:cubicBezTo>
                  <a:cubicBezTo>
                    <a:pt x="10" y="4"/>
                    <a:pt x="8" y="4"/>
                    <a:pt x="7" y="5"/>
                  </a:cubicBezTo>
                  <a:cubicBezTo>
                    <a:pt x="5" y="5"/>
                    <a:pt x="4" y="7"/>
                    <a:pt x="4" y="8"/>
                  </a:cubicBezTo>
                  <a:cubicBezTo>
                    <a:pt x="3" y="10"/>
                    <a:pt x="3" y="12"/>
                    <a:pt x="4" y="13"/>
                  </a:cubicBezTo>
                  <a:cubicBezTo>
                    <a:pt x="5" y="15"/>
                    <a:pt x="7" y="16"/>
                    <a:pt x="10"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31" name="Freeform 69"/>
            <p:cNvSpPr>
              <a:spLocks/>
            </p:cNvSpPr>
            <p:nvPr/>
          </p:nvSpPr>
          <p:spPr bwMode="auto">
            <a:xfrm>
              <a:off x="-5038769" y="373063"/>
              <a:ext cx="90488" cy="74613"/>
            </a:xfrm>
            <a:custGeom>
              <a:avLst/>
              <a:gdLst>
                <a:gd name="T0" fmla="*/ 20 w 24"/>
                <a:gd name="T1" fmla="*/ 20 h 20"/>
                <a:gd name="T2" fmla="*/ 0 w 24"/>
                <a:gd name="T3" fmla="*/ 15 h 20"/>
                <a:gd name="T4" fmla="*/ 0 w 24"/>
                <a:gd name="T5" fmla="*/ 12 h 20"/>
                <a:gd name="T6" fmla="*/ 3 w 24"/>
                <a:gd name="T7" fmla="*/ 13 h 20"/>
                <a:gd name="T8" fmla="*/ 1 w 24"/>
                <a:gd name="T9" fmla="*/ 6 h 20"/>
                <a:gd name="T10" fmla="*/ 3 w 24"/>
                <a:gd name="T11" fmla="*/ 3 h 20"/>
                <a:gd name="T12" fmla="*/ 5 w 24"/>
                <a:gd name="T13" fmla="*/ 1 h 20"/>
                <a:gd name="T14" fmla="*/ 8 w 24"/>
                <a:gd name="T15" fmla="*/ 0 h 20"/>
                <a:gd name="T16" fmla="*/ 11 w 24"/>
                <a:gd name="T17" fmla="*/ 1 h 20"/>
                <a:gd name="T18" fmla="*/ 24 w 24"/>
                <a:gd name="T19" fmla="*/ 4 h 20"/>
                <a:gd name="T20" fmla="*/ 23 w 24"/>
                <a:gd name="T21" fmla="*/ 7 h 20"/>
                <a:gd name="T22" fmla="*/ 11 w 24"/>
                <a:gd name="T23" fmla="*/ 4 h 20"/>
                <a:gd name="T24" fmla="*/ 7 w 24"/>
                <a:gd name="T25" fmla="*/ 4 h 20"/>
                <a:gd name="T26" fmla="*/ 5 w 24"/>
                <a:gd name="T27" fmla="*/ 5 h 20"/>
                <a:gd name="T28" fmla="*/ 4 w 24"/>
                <a:gd name="T29" fmla="*/ 7 h 20"/>
                <a:gd name="T30" fmla="*/ 5 w 24"/>
                <a:gd name="T31" fmla="*/ 11 h 20"/>
                <a:gd name="T32" fmla="*/ 10 w 24"/>
                <a:gd name="T33" fmla="*/ 14 h 20"/>
                <a:gd name="T34" fmla="*/ 21 w 24"/>
                <a:gd name="T35" fmla="*/ 17 h 20"/>
                <a:gd name="T36" fmla="*/ 20 w 24"/>
                <a:gd name="T3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0">
                  <a:moveTo>
                    <a:pt x="20" y="20"/>
                  </a:moveTo>
                  <a:cubicBezTo>
                    <a:pt x="0" y="15"/>
                    <a:pt x="0" y="15"/>
                    <a:pt x="0" y="15"/>
                  </a:cubicBezTo>
                  <a:cubicBezTo>
                    <a:pt x="0" y="12"/>
                    <a:pt x="0" y="12"/>
                    <a:pt x="0" y="12"/>
                  </a:cubicBezTo>
                  <a:cubicBezTo>
                    <a:pt x="3" y="13"/>
                    <a:pt x="3" y="13"/>
                    <a:pt x="3" y="13"/>
                  </a:cubicBezTo>
                  <a:cubicBezTo>
                    <a:pt x="1" y="11"/>
                    <a:pt x="1" y="9"/>
                    <a:pt x="1" y="6"/>
                  </a:cubicBezTo>
                  <a:cubicBezTo>
                    <a:pt x="2" y="5"/>
                    <a:pt x="2" y="4"/>
                    <a:pt x="3" y="3"/>
                  </a:cubicBezTo>
                  <a:cubicBezTo>
                    <a:pt x="3" y="2"/>
                    <a:pt x="4" y="1"/>
                    <a:pt x="5" y="1"/>
                  </a:cubicBezTo>
                  <a:cubicBezTo>
                    <a:pt x="6" y="0"/>
                    <a:pt x="7" y="0"/>
                    <a:pt x="8" y="0"/>
                  </a:cubicBezTo>
                  <a:cubicBezTo>
                    <a:pt x="9" y="0"/>
                    <a:pt x="10" y="0"/>
                    <a:pt x="11" y="1"/>
                  </a:cubicBezTo>
                  <a:cubicBezTo>
                    <a:pt x="24" y="4"/>
                    <a:pt x="24" y="4"/>
                    <a:pt x="24" y="4"/>
                  </a:cubicBezTo>
                  <a:cubicBezTo>
                    <a:pt x="23" y="7"/>
                    <a:pt x="23" y="7"/>
                    <a:pt x="23" y="7"/>
                  </a:cubicBezTo>
                  <a:cubicBezTo>
                    <a:pt x="11" y="4"/>
                    <a:pt x="11" y="4"/>
                    <a:pt x="11" y="4"/>
                  </a:cubicBezTo>
                  <a:cubicBezTo>
                    <a:pt x="9" y="4"/>
                    <a:pt x="8" y="4"/>
                    <a:pt x="7" y="4"/>
                  </a:cubicBezTo>
                  <a:cubicBezTo>
                    <a:pt x="7" y="4"/>
                    <a:pt x="6" y="4"/>
                    <a:pt x="5" y="5"/>
                  </a:cubicBezTo>
                  <a:cubicBezTo>
                    <a:pt x="5" y="6"/>
                    <a:pt x="4" y="6"/>
                    <a:pt x="4" y="7"/>
                  </a:cubicBezTo>
                  <a:cubicBezTo>
                    <a:pt x="4" y="9"/>
                    <a:pt x="4" y="10"/>
                    <a:pt x="5" y="11"/>
                  </a:cubicBezTo>
                  <a:cubicBezTo>
                    <a:pt x="5" y="13"/>
                    <a:pt x="7" y="14"/>
                    <a:pt x="10" y="14"/>
                  </a:cubicBezTo>
                  <a:cubicBezTo>
                    <a:pt x="21" y="17"/>
                    <a:pt x="21" y="17"/>
                    <a:pt x="21" y="17"/>
                  </a:cubicBezTo>
                  <a:lnTo>
                    <a:pt x="2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32" name="Freeform 70"/>
            <p:cNvSpPr>
              <a:spLocks/>
            </p:cNvSpPr>
            <p:nvPr/>
          </p:nvSpPr>
          <p:spPr bwMode="auto">
            <a:xfrm>
              <a:off x="-8202683" y="1831981"/>
              <a:ext cx="85726" cy="120650"/>
            </a:xfrm>
            <a:custGeom>
              <a:avLst/>
              <a:gdLst>
                <a:gd name="T0" fmla="*/ 0 w 54"/>
                <a:gd name="T1" fmla="*/ 71 h 76"/>
                <a:gd name="T2" fmla="*/ 21 w 54"/>
                <a:gd name="T3" fmla="*/ 17 h 76"/>
                <a:gd name="T4" fmla="*/ 0 w 54"/>
                <a:gd name="T5" fmla="*/ 7 h 76"/>
                <a:gd name="T6" fmla="*/ 4 w 54"/>
                <a:gd name="T7" fmla="*/ 0 h 76"/>
                <a:gd name="T8" fmla="*/ 54 w 54"/>
                <a:gd name="T9" fmla="*/ 19 h 76"/>
                <a:gd name="T10" fmla="*/ 52 w 54"/>
                <a:gd name="T11" fmla="*/ 29 h 76"/>
                <a:gd name="T12" fmla="*/ 30 w 54"/>
                <a:gd name="T13" fmla="*/ 19 h 76"/>
                <a:gd name="T14" fmla="*/ 9 w 54"/>
                <a:gd name="T15" fmla="*/ 76 h 76"/>
                <a:gd name="T16" fmla="*/ 0 w 54"/>
                <a:gd name="T17" fmla="*/ 7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6">
                  <a:moveTo>
                    <a:pt x="0" y="71"/>
                  </a:moveTo>
                  <a:lnTo>
                    <a:pt x="21" y="17"/>
                  </a:lnTo>
                  <a:lnTo>
                    <a:pt x="0" y="7"/>
                  </a:lnTo>
                  <a:lnTo>
                    <a:pt x="4" y="0"/>
                  </a:lnTo>
                  <a:lnTo>
                    <a:pt x="54" y="19"/>
                  </a:lnTo>
                  <a:lnTo>
                    <a:pt x="52" y="29"/>
                  </a:lnTo>
                  <a:lnTo>
                    <a:pt x="30" y="19"/>
                  </a:lnTo>
                  <a:lnTo>
                    <a:pt x="9" y="76"/>
                  </a:lnTo>
                  <a:lnTo>
                    <a:pt x="0"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33" name="Freeform 71"/>
            <p:cNvSpPr>
              <a:spLocks/>
            </p:cNvSpPr>
            <p:nvPr/>
          </p:nvSpPr>
          <p:spPr bwMode="auto">
            <a:xfrm>
              <a:off x="-8147120" y="1892306"/>
              <a:ext cx="63501" cy="79375"/>
            </a:xfrm>
            <a:custGeom>
              <a:avLst/>
              <a:gdLst>
                <a:gd name="T0" fmla="*/ 0 w 17"/>
                <a:gd name="T1" fmla="*/ 20 h 21"/>
                <a:gd name="T2" fmla="*/ 7 w 17"/>
                <a:gd name="T3" fmla="*/ 0 h 21"/>
                <a:gd name="T4" fmla="*/ 10 w 17"/>
                <a:gd name="T5" fmla="*/ 1 h 21"/>
                <a:gd name="T6" fmla="*/ 9 w 17"/>
                <a:gd name="T7" fmla="*/ 4 h 21"/>
                <a:gd name="T8" fmla="*/ 12 w 17"/>
                <a:gd name="T9" fmla="*/ 2 h 21"/>
                <a:gd name="T10" fmla="*/ 14 w 17"/>
                <a:gd name="T11" fmla="*/ 3 h 21"/>
                <a:gd name="T12" fmla="*/ 17 w 17"/>
                <a:gd name="T13" fmla="*/ 5 h 21"/>
                <a:gd name="T14" fmla="*/ 15 w 17"/>
                <a:gd name="T15" fmla="*/ 7 h 21"/>
                <a:gd name="T16" fmla="*/ 13 w 17"/>
                <a:gd name="T17" fmla="*/ 6 h 21"/>
                <a:gd name="T18" fmla="*/ 11 w 17"/>
                <a:gd name="T19" fmla="*/ 6 h 21"/>
                <a:gd name="T20" fmla="*/ 9 w 17"/>
                <a:gd name="T21" fmla="*/ 7 h 21"/>
                <a:gd name="T22" fmla="*/ 7 w 17"/>
                <a:gd name="T23" fmla="*/ 11 h 21"/>
                <a:gd name="T24" fmla="*/ 3 w 17"/>
                <a:gd name="T25" fmla="*/ 21 h 21"/>
                <a:gd name="T26" fmla="*/ 0 w 17"/>
                <a:gd name="T2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1">
                  <a:moveTo>
                    <a:pt x="0" y="20"/>
                  </a:moveTo>
                  <a:cubicBezTo>
                    <a:pt x="7" y="0"/>
                    <a:pt x="7" y="0"/>
                    <a:pt x="7" y="0"/>
                  </a:cubicBezTo>
                  <a:cubicBezTo>
                    <a:pt x="10" y="1"/>
                    <a:pt x="10" y="1"/>
                    <a:pt x="10" y="1"/>
                  </a:cubicBezTo>
                  <a:cubicBezTo>
                    <a:pt x="9" y="4"/>
                    <a:pt x="9" y="4"/>
                    <a:pt x="9" y="4"/>
                  </a:cubicBezTo>
                  <a:cubicBezTo>
                    <a:pt x="10" y="3"/>
                    <a:pt x="11" y="3"/>
                    <a:pt x="12" y="2"/>
                  </a:cubicBezTo>
                  <a:cubicBezTo>
                    <a:pt x="13" y="2"/>
                    <a:pt x="13" y="2"/>
                    <a:pt x="14" y="3"/>
                  </a:cubicBezTo>
                  <a:cubicBezTo>
                    <a:pt x="15" y="3"/>
                    <a:pt x="16" y="4"/>
                    <a:pt x="17" y="5"/>
                  </a:cubicBezTo>
                  <a:cubicBezTo>
                    <a:pt x="15" y="7"/>
                    <a:pt x="15" y="7"/>
                    <a:pt x="15" y="7"/>
                  </a:cubicBezTo>
                  <a:cubicBezTo>
                    <a:pt x="14" y="7"/>
                    <a:pt x="13" y="6"/>
                    <a:pt x="13" y="6"/>
                  </a:cubicBezTo>
                  <a:cubicBezTo>
                    <a:pt x="12" y="6"/>
                    <a:pt x="11" y="6"/>
                    <a:pt x="11" y="6"/>
                  </a:cubicBezTo>
                  <a:cubicBezTo>
                    <a:pt x="10" y="6"/>
                    <a:pt x="9" y="7"/>
                    <a:pt x="9" y="7"/>
                  </a:cubicBezTo>
                  <a:cubicBezTo>
                    <a:pt x="8" y="8"/>
                    <a:pt x="7" y="9"/>
                    <a:pt x="7" y="11"/>
                  </a:cubicBezTo>
                  <a:cubicBezTo>
                    <a:pt x="3" y="21"/>
                    <a:pt x="3" y="21"/>
                    <a:pt x="3" y="21"/>
                  </a:cubicBez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34" name="Freeform 72"/>
            <p:cNvSpPr>
              <a:spLocks noEditPoints="1"/>
            </p:cNvSpPr>
            <p:nvPr/>
          </p:nvSpPr>
          <p:spPr bwMode="auto">
            <a:xfrm>
              <a:off x="-8097907" y="1914531"/>
              <a:ext cx="77788" cy="90488"/>
            </a:xfrm>
            <a:custGeom>
              <a:avLst/>
              <a:gdLst>
                <a:gd name="T0" fmla="*/ 13 w 21"/>
                <a:gd name="T1" fmla="*/ 20 h 24"/>
                <a:gd name="T2" fmla="*/ 9 w 21"/>
                <a:gd name="T3" fmla="*/ 21 h 24"/>
                <a:gd name="T4" fmla="*/ 5 w 21"/>
                <a:gd name="T5" fmla="*/ 21 h 24"/>
                <a:gd name="T6" fmla="*/ 1 w 21"/>
                <a:gd name="T7" fmla="*/ 18 h 24"/>
                <a:gd name="T8" fmla="*/ 0 w 21"/>
                <a:gd name="T9" fmla="*/ 13 h 24"/>
                <a:gd name="T10" fmla="*/ 2 w 21"/>
                <a:gd name="T11" fmla="*/ 11 h 24"/>
                <a:gd name="T12" fmla="*/ 4 w 21"/>
                <a:gd name="T13" fmla="*/ 9 h 24"/>
                <a:gd name="T14" fmla="*/ 7 w 21"/>
                <a:gd name="T15" fmla="*/ 9 h 24"/>
                <a:gd name="T16" fmla="*/ 10 w 21"/>
                <a:gd name="T17" fmla="*/ 9 h 24"/>
                <a:gd name="T18" fmla="*/ 16 w 21"/>
                <a:gd name="T19" fmla="*/ 10 h 24"/>
                <a:gd name="T20" fmla="*/ 17 w 21"/>
                <a:gd name="T21" fmla="*/ 9 h 24"/>
                <a:gd name="T22" fmla="*/ 17 w 21"/>
                <a:gd name="T23" fmla="*/ 6 h 24"/>
                <a:gd name="T24" fmla="*/ 13 w 21"/>
                <a:gd name="T25" fmla="*/ 4 h 24"/>
                <a:gd name="T26" fmla="*/ 10 w 21"/>
                <a:gd name="T27" fmla="*/ 3 h 24"/>
                <a:gd name="T28" fmla="*/ 7 w 21"/>
                <a:gd name="T29" fmla="*/ 6 h 24"/>
                <a:gd name="T30" fmla="*/ 4 w 21"/>
                <a:gd name="T31" fmla="*/ 4 h 24"/>
                <a:gd name="T32" fmla="*/ 6 w 21"/>
                <a:gd name="T33" fmla="*/ 1 h 24"/>
                <a:gd name="T34" fmla="*/ 10 w 21"/>
                <a:gd name="T35" fmla="*/ 0 h 24"/>
                <a:gd name="T36" fmla="*/ 15 w 21"/>
                <a:gd name="T37" fmla="*/ 1 h 24"/>
                <a:gd name="T38" fmla="*/ 19 w 21"/>
                <a:gd name="T39" fmla="*/ 3 h 24"/>
                <a:gd name="T40" fmla="*/ 20 w 21"/>
                <a:gd name="T41" fmla="*/ 5 h 24"/>
                <a:gd name="T42" fmla="*/ 21 w 21"/>
                <a:gd name="T43" fmla="*/ 8 h 24"/>
                <a:gd name="T44" fmla="*/ 20 w 21"/>
                <a:gd name="T45" fmla="*/ 11 h 24"/>
                <a:gd name="T46" fmla="*/ 18 w 21"/>
                <a:gd name="T47" fmla="*/ 16 h 24"/>
                <a:gd name="T48" fmla="*/ 17 w 21"/>
                <a:gd name="T49" fmla="*/ 22 h 24"/>
                <a:gd name="T50" fmla="*/ 17 w 21"/>
                <a:gd name="T51" fmla="*/ 24 h 24"/>
                <a:gd name="T52" fmla="*/ 13 w 21"/>
                <a:gd name="T53" fmla="*/ 23 h 24"/>
                <a:gd name="T54" fmla="*/ 13 w 21"/>
                <a:gd name="T55" fmla="*/ 20 h 24"/>
                <a:gd name="T56" fmla="*/ 16 w 21"/>
                <a:gd name="T57" fmla="*/ 13 h 24"/>
                <a:gd name="T58" fmla="*/ 10 w 21"/>
                <a:gd name="T59" fmla="*/ 12 h 24"/>
                <a:gd name="T60" fmla="*/ 7 w 21"/>
                <a:gd name="T61" fmla="*/ 12 h 24"/>
                <a:gd name="T62" fmla="*/ 5 w 21"/>
                <a:gd name="T63" fmla="*/ 13 h 24"/>
                <a:gd name="T64" fmla="*/ 4 w 21"/>
                <a:gd name="T65" fmla="*/ 14 h 24"/>
                <a:gd name="T66" fmla="*/ 4 w 21"/>
                <a:gd name="T67" fmla="*/ 17 h 24"/>
                <a:gd name="T68" fmla="*/ 7 w 21"/>
                <a:gd name="T69" fmla="*/ 18 h 24"/>
                <a:gd name="T70" fmla="*/ 11 w 21"/>
                <a:gd name="T71" fmla="*/ 19 h 24"/>
                <a:gd name="T72" fmla="*/ 13 w 21"/>
                <a:gd name="T73" fmla="*/ 17 h 24"/>
                <a:gd name="T74" fmla="*/ 15 w 21"/>
                <a:gd name="T75" fmla="*/ 14 h 24"/>
                <a:gd name="T76" fmla="*/ 16 w 21"/>
                <a:gd name="T77"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 h="24">
                  <a:moveTo>
                    <a:pt x="13" y="20"/>
                  </a:moveTo>
                  <a:cubicBezTo>
                    <a:pt x="12" y="21"/>
                    <a:pt x="10" y="21"/>
                    <a:pt x="9" y="21"/>
                  </a:cubicBezTo>
                  <a:cubicBezTo>
                    <a:pt x="8" y="21"/>
                    <a:pt x="6" y="21"/>
                    <a:pt x="5" y="21"/>
                  </a:cubicBezTo>
                  <a:cubicBezTo>
                    <a:pt x="3" y="20"/>
                    <a:pt x="2" y="19"/>
                    <a:pt x="1" y="18"/>
                  </a:cubicBezTo>
                  <a:cubicBezTo>
                    <a:pt x="0" y="16"/>
                    <a:pt x="0" y="15"/>
                    <a:pt x="0" y="13"/>
                  </a:cubicBezTo>
                  <a:cubicBezTo>
                    <a:pt x="1" y="12"/>
                    <a:pt x="1" y="11"/>
                    <a:pt x="2" y="11"/>
                  </a:cubicBezTo>
                  <a:cubicBezTo>
                    <a:pt x="3" y="10"/>
                    <a:pt x="3" y="9"/>
                    <a:pt x="4" y="9"/>
                  </a:cubicBezTo>
                  <a:cubicBezTo>
                    <a:pt x="5" y="9"/>
                    <a:pt x="6" y="9"/>
                    <a:pt x="7" y="9"/>
                  </a:cubicBezTo>
                  <a:cubicBezTo>
                    <a:pt x="8" y="9"/>
                    <a:pt x="9" y="9"/>
                    <a:pt x="10" y="9"/>
                  </a:cubicBezTo>
                  <a:cubicBezTo>
                    <a:pt x="13" y="10"/>
                    <a:pt x="15" y="10"/>
                    <a:pt x="16" y="10"/>
                  </a:cubicBezTo>
                  <a:cubicBezTo>
                    <a:pt x="17" y="10"/>
                    <a:pt x="17" y="9"/>
                    <a:pt x="17" y="9"/>
                  </a:cubicBezTo>
                  <a:cubicBezTo>
                    <a:pt x="17" y="8"/>
                    <a:pt x="17" y="7"/>
                    <a:pt x="17" y="6"/>
                  </a:cubicBezTo>
                  <a:cubicBezTo>
                    <a:pt x="16" y="5"/>
                    <a:pt x="15" y="4"/>
                    <a:pt x="13" y="4"/>
                  </a:cubicBezTo>
                  <a:cubicBezTo>
                    <a:pt x="12" y="3"/>
                    <a:pt x="10" y="3"/>
                    <a:pt x="10" y="3"/>
                  </a:cubicBezTo>
                  <a:cubicBezTo>
                    <a:pt x="9" y="4"/>
                    <a:pt x="8" y="5"/>
                    <a:pt x="7" y="6"/>
                  </a:cubicBezTo>
                  <a:cubicBezTo>
                    <a:pt x="4" y="4"/>
                    <a:pt x="4" y="4"/>
                    <a:pt x="4" y="4"/>
                  </a:cubicBezTo>
                  <a:cubicBezTo>
                    <a:pt x="5" y="3"/>
                    <a:pt x="5" y="2"/>
                    <a:pt x="6" y="1"/>
                  </a:cubicBezTo>
                  <a:cubicBezTo>
                    <a:pt x="7" y="1"/>
                    <a:pt x="9" y="0"/>
                    <a:pt x="10" y="0"/>
                  </a:cubicBezTo>
                  <a:cubicBezTo>
                    <a:pt x="11" y="0"/>
                    <a:pt x="13" y="1"/>
                    <a:pt x="15" y="1"/>
                  </a:cubicBezTo>
                  <a:cubicBezTo>
                    <a:pt x="16" y="2"/>
                    <a:pt x="18" y="2"/>
                    <a:pt x="19" y="3"/>
                  </a:cubicBezTo>
                  <a:cubicBezTo>
                    <a:pt x="19" y="4"/>
                    <a:pt x="20" y="5"/>
                    <a:pt x="20" y="5"/>
                  </a:cubicBezTo>
                  <a:cubicBezTo>
                    <a:pt x="21" y="6"/>
                    <a:pt x="21" y="7"/>
                    <a:pt x="21" y="8"/>
                  </a:cubicBezTo>
                  <a:cubicBezTo>
                    <a:pt x="21" y="9"/>
                    <a:pt x="20" y="10"/>
                    <a:pt x="20" y="11"/>
                  </a:cubicBezTo>
                  <a:cubicBezTo>
                    <a:pt x="18" y="16"/>
                    <a:pt x="18" y="16"/>
                    <a:pt x="18" y="16"/>
                  </a:cubicBezTo>
                  <a:cubicBezTo>
                    <a:pt x="17" y="19"/>
                    <a:pt x="17" y="21"/>
                    <a:pt x="17" y="22"/>
                  </a:cubicBezTo>
                  <a:cubicBezTo>
                    <a:pt x="17" y="22"/>
                    <a:pt x="17" y="23"/>
                    <a:pt x="17" y="24"/>
                  </a:cubicBezTo>
                  <a:cubicBezTo>
                    <a:pt x="13" y="23"/>
                    <a:pt x="13" y="23"/>
                    <a:pt x="13" y="23"/>
                  </a:cubicBezTo>
                  <a:cubicBezTo>
                    <a:pt x="13" y="22"/>
                    <a:pt x="13" y="21"/>
                    <a:pt x="13" y="20"/>
                  </a:cubicBezTo>
                  <a:close/>
                  <a:moveTo>
                    <a:pt x="16" y="13"/>
                  </a:moveTo>
                  <a:cubicBezTo>
                    <a:pt x="14" y="13"/>
                    <a:pt x="12" y="13"/>
                    <a:pt x="10" y="12"/>
                  </a:cubicBezTo>
                  <a:cubicBezTo>
                    <a:pt x="8" y="12"/>
                    <a:pt x="7" y="12"/>
                    <a:pt x="7" y="12"/>
                  </a:cubicBezTo>
                  <a:cubicBezTo>
                    <a:pt x="6" y="12"/>
                    <a:pt x="5" y="12"/>
                    <a:pt x="5" y="13"/>
                  </a:cubicBezTo>
                  <a:cubicBezTo>
                    <a:pt x="4" y="13"/>
                    <a:pt x="4" y="13"/>
                    <a:pt x="4" y="14"/>
                  </a:cubicBezTo>
                  <a:cubicBezTo>
                    <a:pt x="4" y="15"/>
                    <a:pt x="4" y="16"/>
                    <a:pt x="4" y="17"/>
                  </a:cubicBezTo>
                  <a:cubicBezTo>
                    <a:pt x="5" y="17"/>
                    <a:pt x="6" y="18"/>
                    <a:pt x="7" y="18"/>
                  </a:cubicBezTo>
                  <a:cubicBezTo>
                    <a:pt x="8" y="19"/>
                    <a:pt x="9" y="19"/>
                    <a:pt x="11" y="19"/>
                  </a:cubicBezTo>
                  <a:cubicBezTo>
                    <a:pt x="12" y="19"/>
                    <a:pt x="13" y="18"/>
                    <a:pt x="13" y="17"/>
                  </a:cubicBezTo>
                  <a:cubicBezTo>
                    <a:pt x="14" y="17"/>
                    <a:pt x="15" y="16"/>
                    <a:pt x="15" y="14"/>
                  </a:cubicBezTo>
                  <a:lnTo>
                    <a:pt x="1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35" name="Freeform 73"/>
            <p:cNvSpPr>
              <a:spLocks/>
            </p:cNvSpPr>
            <p:nvPr/>
          </p:nvSpPr>
          <p:spPr bwMode="auto">
            <a:xfrm>
              <a:off x="-8020119" y="1936756"/>
              <a:ext cx="79376" cy="90488"/>
            </a:xfrm>
            <a:custGeom>
              <a:avLst/>
              <a:gdLst>
                <a:gd name="T0" fmla="*/ 0 w 21"/>
                <a:gd name="T1" fmla="*/ 20 h 24"/>
                <a:gd name="T2" fmla="*/ 6 w 21"/>
                <a:gd name="T3" fmla="*/ 0 h 24"/>
                <a:gd name="T4" fmla="*/ 9 w 21"/>
                <a:gd name="T5" fmla="*/ 1 h 24"/>
                <a:gd name="T6" fmla="*/ 8 w 21"/>
                <a:gd name="T7" fmla="*/ 3 h 24"/>
                <a:gd name="T8" fmla="*/ 15 w 21"/>
                <a:gd name="T9" fmla="*/ 2 h 24"/>
                <a:gd name="T10" fmla="*/ 19 w 21"/>
                <a:gd name="T11" fmla="*/ 4 h 24"/>
                <a:gd name="T12" fmla="*/ 20 w 21"/>
                <a:gd name="T13" fmla="*/ 6 h 24"/>
                <a:gd name="T14" fmla="*/ 21 w 21"/>
                <a:gd name="T15" fmla="*/ 9 h 24"/>
                <a:gd name="T16" fmla="*/ 20 w 21"/>
                <a:gd name="T17" fmla="*/ 12 h 24"/>
                <a:gd name="T18" fmla="*/ 16 w 21"/>
                <a:gd name="T19" fmla="*/ 24 h 24"/>
                <a:gd name="T20" fmla="*/ 13 w 21"/>
                <a:gd name="T21" fmla="*/ 23 h 24"/>
                <a:gd name="T22" fmla="*/ 16 w 21"/>
                <a:gd name="T23" fmla="*/ 11 h 24"/>
                <a:gd name="T24" fmla="*/ 17 w 21"/>
                <a:gd name="T25" fmla="*/ 8 h 24"/>
                <a:gd name="T26" fmla="*/ 16 w 21"/>
                <a:gd name="T27" fmla="*/ 6 h 24"/>
                <a:gd name="T28" fmla="*/ 14 w 21"/>
                <a:gd name="T29" fmla="*/ 5 h 24"/>
                <a:gd name="T30" fmla="*/ 10 w 21"/>
                <a:gd name="T31" fmla="*/ 5 h 24"/>
                <a:gd name="T32" fmla="*/ 7 w 21"/>
                <a:gd name="T33" fmla="*/ 10 h 24"/>
                <a:gd name="T34" fmla="*/ 3 w 21"/>
                <a:gd name="T35" fmla="*/ 21 h 24"/>
                <a:gd name="T36" fmla="*/ 0 w 21"/>
                <a:gd name="T3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24">
                  <a:moveTo>
                    <a:pt x="0" y="20"/>
                  </a:moveTo>
                  <a:cubicBezTo>
                    <a:pt x="6" y="0"/>
                    <a:pt x="6" y="0"/>
                    <a:pt x="6" y="0"/>
                  </a:cubicBezTo>
                  <a:cubicBezTo>
                    <a:pt x="9" y="1"/>
                    <a:pt x="9" y="1"/>
                    <a:pt x="9" y="1"/>
                  </a:cubicBezTo>
                  <a:cubicBezTo>
                    <a:pt x="8" y="3"/>
                    <a:pt x="8" y="3"/>
                    <a:pt x="8" y="3"/>
                  </a:cubicBezTo>
                  <a:cubicBezTo>
                    <a:pt x="10" y="2"/>
                    <a:pt x="13" y="1"/>
                    <a:pt x="15" y="2"/>
                  </a:cubicBezTo>
                  <a:cubicBezTo>
                    <a:pt x="17" y="2"/>
                    <a:pt x="18" y="3"/>
                    <a:pt x="19" y="4"/>
                  </a:cubicBezTo>
                  <a:cubicBezTo>
                    <a:pt x="19" y="4"/>
                    <a:pt x="20" y="5"/>
                    <a:pt x="20" y="6"/>
                  </a:cubicBezTo>
                  <a:cubicBezTo>
                    <a:pt x="21" y="7"/>
                    <a:pt x="21" y="8"/>
                    <a:pt x="21" y="9"/>
                  </a:cubicBezTo>
                  <a:cubicBezTo>
                    <a:pt x="21" y="9"/>
                    <a:pt x="20" y="10"/>
                    <a:pt x="20" y="12"/>
                  </a:cubicBezTo>
                  <a:cubicBezTo>
                    <a:pt x="16" y="24"/>
                    <a:pt x="16" y="24"/>
                    <a:pt x="16" y="24"/>
                  </a:cubicBezTo>
                  <a:cubicBezTo>
                    <a:pt x="13" y="23"/>
                    <a:pt x="13" y="23"/>
                    <a:pt x="13" y="23"/>
                  </a:cubicBezTo>
                  <a:cubicBezTo>
                    <a:pt x="16" y="11"/>
                    <a:pt x="16" y="11"/>
                    <a:pt x="16" y="11"/>
                  </a:cubicBezTo>
                  <a:cubicBezTo>
                    <a:pt x="17" y="10"/>
                    <a:pt x="17" y="9"/>
                    <a:pt x="17" y="8"/>
                  </a:cubicBezTo>
                  <a:cubicBezTo>
                    <a:pt x="17" y="7"/>
                    <a:pt x="17" y="7"/>
                    <a:pt x="16" y="6"/>
                  </a:cubicBezTo>
                  <a:cubicBezTo>
                    <a:pt x="16" y="5"/>
                    <a:pt x="15" y="5"/>
                    <a:pt x="14" y="5"/>
                  </a:cubicBezTo>
                  <a:cubicBezTo>
                    <a:pt x="12" y="4"/>
                    <a:pt x="11" y="4"/>
                    <a:pt x="10" y="5"/>
                  </a:cubicBezTo>
                  <a:cubicBezTo>
                    <a:pt x="8" y="6"/>
                    <a:pt x="7" y="7"/>
                    <a:pt x="7" y="10"/>
                  </a:cubicBezTo>
                  <a:cubicBezTo>
                    <a:pt x="3" y="21"/>
                    <a:pt x="3" y="21"/>
                    <a:pt x="3" y="21"/>
                  </a:cubicBez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36" name="Freeform 74"/>
            <p:cNvSpPr>
              <a:spLocks/>
            </p:cNvSpPr>
            <p:nvPr/>
          </p:nvSpPr>
          <p:spPr bwMode="auto">
            <a:xfrm>
              <a:off x="-7937569" y="1963744"/>
              <a:ext cx="68263" cy="82550"/>
            </a:xfrm>
            <a:custGeom>
              <a:avLst/>
              <a:gdLst>
                <a:gd name="T0" fmla="*/ 0 w 18"/>
                <a:gd name="T1" fmla="*/ 12 h 22"/>
                <a:gd name="T2" fmla="*/ 3 w 18"/>
                <a:gd name="T3" fmla="*/ 13 h 22"/>
                <a:gd name="T4" fmla="*/ 4 w 18"/>
                <a:gd name="T5" fmla="*/ 16 h 22"/>
                <a:gd name="T6" fmla="*/ 7 w 18"/>
                <a:gd name="T7" fmla="*/ 18 h 22"/>
                <a:gd name="T8" fmla="*/ 11 w 18"/>
                <a:gd name="T9" fmla="*/ 18 h 22"/>
                <a:gd name="T10" fmla="*/ 13 w 18"/>
                <a:gd name="T11" fmla="*/ 16 h 22"/>
                <a:gd name="T12" fmla="*/ 12 w 18"/>
                <a:gd name="T13" fmla="*/ 14 h 22"/>
                <a:gd name="T14" fmla="*/ 9 w 18"/>
                <a:gd name="T15" fmla="*/ 12 h 22"/>
                <a:gd name="T16" fmla="*/ 4 w 18"/>
                <a:gd name="T17" fmla="*/ 9 h 22"/>
                <a:gd name="T18" fmla="*/ 3 w 18"/>
                <a:gd name="T19" fmla="*/ 7 h 22"/>
                <a:gd name="T20" fmla="*/ 3 w 18"/>
                <a:gd name="T21" fmla="*/ 4 h 22"/>
                <a:gd name="T22" fmla="*/ 4 w 18"/>
                <a:gd name="T23" fmla="*/ 2 h 22"/>
                <a:gd name="T24" fmla="*/ 6 w 18"/>
                <a:gd name="T25" fmla="*/ 0 h 22"/>
                <a:gd name="T26" fmla="*/ 9 w 18"/>
                <a:gd name="T27" fmla="*/ 0 h 22"/>
                <a:gd name="T28" fmla="*/ 12 w 18"/>
                <a:gd name="T29" fmla="*/ 0 h 22"/>
                <a:gd name="T30" fmla="*/ 16 w 18"/>
                <a:gd name="T31" fmla="*/ 2 h 22"/>
                <a:gd name="T32" fmla="*/ 18 w 18"/>
                <a:gd name="T33" fmla="*/ 4 h 22"/>
                <a:gd name="T34" fmla="*/ 18 w 18"/>
                <a:gd name="T35" fmla="*/ 8 h 22"/>
                <a:gd name="T36" fmla="*/ 15 w 18"/>
                <a:gd name="T37" fmla="*/ 7 h 22"/>
                <a:gd name="T38" fmla="*/ 14 w 18"/>
                <a:gd name="T39" fmla="*/ 5 h 22"/>
                <a:gd name="T40" fmla="*/ 11 w 18"/>
                <a:gd name="T41" fmla="*/ 3 h 22"/>
                <a:gd name="T42" fmla="*/ 8 w 18"/>
                <a:gd name="T43" fmla="*/ 3 h 22"/>
                <a:gd name="T44" fmla="*/ 6 w 18"/>
                <a:gd name="T45" fmla="*/ 4 h 22"/>
                <a:gd name="T46" fmla="*/ 6 w 18"/>
                <a:gd name="T47" fmla="*/ 6 h 22"/>
                <a:gd name="T48" fmla="*/ 7 w 18"/>
                <a:gd name="T49" fmla="*/ 7 h 22"/>
                <a:gd name="T50" fmla="*/ 10 w 18"/>
                <a:gd name="T51" fmla="*/ 9 h 22"/>
                <a:gd name="T52" fmla="*/ 15 w 18"/>
                <a:gd name="T53" fmla="*/ 11 h 22"/>
                <a:gd name="T54" fmla="*/ 16 w 18"/>
                <a:gd name="T55" fmla="*/ 14 h 22"/>
                <a:gd name="T56" fmla="*/ 16 w 18"/>
                <a:gd name="T57" fmla="*/ 17 h 22"/>
                <a:gd name="T58" fmla="*/ 15 w 18"/>
                <a:gd name="T59" fmla="*/ 20 h 22"/>
                <a:gd name="T60" fmla="*/ 11 w 18"/>
                <a:gd name="T61" fmla="*/ 21 h 22"/>
                <a:gd name="T62" fmla="*/ 7 w 18"/>
                <a:gd name="T63" fmla="*/ 21 h 22"/>
                <a:gd name="T64" fmla="*/ 1 w 18"/>
                <a:gd name="T65" fmla="*/ 18 h 22"/>
                <a:gd name="T66" fmla="*/ 0 w 18"/>
                <a:gd name="T67"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2">
                  <a:moveTo>
                    <a:pt x="0" y="12"/>
                  </a:moveTo>
                  <a:cubicBezTo>
                    <a:pt x="3" y="13"/>
                    <a:pt x="3" y="13"/>
                    <a:pt x="3" y="13"/>
                  </a:cubicBezTo>
                  <a:cubicBezTo>
                    <a:pt x="3" y="14"/>
                    <a:pt x="3" y="15"/>
                    <a:pt x="4" y="16"/>
                  </a:cubicBezTo>
                  <a:cubicBezTo>
                    <a:pt x="5" y="17"/>
                    <a:pt x="6" y="18"/>
                    <a:pt x="7" y="18"/>
                  </a:cubicBezTo>
                  <a:cubicBezTo>
                    <a:pt x="9" y="19"/>
                    <a:pt x="10" y="19"/>
                    <a:pt x="11" y="18"/>
                  </a:cubicBezTo>
                  <a:cubicBezTo>
                    <a:pt x="12" y="18"/>
                    <a:pt x="13" y="17"/>
                    <a:pt x="13" y="16"/>
                  </a:cubicBezTo>
                  <a:cubicBezTo>
                    <a:pt x="13" y="16"/>
                    <a:pt x="13" y="15"/>
                    <a:pt x="12" y="14"/>
                  </a:cubicBezTo>
                  <a:cubicBezTo>
                    <a:pt x="12" y="14"/>
                    <a:pt x="11" y="13"/>
                    <a:pt x="9" y="12"/>
                  </a:cubicBezTo>
                  <a:cubicBezTo>
                    <a:pt x="7" y="11"/>
                    <a:pt x="5" y="10"/>
                    <a:pt x="4" y="9"/>
                  </a:cubicBezTo>
                  <a:cubicBezTo>
                    <a:pt x="4" y="8"/>
                    <a:pt x="3" y="8"/>
                    <a:pt x="3" y="7"/>
                  </a:cubicBezTo>
                  <a:cubicBezTo>
                    <a:pt x="2" y="6"/>
                    <a:pt x="2" y="5"/>
                    <a:pt x="3" y="4"/>
                  </a:cubicBezTo>
                  <a:cubicBezTo>
                    <a:pt x="3" y="3"/>
                    <a:pt x="3" y="2"/>
                    <a:pt x="4" y="2"/>
                  </a:cubicBezTo>
                  <a:cubicBezTo>
                    <a:pt x="5" y="1"/>
                    <a:pt x="5" y="0"/>
                    <a:pt x="6" y="0"/>
                  </a:cubicBezTo>
                  <a:cubicBezTo>
                    <a:pt x="7" y="0"/>
                    <a:pt x="8" y="0"/>
                    <a:pt x="9" y="0"/>
                  </a:cubicBezTo>
                  <a:cubicBezTo>
                    <a:pt x="10" y="0"/>
                    <a:pt x="11" y="0"/>
                    <a:pt x="12" y="0"/>
                  </a:cubicBezTo>
                  <a:cubicBezTo>
                    <a:pt x="13" y="0"/>
                    <a:pt x="15" y="1"/>
                    <a:pt x="16" y="2"/>
                  </a:cubicBezTo>
                  <a:cubicBezTo>
                    <a:pt x="17" y="3"/>
                    <a:pt x="17" y="3"/>
                    <a:pt x="18" y="4"/>
                  </a:cubicBezTo>
                  <a:cubicBezTo>
                    <a:pt x="18" y="5"/>
                    <a:pt x="18" y="6"/>
                    <a:pt x="18" y="8"/>
                  </a:cubicBezTo>
                  <a:cubicBezTo>
                    <a:pt x="15" y="7"/>
                    <a:pt x="15" y="7"/>
                    <a:pt x="15" y="7"/>
                  </a:cubicBezTo>
                  <a:cubicBezTo>
                    <a:pt x="15" y="6"/>
                    <a:pt x="15" y="5"/>
                    <a:pt x="14" y="5"/>
                  </a:cubicBezTo>
                  <a:cubicBezTo>
                    <a:pt x="13" y="4"/>
                    <a:pt x="12" y="3"/>
                    <a:pt x="11" y="3"/>
                  </a:cubicBezTo>
                  <a:cubicBezTo>
                    <a:pt x="10" y="2"/>
                    <a:pt x="8" y="2"/>
                    <a:pt x="8" y="3"/>
                  </a:cubicBezTo>
                  <a:cubicBezTo>
                    <a:pt x="7" y="3"/>
                    <a:pt x="6" y="4"/>
                    <a:pt x="6" y="4"/>
                  </a:cubicBezTo>
                  <a:cubicBezTo>
                    <a:pt x="6" y="5"/>
                    <a:pt x="6" y="5"/>
                    <a:pt x="6" y="6"/>
                  </a:cubicBezTo>
                  <a:cubicBezTo>
                    <a:pt x="6" y="6"/>
                    <a:pt x="7" y="6"/>
                    <a:pt x="7" y="7"/>
                  </a:cubicBezTo>
                  <a:cubicBezTo>
                    <a:pt x="8" y="7"/>
                    <a:pt x="8" y="8"/>
                    <a:pt x="10" y="9"/>
                  </a:cubicBezTo>
                  <a:cubicBezTo>
                    <a:pt x="12" y="10"/>
                    <a:pt x="14" y="11"/>
                    <a:pt x="15" y="11"/>
                  </a:cubicBezTo>
                  <a:cubicBezTo>
                    <a:pt x="15" y="12"/>
                    <a:pt x="16" y="13"/>
                    <a:pt x="16" y="14"/>
                  </a:cubicBezTo>
                  <a:cubicBezTo>
                    <a:pt x="17" y="15"/>
                    <a:pt x="17" y="16"/>
                    <a:pt x="16" y="17"/>
                  </a:cubicBezTo>
                  <a:cubicBezTo>
                    <a:pt x="16" y="18"/>
                    <a:pt x="16" y="19"/>
                    <a:pt x="15" y="20"/>
                  </a:cubicBezTo>
                  <a:cubicBezTo>
                    <a:pt x="14" y="21"/>
                    <a:pt x="13" y="21"/>
                    <a:pt x="11" y="21"/>
                  </a:cubicBezTo>
                  <a:cubicBezTo>
                    <a:pt x="10" y="22"/>
                    <a:pt x="8" y="22"/>
                    <a:pt x="7" y="21"/>
                  </a:cubicBezTo>
                  <a:cubicBezTo>
                    <a:pt x="4" y="20"/>
                    <a:pt x="2" y="19"/>
                    <a:pt x="1" y="18"/>
                  </a:cubicBezTo>
                  <a:cubicBezTo>
                    <a:pt x="0" y="16"/>
                    <a:pt x="0" y="15"/>
                    <a:pt x="0"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37" name="Freeform 75"/>
            <p:cNvSpPr>
              <a:spLocks noEditPoints="1"/>
            </p:cNvSpPr>
            <p:nvPr/>
          </p:nvSpPr>
          <p:spPr bwMode="auto">
            <a:xfrm>
              <a:off x="-7874068" y="1978031"/>
              <a:ext cx="82551" cy="106363"/>
            </a:xfrm>
            <a:custGeom>
              <a:avLst/>
              <a:gdLst>
                <a:gd name="T0" fmla="*/ 0 w 22"/>
                <a:gd name="T1" fmla="*/ 28 h 28"/>
                <a:gd name="T2" fmla="*/ 7 w 22"/>
                <a:gd name="T3" fmla="*/ 0 h 28"/>
                <a:gd name="T4" fmla="*/ 10 w 22"/>
                <a:gd name="T5" fmla="*/ 0 h 28"/>
                <a:gd name="T6" fmla="*/ 9 w 22"/>
                <a:gd name="T7" fmla="*/ 3 h 28"/>
                <a:gd name="T8" fmla="*/ 12 w 22"/>
                <a:gd name="T9" fmla="*/ 1 h 28"/>
                <a:gd name="T10" fmla="*/ 16 w 22"/>
                <a:gd name="T11" fmla="*/ 1 h 28"/>
                <a:gd name="T12" fmla="*/ 20 w 22"/>
                <a:gd name="T13" fmla="*/ 4 h 28"/>
                <a:gd name="T14" fmla="*/ 22 w 22"/>
                <a:gd name="T15" fmla="*/ 8 h 28"/>
                <a:gd name="T16" fmla="*/ 22 w 22"/>
                <a:gd name="T17" fmla="*/ 14 h 28"/>
                <a:gd name="T18" fmla="*/ 19 w 22"/>
                <a:gd name="T19" fmla="*/ 19 h 28"/>
                <a:gd name="T20" fmla="*/ 15 w 22"/>
                <a:gd name="T21" fmla="*/ 22 h 28"/>
                <a:gd name="T22" fmla="*/ 10 w 22"/>
                <a:gd name="T23" fmla="*/ 22 h 28"/>
                <a:gd name="T24" fmla="*/ 8 w 22"/>
                <a:gd name="T25" fmla="*/ 21 h 28"/>
                <a:gd name="T26" fmla="*/ 6 w 22"/>
                <a:gd name="T27" fmla="*/ 18 h 28"/>
                <a:gd name="T28" fmla="*/ 3 w 22"/>
                <a:gd name="T29" fmla="*/ 28 h 28"/>
                <a:gd name="T30" fmla="*/ 0 w 22"/>
                <a:gd name="T31" fmla="*/ 28 h 28"/>
                <a:gd name="T32" fmla="*/ 7 w 22"/>
                <a:gd name="T33" fmla="*/ 11 h 28"/>
                <a:gd name="T34" fmla="*/ 7 w 22"/>
                <a:gd name="T35" fmla="*/ 17 h 28"/>
                <a:gd name="T36" fmla="*/ 11 w 22"/>
                <a:gd name="T37" fmla="*/ 19 h 28"/>
                <a:gd name="T38" fmla="*/ 15 w 22"/>
                <a:gd name="T39" fmla="*/ 18 h 28"/>
                <a:gd name="T40" fmla="*/ 18 w 22"/>
                <a:gd name="T41" fmla="*/ 13 h 28"/>
                <a:gd name="T42" fmla="*/ 18 w 22"/>
                <a:gd name="T43" fmla="*/ 7 h 28"/>
                <a:gd name="T44" fmla="*/ 15 w 22"/>
                <a:gd name="T45" fmla="*/ 4 h 28"/>
                <a:gd name="T46" fmla="*/ 10 w 22"/>
                <a:gd name="T47" fmla="*/ 5 h 28"/>
                <a:gd name="T48" fmla="*/ 7 w 22"/>
                <a:gd name="T49"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28">
                  <a:moveTo>
                    <a:pt x="0" y="28"/>
                  </a:moveTo>
                  <a:cubicBezTo>
                    <a:pt x="7" y="0"/>
                    <a:pt x="7" y="0"/>
                    <a:pt x="7" y="0"/>
                  </a:cubicBezTo>
                  <a:cubicBezTo>
                    <a:pt x="10" y="0"/>
                    <a:pt x="10" y="0"/>
                    <a:pt x="10" y="0"/>
                  </a:cubicBezTo>
                  <a:cubicBezTo>
                    <a:pt x="9" y="3"/>
                    <a:pt x="9" y="3"/>
                    <a:pt x="9" y="3"/>
                  </a:cubicBezTo>
                  <a:cubicBezTo>
                    <a:pt x="10" y="2"/>
                    <a:pt x="11" y="1"/>
                    <a:pt x="12" y="1"/>
                  </a:cubicBezTo>
                  <a:cubicBezTo>
                    <a:pt x="13" y="1"/>
                    <a:pt x="14" y="1"/>
                    <a:pt x="16" y="1"/>
                  </a:cubicBezTo>
                  <a:cubicBezTo>
                    <a:pt x="17" y="2"/>
                    <a:pt x="19" y="2"/>
                    <a:pt x="20" y="4"/>
                  </a:cubicBezTo>
                  <a:cubicBezTo>
                    <a:pt x="21" y="5"/>
                    <a:pt x="22" y="6"/>
                    <a:pt x="22" y="8"/>
                  </a:cubicBezTo>
                  <a:cubicBezTo>
                    <a:pt x="22" y="10"/>
                    <a:pt x="22" y="12"/>
                    <a:pt x="22" y="14"/>
                  </a:cubicBezTo>
                  <a:cubicBezTo>
                    <a:pt x="21" y="16"/>
                    <a:pt x="20" y="17"/>
                    <a:pt x="19" y="19"/>
                  </a:cubicBezTo>
                  <a:cubicBezTo>
                    <a:pt x="18" y="20"/>
                    <a:pt x="17" y="21"/>
                    <a:pt x="15" y="22"/>
                  </a:cubicBezTo>
                  <a:cubicBezTo>
                    <a:pt x="14" y="23"/>
                    <a:pt x="12" y="23"/>
                    <a:pt x="10" y="22"/>
                  </a:cubicBezTo>
                  <a:cubicBezTo>
                    <a:pt x="9" y="22"/>
                    <a:pt x="8" y="22"/>
                    <a:pt x="8" y="21"/>
                  </a:cubicBezTo>
                  <a:cubicBezTo>
                    <a:pt x="7" y="20"/>
                    <a:pt x="6" y="19"/>
                    <a:pt x="6" y="18"/>
                  </a:cubicBezTo>
                  <a:cubicBezTo>
                    <a:pt x="3" y="28"/>
                    <a:pt x="3" y="28"/>
                    <a:pt x="3" y="28"/>
                  </a:cubicBezTo>
                  <a:lnTo>
                    <a:pt x="0" y="28"/>
                  </a:lnTo>
                  <a:close/>
                  <a:moveTo>
                    <a:pt x="7" y="11"/>
                  </a:moveTo>
                  <a:cubicBezTo>
                    <a:pt x="7" y="13"/>
                    <a:pt x="7" y="15"/>
                    <a:pt x="7" y="17"/>
                  </a:cubicBezTo>
                  <a:cubicBezTo>
                    <a:pt x="8" y="18"/>
                    <a:pt x="9" y="19"/>
                    <a:pt x="11" y="19"/>
                  </a:cubicBezTo>
                  <a:cubicBezTo>
                    <a:pt x="12" y="20"/>
                    <a:pt x="14" y="19"/>
                    <a:pt x="15" y="18"/>
                  </a:cubicBezTo>
                  <a:cubicBezTo>
                    <a:pt x="17" y="17"/>
                    <a:pt x="18" y="15"/>
                    <a:pt x="18" y="13"/>
                  </a:cubicBezTo>
                  <a:cubicBezTo>
                    <a:pt x="19" y="10"/>
                    <a:pt x="19" y="8"/>
                    <a:pt x="18" y="7"/>
                  </a:cubicBezTo>
                  <a:cubicBezTo>
                    <a:pt x="17" y="5"/>
                    <a:pt x="16" y="4"/>
                    <a:pt x="15" y="4"/>
                  </a:cubicBezTo>
                  <a:cubicBezTo>
                    <a:pt x="13" y="3"/>
                    <a:pt x="12" y="4"/>
                    <a:pt x="10" y="5"/>
                  </a:cubicBezTo>
                  <a:cubicBezTo>
                    <a:pt x="9" y="6"/>
                    <a:pt x="8" y="8"/>
                    <a:pt x="7"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38" name="Freeform 76"/>
            <p:cNvSpPr>
              <a:spLocks noEditPoints="1"/>
            </p:cNvSpPr>
            <p:nvPr/>
          </p:nvSpPr>
          <p:spPr bwMode="auto">
            <a:xfrm>
              <a:off x="-7783580" y="1997081"/>
              <a:ext cx="74613" cy="82550"/>
            </a:xfrm>
            <a:custGeom>
              <a:avLst/>
              <a:gdLst>
                <a:gd name="T0" fmla="*/ 0 w 20"/>
                <a:gd name="T1" fmla="*/ 9 h 22"/>
                <a:gd name="T2" fmla="*/ 5 w 20"/>
                <a:gd name="T3" fmla="*/ 2 h 22"/>
                <a:gd name="T4" fmla="*/ 12 w 20"/>
                <a:gd name="T5" fmla="*/ 1 h 22"/>
                <a:gd name="T6" fmla="*/ 18 w 20"/>
                <a:gd name="T7" fmla="*/ 5 h 22"/>
                <a:gd name="T8" fmla="*/ 20 w 20"/>
                <a:gd name="T9" fmla="*/ 13 h 22"/>
                <a:gd name="T10" fmla="*/ 17 w 20"/>
                <a:gd name="T11" fmla="*/ 19 h 22"/>
                <a:gd name="T12" fmla="*/ 13 w 20"/>
                <a:gd name="T13" fmla="*/ 22 h 22"/>
                <a:gd name="T14" fmla="*/ 8 w 20"/>
                <a:gd name="T15" fmla="*/ 22 h 22"/>
                <a:gd name="T16" fmla="*/ 1 w 20"/>
                <a:gd name="T17" fmla="*/ 18 h 22"/>
                <a:gd name="T18" fmla="*/ 0 w 20"/>
                <a:gd name="T19" fmla="*/ 9 h 22"/>
                <a:gd name="T20" fmla="*/ 4 w 20"/>
                <a:gd name="T21" fmla="*/ 10 h 22"/>
                <a:gd name="T22" fmla="*/ 4 w 20"/>
                <a:gd name="T23" fmla="*/ 16 h 22"/>
                <a:gd name="T24" fmla="*/ 8 w 20"/>
                <a:gd name="T25" fmla="*/ 19 h 22"/>
                <a:gd name="T26" fmla="*/ 13 w 20"/>
                <a:gd name="T27" fmla="*/ 18 h 22"/>
                <a:gd name="T28" fmla="*/ 16 w 20"/>
                <a:gd name="T29" fmla="*/ 12 h 22"/>
                <a:gd name="T30" fmla="*/ 15 w 20"/>
                <a:gd name="T31" fmla="*/ 6 h 22"/>
                <a:gd name="T32" fmla="*/ 12 w 20"/>
                <a:gd name="T33" fmla="*/ 3 h 22"/>
                <a:gd name="T34" fmla="*/ 7 w 20"/>
                <a:gd name="T35" fmla="*/ 5 h 22"/>
                <a:gd name="T36" fmla="*/ 4 w 20"/>
                <a:gd name="T3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2">
                  <a:moveTo>
                    <a:pt x="0" y="9"/>
                  </a:moveTo>
                  <a:cubicBezTo>
                    <a:pt x="1" y="6"/>
                    <a:pt x="3" y="3"/>
                    <a:pt x="5" y="2"/>
                  </a:cubicBezTo>
                  <a:cubicBezTo>
                    <a:pt x="7" y="0"/>
                    <a:pt x="10" y="0"/>
                    <a:pt x="12" y="1"/>
                  </a:cubicBezTo>
                  <a:cubicBezTo>
                    <a:pt x="15" y="1"/>
                    <a:pt x="17" y="3"/>
                    <a:pt x="18" y="5"/>
                  </a:cubicBezTo>
                  <a:cubicBezTo>
                    <a:pt x="20" y="7"/>
                    <a:pt x="20" y="10"/>
                    <a:pt x="20" y="13"/>
                  </a:cubicBezTo>
                  <a:cubicBezTo>
                    <a:pt x="19" y="15"/>
                    <a:pt x="18" y="17"/>
                    <a:pt x="17" y="19"/>
                  </a:cubicBezTo>
                  <a:cubicBezTo>
                    <a:pt x="16" y="20"/>
                    <a:pt x="15" y="21"/>
                    <a:pt x="13" y="22"/>
                  </a:cubicBezTo>
                  <a:cubicBezTo>
                    <a:pt x="11" y="22"/>
                    <a:pt x="10" y="22"/>
                    <a:pt x="8" y="22"/>
                  </a:cubicBezTo>
                  <a:cubicBezTo>
                    <a:pt x="5" y="21"/>
                    <a:pt x="3" y="20"/>
                    <a:pt x="1" y="18"/>
                  </a:cubicBezTo>
                  <a:cubicBezTo>
                    <a:pt x="0" y="16"/>
                    <a:pt x="0" y="13"/>
                    <a:pt x="0" y="9"/>
                  </a:cubicBezTo>
                  <a:close/>
                  <a:moveTo>
                    <a:pt x="4" y="10"/>
                  </a:moveTo>
                  <a:cubicBezTo>
                    <a:pt x="3" y="13"/>
                    <a:pt x="4" y="15"/>
                    <a:pt x="4" y="16"/>
                  </a:cubicBezTo>
                  <a:cubicBezTo>
                    <a:pt x="5" y="18"/>
                    <a:pt x="7" y="19"/>
                    <a:pt x="8" y="19"/>
                  </a:cubicBezTo>
                  <a:cubicBezTo>
                    <a:pt x="10" y="19"/>
                    <a:pt x="12" y="19"/>
                    <a:pt x="13" y="18"/>
                  </a:cubicBezTo>
                  <a:cubicBezTo>
                    <a:pt x="14" y="17"/>
                    <a:pt x="15" y="15"/>
                    <a:pt x="16" y="12"/>
                  </a:cubicBezTo>
                  <a:cubicBezTo>
                    <a:pt x="16" y="10"/>
                    <a:pt x="16" y="8"/>
                    <a:pt x="15" y="6"/>
                  </a:cubicBezTo>
                  <a:cubicBezTo>
                    <a:pt x="14" y="5"/>
                    <a:pt x="13" y="4"/>
                    <a:pt x="12" y="3"/>
                  </a:cubicBezTo>
                  <a:cubicBezTo>
                    <a:pt x="10" y="3"/>
                    <a:pt x="8" y="3"/>
                    <a:pt x="7" y="5"/>
                  </a:cubicBezTo>
                  <a:cubicBezTo>
                    <a:pt x="5" y="6"/>
                    <a:pt x="4" y="7"/>
                    <a:pt x="4"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39" name="Freeform 77"/>
            <p:cNvSpPr>
              <a:spLocks/>
            </p:cNvSpPr>
            <p:nvPr/>
          </p:nvSpPr>
          <p:spPr bwMode="auto">
            <a:xfrm>
              <a:off x="-7701029" y="2012956"/>
              <a:ext cx="52388" cy="77788"/>
            </a:xfrm>
            <a:custGeom>
              <a:avLst/>
              <a:gdLst>
                <a:gd name="T0" fmla="*/ 0 w 14"/>
                <a:gd name="T1" fmla="*/ 20 h 21"/>
                <a:gd name="T2" fmla="*/ 3 w 14"/>
                <a:gd name="T3" fmla="*/ 0 h 21"/>
                <a:gd name="T4" fmla="*/ 7 w 14"/>
                <a:gd name="T5" fmla="*/ 0 h 21"/>
                <a:gd name="T6" fmla="*/ 6 w 14"/>
                <a:gd name="T7" fmla="*/ 3 h 21"/>
                <a:gd name="T8" fmla="*/ 9 w 14"/>
                <a:gd name="T9" fmla="*/ 1 h 21"/>
                <a:gd name="T10" fmla="*/ 11 w 14"/>
                <a:gd name="T11" fmla="*/ 1 h 21"/>
                <a:gd name="T12" fmla="*/ 14 w 14"/>
                <a:gd name="T13" fmla="*/ 2 h 21"/>
                <a:gd name="T14" fmla="*/ 13 w 14"/>
                <a:gd name="T15" fmla="*/ 5 h 21"/>
                <a:gd name="T16" fmla="*/ 10 w 14"/>
                <a:gd name="T17" fmla="*/ 4 h 21"/>
                <a:gd name="T18" fmla="*/ 8 w 14"/>
                <a:gd name="T19" fmla="*/ 4 h 21"/>
                <a:gd name="T20" fmla="*/ 7 w 14"/>
                <a:gd name="T21" fmla="*/ 6 h 21"/>
                <a:gd name="T22" fmla="*/ 5 w 14"/>
                <a:gd name="T23" fmla="*/ 10 h 21"/>
                <a:gd name="T24" fmla="*/ 3 w 14"/>
                <a:gd name="T25" fmla="*/ 21 h 21"/>
                <a:gd name="T26" fmla="*/ 0 w 14"/>
                <a:gd name="T2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1">
                  <a:moveTo>
                    <a:pt x="0" y="20"/>
                  </a:moveTo>
                  <a:cubicBezTo>
                    <a:pt x="3" y="0"/>
                    <a:pt x="3" y="0"/>
                    <a:pt x="3" y="0"/>
                  </a:cubicBezTo>
                  <a:cubicBezTo>
                    <a:pt x="7" y="0"/>
                    <a:pt x="7" y="0"/>
                    <a:pt x="7" y="0"/>
                  </a:cubicBezTo>
                  <a:cubicBezTo>
                    <a:pt x="6" y="3"/>
                    <a:pt x="6" y="3"/>
                    <a:pt x="6" y="3"/>
                  </a:cubicBezTo>
                  <a:cubicBezTo>
                    <a:pt x="7" y="2"/>
                    <a:pt x="8" y="1"/>
                    <a:pt x="9" y="1"/>
                  </a:cubicBezTo>
                  <a:cubicBezTo>
                    <a:pt x="9" y="0"/>
                    <a:pt x="10" y="0"/>
                    <a:pt x="11" y="1"/>
                  </a:cubicBezTo>
                  <a:cubicBezTo>
                    <a:pt x="12" y="1"/>
                    <a:pt x="13" y="1"/>
                    <a:pt x="14" y="2"/>
                  </a:cubicBezTo>
                  <a:cubicBezTo>
                    <a:pt x="13" y="5"/>
                    <a:pt x="13" y="5"/>
                    <a:pt x="13" y="5"/>
                  </a:cubicBezTo>
                  <a:cubicBezTo>
                    <a:pt x="12" y="5"/>
                    <a:pt x="11" y="4"/>
                    <a:pt x="10" y="4"/>
                  </a:cubicBezTo>
                  <a:cubicBezTo>
                    <a:pt x="10" y="4"/>
                    <a:pt x="9" y="4"/>
                    <a:pt x="8" y="4"/>
                  </a:cubicBezTo>
                  <a:cubicBezTo>
                    <a:pt x="7" y="5"/>
                    <a:pt x="7" y="5"/>
                    <a:pt x="7" y="6"/>
                  </a:cubicBezTo>
                  <a:cubicBezTo>
                    <a:pt x="6" y="7"/>
                    <a:pt x="5" y="9"/>
                    <a:pt x="5" y="10"/>
                  </a:cubicBezTo>
                  <a:cubicBezTo>
                    <a:pt x="3" y="21"/>
                    <a:pt x="3" y="21"/>
                    <a:pt x="3" y="21"/>
                  </a:cubicBez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40" name="Freeform 78"/>
            <p:cNvSpPr>
              <a:spLocks/>
            </p:cNvSpPr>
            <p:nvPr/>
          </p:nvSpPr>
          <p:spPr bwMode="auto">
            <a:xfrm>
              <a:off x="-7648641" y="1993906"/>
              <a:ext cx="38100" cy="107950"/>
            </a:xfrm>
            <a:custGeom>
              <a:avLst/>
              <a:gdLst>
                <a:gd name="T0" fmla="*/ 7 w 10"/>
                <a:gd name="T1" fmla="*/ 25 h 29"/>
                <a:gd name="T2" fmla="*/ 7 w 10"/>
                <a:gd name="T3" fmla="*/ 29 h 29"/>
                <a:gd name="T4" fmla="*/ 5 w 10"/>
                <a:gd name="T5" fmla="*/ 29 h 29"/>
                <a:gd name="T6" fmla="*/ 2 w 10"/>
                <a:gd name="T7" fmla="*/ 27 h 29"/>
                <a:gd name="T8" fmla="*/ 1 w 10"/>
                <a:gd name="T9" fmla="*/ 26 h 29"/>
                <a:gd name="T10" fmla="*/ 1 w 10"/>
                <a:gd name="T11" fmla="*/ 21 h 29"/>
                <a:gd name="T12" fmla="*/ 3 w 10"/>
                <a:gd name="T13" fmla="*/ 10 h 29"/>
                <a:gd name="T14" fmla="*/ 0 w 10"/>
                <a:gd name="T15" fmla="*/ 9 h 29"/>
                <a:gd name="T16" fmla="*/ 1 w 10"/>
                <a:gd name="T17" fmla="*/ 7 h 29"/>
                <a:gd name="T18" fmla="*/ 3 w 10"/>
                <a:gd name="T19" fmla="*/ 7 h 29"/>
                <a:gd name="T20" fmla="*/ 4 w 10"/>
                <a:gd name="T21" fmla="*/ 2 h 29"/>
                <a:gd name="T22" fmla="*/ 8 w 10"/>
                <a:gd name="T23" fmla="*/ 0 h 29"/>
                <a:gd name="T24" fmla="*/ 7 w 10"/>
                <a:gd name="T25" fmla="*/ 8 h 29"/>
                <a:gd name="T26" fmla="*/ 10 w 10"/>
                <a:gd name="T27" fmla="*/ 8 h 29"/>
                <a:gd name="T28" fmla="*/ 10 w 10"/>
                <a:gd name="T29" fmla="*/ 11 h 29"/>
                <a:gd name="T30" fmla="*/ 6 w 10"/>
                <a:gd name="T31" fmla="*/ 10 h 29"/>
                <a:gd name="T32" fmla="*/ 4 w 10"/>
                <a:gd name="T33" fmla="*/ 22 h 29"/>
                <a:gd name="T34" fmla="*/ 4 w 10"/>
                <a:gd name="T35" fmla="*/ 24 h 29"/>
                <a:gd name="T36" fmla="*/ 5 w 10"/>
                <a:gd name="T37" fmla="*/ 25 h 29"/>
                <a:gd name="T38" fmla="*/ 6 w 10"/>
                <a:gd name="T39" fmla="*/ 25 h 29"/>
                <a:gd name="T40" fmla="*/ 7 w 10"/>
                <a:gd name="T41"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29">
                  <a:moveTo>
                    <a:pt x="7" y="25"/>
                  </a:moveTo>
                  <a:cubicBezTo>
                    <a:pt x="7" y="29"/>
                    <a:pt x="7" y="29"/>
                    <a:pt x="7" y="29"/>
                  </a:cubicBezTo>
                  <a:cubicBezTo>
                    <a:pt x="6" y="29"/>
                    <a:pt x="6" y="29"/>
                    <a:pt x="5" y="29"/>
                  </a:cubicBezTo>
                  <a:cubicBezTo>
                    <a:pt x="4" y="28"/>
                    <a:pt x="3" y="28"/>
                    <a:pt x="2" y="27"/>
                  </a:cubicBezTo>
                  <a:cubicBezTo>
                    <a:pt x="1" y="27"/>
                    <a:pt x="1" y="26"/>
                    <a:pt x="1" y="26"/>
                  </a:cubicBezTo>
                  <a:cubicBezTo>
                    <a:pt x="1" y="25"/>
                    <a:pt x="1" y="24"/>
                    <a:pt x="1" y="21"/>
                  </a:cubicBezTo>
                  <a:cubicBezTo>
                    <a:pt x="3" y="10"/>
                    <a:pt x="3" y="10"/>
                    <a:pt x="3" y="10"/>
                  </a:cubicBezTo>
                  <a:cubicBezTo>
                    <a:pt x="0" y="9"/>
                    <a:pt x="0" y="9"/>
                    <a:pt x="0" y="9"/>
                  </a:cubicBezTo>
                  <a:cubicBezTo>
                    <a:pt x="1" y="7"/>
                    <a:pt x="1" y="7"/>
                    <a:pt x="1" y="7"/>
                  </a:cubicBezTo>
                  <a:cubicBezTo>
                    <a:pt x="3" y="7"/>
                    <a:pt x="3" y="7"/>
                    <a:pt x="3" y="7"/>
                  </a:cubicBezTo>
                  <a:cubicBezTo>
                    <a:pt x="4" y="2"/>
                    <a:pt x="4" y="2"/>
                    <a:pt x="4" y="2"/>
                  </a:cubicBezTo>
                  <a:cubicBezTo>
                    <a:pt x="8" y="0"/>
                    <a:pt x="8" y="0"/>
                    <a:pt x="8" y="0"/>
                  </a:cubicBezTo>
                  <a:cubicBezTo>
                    <a:pt x="7" y="8"/>
                    <a:pt x="7" y="8"/>
                    <a:pt x="7" y="8"/>
                  </a:cubicBezTo>
                  <a:cubicBezTo>
                    <a:pt x="10" y="8"/>
                    <a:pt x="10" y="8"/>
                    <a:pt x="10" y="8"/>
                  </a:cubicBezTo>
                  <a:cubicBezTo>
                    <a:pt x="10" y="11"/>
                    <a:pt x="10" y="11"/>
                    <a:pt x="10" y="11"/>
                  </a:cubicBezTo>
                  <a:cubicBezTo>
                    <a:pt x="6" y="10"/>
                    <a:pt x="6" y="10"/>
                    <a:pt x="6" y="10"/>
                  </a:cubicBezTo>
                  <a:cubicBezTo>
                    <a:pt x="4" y="22"/>
                    <a:pt x="4" y="22"/>
                    <a:pt x="4" y="22"/>
                  </a:cubicBezTo>
                  <a:cubicBezTo>
                    <a:pt x="4" y="23"/>
                    <a:pt x="4" y="24"/>
                    <a:pt x="4" y="24"/>
                  </a:cubicBezTo>
                  <a:cubicBezTo>
                    <a:pt x="4" y="24"/>
                    <a:pt x="5" y="25"/>
                    <a:pt x="5" y="25"/>
                  </a:cubicBezTo>
                  <a:cubicBezTo>
                    <a:pt x="5" y="25"/>
                    <a:pt x="5" y="25"/>
                    <a:pt x="6" y="25"/>
                  </a:cubicBezTo>
                  <a:cubicBezTo>
                    <a:pt x="6" y="25"/>
                    <a:pt x="7" y="25"/>
                    <a:pt x="7"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41" name="Freeform 79"/>
            <p:cNvSpPr>
              <a:spLocks noEditPoints="1"/>
            </p:cNvSpPr>
            <p:nvPr/>
          </p:nvSpPr>
          <p:spPr bwMode="auto">
            <a:xfrm>
              <a:off x="-7566090" y="2005019"/>
              <a:ext cx="85726" cy="115888"/>
            </a:xfrm>
            <a:custGeom>
              <a:avLst/>
              <a:gdLst>
                <a:gd name="T0" fmla="*/ 17 w 23"/>
                <a:gd name="T1" fmla="*/ 26 h 31"/>
                <a:gd name="T2" fmla="*/ 13 w 23"/>
                <a:gd name="T3" fmla="*/ 29 h 31"/>
                <a:gd name="T4" fmla="*/ 8 w 23"/>
                <a:gd name="T5" fmla="*/ 29 h 31"/>
                <a:gd name="T6" fmla="*/ 2 w 23"/>
                <a:gd name="T7" fmla="*/ 25 h 31"/>
                <a:gd name="T8" fmla="*/ 0 w 23"/>
                <a:gd name="T9" fmla="*/ 20 h 31"/>
                <a:gd name="T10" fmla="*/ 2 w 23"/>
                <a:gd name="T11" fmla="*/ 15 h 31"/>
                <a:gd name="T12" fmla="*/ 8 w 23"/>
                <a:gd name="T13" fmla="*/ 12 h 31"/>
                <a:gd name="T14" fmla="*/ 6 w 23"/>
                <a:gd name="T15" fmla="*/ 8 h 31"/>
                <a:gd name="T16" fmla="*/ 5 w 23"/>
                <a:gd name="T17" fmla="*/ 5 h 31"/>
                <a:gd name="T18" fmla="*/ 8 w 23"/>
                <a:gd name="T19" fmla="*/ 1 h 31"/>
                <a:gd name="T20" fmla="*/ 13 w 23"/>
                <a:gd name="T21" fmla="*/ 0 h 31"/>
                <a:gd name="T22" fmla="*/ 18 w 23"/>
                <a:gd name="T23" fmla="*/ 2 h 31"/>
                <a:gd name="T24" fmla="*/ 19 w 23"/>
                <a:gd name="T25" fmla="*/ 7 h 31"/>
                <a:gd name="T26" fmla="*/ 13 w 23"/>
                <a:gd name="T27" fmla="*/ 13 h 31"/>
                <a:gd name="T28" fmla="*/ 17 w 23"/>
                <a:gd name="T29" fmla="*/ 20 h 31"/>
                <a:gd name="T30" fmla="*/ 19 w 23"/>
                <a:gd name="T31" fmla="*/ 16 h 31"/>
                <a:gd name="T32" fmla="*/ 23 w 23"/>
                <a:gd name="T33" fmla="*/ 17 h 31"/>
                <a:gd name="T34" fmla="*/ 19 w 23"/>
                <a:gd name="T35" fmla="*/ 23 h 31"/>
                <a:gd name="T36" fmla="*/ 23 w 23"/>
                <a:gd name="T37" fmla="*/ 28 h 31"/>
                <a:gd name="T38" fmla="*/ 21 w 23"/>
                <a:gd name="T39" fmla="*/ 31 h 31"/>
                <a:gd name="T40" fmla="*/ 17 w 23"/>
                <a:gd name="T41" fmla="*/ 26 h 31"/>
                <a:gd name="T42" fmla="*/ 15 w 23"/>
                <a:gd name="T43" fmla="*/ 23 h 31"/>
                <a:gd name="T44" fmla="*/ 9 w 23"/>
                <a:gd name="T45" fmla="*/ 14 h 31"/>
                <a:gd name="T46" fmla="*/ 5 w 23"/>
                <a:gd name="T47" fmla="*/ 17 h 31"/>
                <a:gd name="T48" fmla="*/ 4 w 23"/>
                <a:gd name="T49" fmla="*/ 20 h 31"/>
                <a:gd name="T50" fmla="*/ 5 w 23"/>
                <a:gd name="T51" fmla="*/ 24 h 31"/>
                <a:gd name="T52" fmla="*/ 9 w 23"/>
                <a:gd name="T53" fmla="*/ 26 h 31"/>
                <a:gd name="T54" fmla="*/ 12 w 23"/>
                <a:gd name="T55" fmla="*/ 25 h 31"/>
                <a:gd name="T56" fmla="*/ 15 w 23"/>
                <a:gd name="T57" fmla="*/ 23 h 31"/>
                <a:gd name="T58" fmla="*/ 11 w 23"/>
                <a:gd name="T59" fmla="*/ 11 h 31"/>
                <a:gd name="T60" fmla="*/ 14 w 23"/>
                <a:gd name="T61" fmla="*/ 8 h 31"/>
                <a:gd name="T62" fmla="*/ 15 w 23"/>
                <a:gd name="T63" fmla="*/ 6 h 31"/>
                <a:gd name="T64" fmla="*/ 15 w 23"/>
                <a:gd name="T65" fmla="*/ 4 h 31"/>
                <a:gd name="T66" fmla="*/ 13 w 23"/>
                <a:gd name="T67" fmla="*/ 3 h 31"/>
                <a:gd name="T68" fmla="*/ 10 w 23"/>
                <a:gd name="T69" fmla="*/ 3 h 31"/>
                <a:gd name="T70" fmla="*/ 9 w 23"/>
                <a:gd name="T71" fmla="*/ 5 h 31"/>
                <a:gd name="T72" fmla="*/ 9 w 23"/>
                <a:gd name="T73" fmla="*/ 7 h 31"/>
                <a:gd name="T74" fmla="*/ 10 w 23"/>
                <a:gd name="T75" fmla="*/ 9 h 31"/>
                <a:gd name="T76" fmla="*/ 11 w 23"/>
                <a:gd name="T77"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 h="31">
                  <a:moveTo>
                    <a:pt x="17" y="26"/>
                  </a:moveTo>
                  <a:cubicBezTo>
                    <a:pt x="15" y="27"/>
                    <a:pt x="14" y="28"/>
                    <a:pt x="13" y="29"/>
                  </a:cubicBezTo>
                  <a:cubicBezTo>
                    <a:pt x="11" y="29"/>
                    <a:pt x="10" y="29"/>
                    <a:pt x="8" y="29"/>
                  </a:cubicBezTo>
                  <a:cubicBezTo>
                    <a:pt x="5" y="29"/>
                    <a:pt x="3" y="28"/>
                    <a:pt x="2" y="25"/>
                  </a:cubicBezTo>
                  <a:cubicBezTo>
                    <a:pt x="0" y="24"/>
                    <a:pt x="0" y="22"/>
                    <a:pt x="0" y="20"/>
                  </a:cubicBezTo>
                  <a:cubicBezTo>
                    <a:pt x="0" y="18"/>
                    <a:pt x="1" y="16"/>
                    <a:pt x="2" y="15"/>
                  </a:cubicBezTo>
                  <a:cubicBezTo>
                    <a:pt x="4" y="14"/>
                    <a:pt x="5" y="13"/>
                    <a:pt x="8" y="12"/>
                  </a:cubicBezTo>
                  <a:cubicBezTo>
                    <a:pt x="7" y="10"/>
                    <a:pt x="6" y="9"/>
                    <a:pt x="6" y="8"/>
                  </a:cubicBezTo>
                  <a:cubicBezTo>
                    <a:pt x="5" y="7"/>
                    <a:pt x="5" y="6"/>
                    <a:pt x="5" y="5"/>
                  </a:cubicBezTo>
                  <a:cubicBezTo>
                    <a:pt x="5" y="4"/>
                    <a:pt x="6" y="2"/>
                    <a:pt x="8" y="1"/>
                  </a:cubicBezTo>
                  <a:cubicBezTo>
                    <a:pt x="9" y="0"/>
                    <a:pt x="11" y="0"/>
                    <a:pt x="13" y="0"/>
                  </a:cubicBezTo>
                  <a:cubicBezTo>
                    <a:pt x="15" y="0"/>
                    <a:pt x="17" y="1"/>
                    <a:pt x="18" y="2"/>
                  </a:cubicBezTo>
                  <a:cubicBezTo>
                    <a:pt x="19" y="3"/>
                    <a:pt x="19" y="5"/>
                    <a:pt x="19" y="7"/>
                  </a:cubicBezTo>
                  <a:cubicBezTo>
                    <a:pt x="19" y="9"/>
                    <a:pt x="17" y="11"/>
                    <a:pt x="13" y="13"/>
                  </a:cubicBezTo>
                  <a:cubicBezTo>
                    <a:pt x="17" y="20"/>
                    <a:pt x="17" y="20"/>
                    <a:pt x="17" y="20"/>
                  </a:cubicBezTo>
                  <a:cubicBezTo>
                    <a:pt x="18" y="19"/>
                    <a:pt x="19" y="18"/>
                    <a:pt x="19" y="16"/>
                  </a:cubicBezTo>
                  <a:cubicBezTo>
                    <a:pt x="23" y="17"/>
                    <a:pt x="23" y="17"/>
                    <a:pt x="23" y="17"/>
                  </a:cubicBezTo>
                  <a:cubicBezTo>
                    <a:pt x="22" y="20"/>
                    <a:pt x="21" y="22"/>
                    <a:pt x="19" y="23"/>
                  </a:cubicBezTo>
                  <a:cubicBezTo>
                    <a:pt x="21" y="25"/>
                    <a:pt x="22" y="27"/>
                    <a:pt x="23" y="28"/>
                  </a:cubicBezTo>
                  <a:cubicBezTo>
                    <a:pt x="21" y="31"/>
                    <a:pt x="21" y="31"/>
                    <a:pt x="21" y="31"/>
                  </a:cubicBezTo>
                  <a:cubicBezTo>
                    <a:pt x="19" y="30"/>
                    <a:pt x="18" y="28"/>
                    <a:pt x="17" y="26"/>
                  </a:cubicBezTo>
                  <a:close/>
                  <a:moveTo>
                    <a:pt x="15" y="23"/>
                  </a:moveTo>
                  <a:cubicBezTo>
                    <a:pt x="9" y="14"/>
                    <a:pt x="9" y="14"/>
                    <a:pt x="9" y="14"/>
                  </a:cubicBezTo>
                  <a:cubicBezTo>
                    <a:pt x="7" y="15"/>
                    <a:pt x="6" y="16"/>
                    <a:pt x="5" y="17"/>
                  </a:cubicBezTo>
                  <a:cubicBezTo>
                    <a:pt x="4" y="18"/>
                    <a:pt x="4" y="19"/>
                    <a:pt x="4" y="20"/>
                  </a:cubicBezTo>
                  <a:cubicBezTo>
                    <a:pt x="4" y="21"/>
                    <a:pt x="4" y="22"/>
                    <a:pt x="5" y="24"/>
                  </a:cubicBezTo>
                  <a:cubicBezTo>
                    <a:pt x="6" y="25"/>
                    <a:pt x="7" y="26"/>
                    <a:pt x="9" y="26"/>
                  </a:cubicBezTo>
                  <a:cubicBezTo>
                    <a:pt x="10" y="26"/>
                    <a:pt x="11" y="26"/>
                    <a:pt x="12" y="25"/>
                  </a:cubicBezTo>
                  <a:cubicBezTo>
                    <a:pt x="13" y="25"/>
                    <a:pt x="14" y="24"/>
                    <a:pt x="15" y="23"/>
                  </a:cubicBezTo>
                  <a:close/>
                  <a:moveTo>
                    <a:pt x="11" y="11"/>
                  </a:moveTo>
                  <a:cubicBezTo>
                    <a:pt x="13" y="10"/>
                    <a:pt x="14" y="9"/>
                    <a:pt x="14" y="8"/>
                  </a:cubicBezTo>
                  <a:cubicBezTo>
                    <a:pt x="15" y="8"/>
                    <a:pt x="15" y="7"/>
                    <a:pt x="15" y="6"/>
                  </a:cubicBezTo>
                  <a:cubicBezTo>
                    <a:pt x="16" y="5"/>
                    <a:pt x="15" y="5"/>
                    <a:pt x="15" y="4"/>
                  </a:cubicBezTo>
                  <a:cubicBezTo>
                    <a:pt x="14" y="3"/>
                    <a:pt x="13" y="3"/>
                    <a:pt x="13" y="3"/>
                  </a:cubicBezTo>
                  <a:cubicBezTo>
                    <a:pt x="12" y="3"/>
                    <a:pt x="11" y="3"/>
                    <a:pt x="10" y="3"/>
                  </a:cubicBezTo>
                  <a:cubicBezTo>
                    <a:pt x="9" y="4"/>
                    <a:pt x="9" y="5"/>
                    <a:pt x="9" y="5"/>
                  </a:cubicBezTo>
                  <a:cubicBezTo>
                    <a:pt x="9" y="6"/>
                    <a:pt x="9" y="6"/>
                    <a:pt x="9" y="7"/>
                  </a:cubicBezTo>
                  <a:cubicBezTo>
                    <a:pt x="9" y="7"/>
                    <a:pt x="10" y="8"/>
                    <a:pt x="10" y="9"/>
                  </a:cubicBezTo>
                  <a:lnTo>
                    <a:pt x="1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42" name="Freeform 80"/>
            <p:cNvSpPr>
              <a:spLocks/>
            </p:cNvSpPr>
            <p:nvPr/>
          </p:nvSpPr>
          <p:spPr bwMode="auto">
            <a:xfrm>
              <a:off x="-7420039" y="2016131"/>
              <a:ext cx="68263" cy="109538"/>
            </a:xfrm>
            <a:custGeom>
              <a:avLst/>
              <a:gdLst>
                <a:gd name="T0" fmla="*/ 0 w 43"/>
                <a:gd name="T1" fmla="*/ 66 h 69"/>
                <a:gd name="T2" fmla="*/ 5 w 43"/>
                <a:gd name="T3" fmla="*/ 0 h 69"/>
                <a:gd name="T4" fmla="*/ 12 w 43"/>
                <a:gd name="T5" fmla="*/ 0 h 69"/>
                <a:gd name="T6" fmla="*/ 10 w 43"/>
                <a:gd name="T7" fmla="*/ 59 h 69"/>
                <a:gd name="T8" fmla="*/ 43 w 43"/>
                <a:gd name="T9" fmla="*/ 61 h 69"/>
                <a:gd name="T10" fmla="*/ 43 w 43"/>
                <a:gd name="T11" fmla="*/ 69 h 69"/>
                <a:gd name="T12" fmla="*/ 0 w 43"/>
                <a:gd name="T13" fmla="*/ 66 h 69"/>
              </a:gdLst>
              <a:ahLst/>
              <a:cxnLst>
                <a:cxn ang="0">
                  <a:pos x="T0" y="T1"/>
                </a:cxn>
                <a:cxn ang="0">
                  <a:pos x="T2" y="T3"/>
                </a:cxn>
                <a:cxn ang="0">
                  <a:pos x="T4" y="T5"/>
                </a:cxn>
                <a:cxn ang="0">
                  <a:pos x="T6" y="T7"/>
                </a:cxn>
                <a:cxn ang="0">
                  <a:pos x="T8" y="T9"/>
                </a:cxn>
                <a:cxn ang="0">
                  <a:pos x="T10" y="T11"/>
                </a:cxn>
                <a:cxn ang="0">
                  <a:pos x="T12" y="T13"/>
                </a:cxn>
              </a:cxnLst>
              <a:rect l="0" t="0" r="r" b="b"/>
              <a:pathLst>
                <a:path w="43" h="69">
                  <a:moveTo>
                    <a:pt x="0" y="66"/>
                  </a:moveTo>
                  <a:lnTo>
                    <a:pt x="5" y="0"/>
                  </a:lnTo>
                  <a:lnTo>
                    <a:pt x="12" y="0"/>
                  </a:lnTo>
                  <a:lnTo>
                    <a:pt x="10" y="59"/>
                  </a:lnTo>
                  <a:lnTo>
                    <a:pt x="43" y="61"/>
                  </a:lnTo>
                  <a:lnTo>
                    <a:pt x="43" y="69"/>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43" name="Freeform 81"/>
            <p:cNvSpPr>
              <a:spLocks noEditPoints="1"/>
            </p:cNvSpPr>
            <p:nvPr/>
          </p:nvSpPr>
          <p:spPr bwMode="auto">
            <a:xfrm>
              <a:off x="-7340664" y="2046294"/>
              <a:ext cx="74613" cy="82550"/>
            </a:xfrm>
            <a:custGeom>
              <a:avLst/>
              <a:gdLst>
                <a:gd name="T0" fmla="*/ 1 w 20"/>
                <a:gd name="T1" fmla="*/ 11 h 22"/>
                <a:gd name="T2" fmla="*/ 4 w 20"/>
                <a:gd name="T3" fmla="*/ 3 h 22"/>
                <a:gd name="T4" fmla="*/ 10 w 20"/>
                <a:gd name="T5" fmla="*/ 0 h 22"/>
                <a:gd name="T6" fmla="*/ 17 w 20"/>
                <a:gd name="T7" fmla="*/ 3 h 22"/>
                <a:gd name="T8" fmla="*/ 20 w 20"/>
                <a:gd name="T9" fmla="*/ 11 h 22"/>
                <a:gd name="T10" fmla="*/ 19 w 20"/>
                <a:gd name="T11" fmla="*/ 17 h 22"/>
                <a:gd name="T12" fmla="*/ 15 w 20"/>
                <a:gd name="T13" fmla="*/ 21 h 22"/>
                <a:gd name="T14" fmla="*/ 10 w 20"/>
                <a:gd name="T15" fmla="*/ 22 h 22"/>
                <a:gd name="T16" fmla="*/ 3 w 20"/>
                <a:gd name="T17" fmla="*/ 19 h 22"/>
                <a:gd name="T18" fmla="*/ 1 w 20"/>
                <a:gd name="T19" fmla="*/ 11 h 22"/>
                <a:gd name="T20" fmla="*/ 4 w 20"/>
                <a:gd name="T21" fmla="*/ 11 h 22"/>
                <a:gd name="T22" fmla="*/ 6 w 20"/>
                <a:gd name="T23" fmla="*/ 17 h 22"/>
                <a:gd name="T24" fmla="*/ 10 w 20"/>
                <a:gd name="T25" fmla="*/ 19 h 22"/>
                <a:gd name="T26" fmla="*/ 15 w 20"/>
                <a:gd name="T27" fmla="*/ 17 h 22"/>
                <a:gd name="T28" fmla="*/ 16 w 20"/>
                <a:gd name="T29" fmla="*/ 11 h 22"/>
                <a:gd name="T30" fmla="*/ 15 w 20"/>
                <a:gd name="T31" fmla="*/ 5 h 22"/>
                <a:gd name="T32" fmla="*/ 10 w 20"/>
                <a:gd name="T33" fmla="*/ 3 h 22"/>
                <a:gd name="T34" fmla="*/ 6 w 20"/>
                <a:gd name="T35" fmla="*/ 5 h 22"/>
                <a:gd name="T36" fmla="*/ 4 w 20"/>
                <a:gd name="T3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2">
                  <a:moveTo>
                    <a:pt x="1" y="11"/>
                  </a:moveTo>
                  <a:cubicBezTo>
                    <a:pt x="1" y="7"/>
                    <a:pt x="2" y="4"/>
                    <a:pt x="4" y="3"/>
                  </a:cubicBezTo>
                  <a:cubicBezTo>
                    <a:pt x="6" y="1"/>
                    <a:pt x="8" y="0"/>
                    <a:pt x="10" y="0"/>
                  </a:cubicBezTo>
                  <a:cubicBezTo>
                    <a:pt x="13" y="1"/>
                    <a:pt x="16" y="1"/>
                    <a:pt x="17" y="3"/>
                  </a:cubicBezTo>
                  <a:cubicBezTo>
                    <a:pt x="19" y="5"/>
                    <a:pt x="20" y="8"/>
                    <a:pt x="20" y="11"/>
                  </a:cubicBezTo>
                  <a:cubicBezTo>
                    <a:pt x="20" y="14"/>
                    <a:pt x="19" y="16"/>
                    <a:pt x="19" y="17"/>
                  </a:cubicBezTo>
                  <a:cubicBezTo>
                    <a:pt x="18" y="19"/>
                    <a:pt x="17" y="20"/>
                    <a:pt x="15" y="21"/>
                  </a:cubicBezTo>
                  <a:cubicBezTo>
                    <a:pt x="14" y="22"/>
                    <a:pt x="12" y="22"/>
                    <a:pt x="10" y="22"/>
                  </a:cubicBezTo>
                  <a:cubicBezTo>
                    <a:pt x="7" y="22"/>
                    <a:pt x="5" y="21"/>
                    <a:pt x="3" y="19"/>
                  </a:cubicBezTo>
                  <a:cubicBezTo>
                    <a:pt x="1" y="17"/>
                    <a:pt x="0" y="15"/>
                    <a:pt x="1" y="11"/>
                  </a:cubicBezTo>
                  <a:close/>
                  <a:moveTo>
                    <a:pt x="4" y="11"/>
                  </a:moveTo>
                  <a:cubicBezTo>
                    <a:pt x="4" y="14"/>
                    <a:pt x="5" y="16"/>
                    <a:pt x="6" y="17"/>
                  </a:cubicBezTo>
                  <a:cubicBezTo>
                    <a:pt x="7" y="19"/>
                    <a:pt x="8" y="19"/>
                    <a:pt x="10" y="19"/>
                  </a:cubicBezTo>
                  <a:cubicBezTo>
                    <a:pt x="12" y="19"/>
                    <a:pt x="13" y="19"/>
                    <a:pt x="15" y="17"/>
                  </a:cubicBezTo>
                  <a:cubicBezTo>
                    <a:pt x="16" y="16"/>
                    <a:pt x="16" y="14"/>
                    <a:pt x="16" y="11"/>
                  </a:cubicBezTo>
                  <a:cubicBezTo>
                    <a:pt x="16" y="9"/>
                    <a:pt x="16" y="7"/>
                    <a:pt x="15" y="5"/>
                  </a:cubicBezTo>
                  <a:cubicBezTo>
                    <a:pt x="14" y="4"/>
                    <a:pt x="12" y="3"/>
                    <a:pt x="10" y="3"/>
                  </a:cubicBezTo>
                  <a:cubicBezTo>
                    <a:pt x="9" y="3"/>
                    <a:pt x="7" y="4"/>
                    <a:pt x="6" y="5"/>
                  </a:cubicBezTo>
                  <a:cubicBezTo>
                    <a:pt x="5" y="7"/>
                    <a:pt x="4" y="9"/>
                    <a:pt x="4"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44" name="Freeform 82"/>
            <p:cNvSpPr>
              <a:spLocks noEditPoints="1"/>
            </p:cNvSpPr>
            <p:nvPr/>
          </p:nvSpPr>
          <p:spPr bwMode="auto">
            <a:xfrm>
              <a:off x="-7254938" y="2046294"/>
              <a:ext cx="71438" cy="112713"/>
            </a:xfrm>
            <a:custGeom>
              <a:avLst/>
              <a:gdLst>
                <a:gd name="T0" fmla="*/ 1 w 19"/>
                <a:gd name="T1" fmla="*/ 24 h 30"/>
                <a:gd name="T2" fmla="*/ 4 w 19"/>
                <a:gd name="T3" fmla="*/ 24 h 30"/>
                <a:gd name="T4" fmla="*/ 6 w 19"/>
                <a:gd name="T5" fmla="*/ 26 h 30"/>
                <a:gd name="T6" fmla="*/ 9 w 19"/>
                <a:gd name="T7" fmla="*/ 27 h 30"/>
                <a:gd name="T8" fmla="*/ 13 w 19"/>
                <a:gd name="T9" fmla="*/ 26 h 30"/>
                <a:gd name="T10" fmla="*/ 15 w 19"/>
                <a:gd name="T11" fmla="*/ 23 h 30"/>
                <a:gd name="T12" fmla="*/ 15 w 19"/>
                <a:gd name="T13" fmla="*/ 19 h 30"/>
                <a:gd name="T14" fmla="*/ 9 w 19"/>
                <a:gd name="T15" fmla="*/ 22 h 30"/>
                <a:gd name="T16" fmla="*/ 3 w 19"/>
                <a:gd name="T17" fmla="*/ 19 h 30"/>
                <a:gd name="T18" fmla="*/ 0 w 19"/>
                <a:gd name="T19" fmla="*/ 11 h 30"/>
                <a:gd name="T20" fmla="*/ 1 w 19"/>
                <a:gd name="T21" fmla="*/ 6 h 30"/>
                <a:gd name="T22" fmla="*/ 4 w 19"/>
                <a:gd name="T23" fmla="*/ 2 h 30"/>
                <a:gd name="T24" fmla="*/ 9 w 19"/>
                <a:gd name="T25" fmla="*/ 0 h 30"/>
                <a:gd name="T26" fmla="*/ 15 w 19"/>
                <a:gd name="T27" fmla="*/ 3 h 30"/>
                <a:gd name="T28" fmla="*/ 15 w 19"/>
                <a:gd name="T29" fmla="*/ 1 h 30"/>
                <a:gd name="T30" fmla="*/ 18 w 19"/>
                <a:gd name="T31" fmla="*/ 1 h 30"/>
                <a:gd name="T32" fmla="*/ 19 w 19"/>
                <a:gd name="T33" fmla="*/ 19 h 30"/>
                <a:gd name="T34" fmla="*/ 18 w 19"/>
                <a:gd name="T35" fmla="*/ 26 h 30"/>
                <a:gd name="T36" fmla="*/ 15 w 19"/>
                <a:gd name="T37" fmla="*/ 29 h 30"/>
                <a:gd name="T38" fmla="*/ 9 w 19"/>
                <a:gd name="T39" fmla="*/ 30 h 30"/>
                <a:gd name="T40" fmla="*/ 3 w 19"/>
                <a:gd name="T41" fmla="*/ 29 h 30"/>
                <a:gd name="T42" fmla="*/ 1 w 19"/>
                <a:gd name="T43" fmla="*/ 24 h 30"/>
                <a:gd name="T44" fmla="*/ 4 w 19"/>
                <a:gd name="T45" fmla="*/ 11 h 30"/>
                <a:gd name="T46" fmla="*/ 5 w 19"/>
                <a:gd name="T47" fmla="*/ 17 h 30"/>
                <a:gd name="T48" fmla="*/ 10 w 19"/>
                <a:gd name="T49" fmla="*/ 19 h 30"/>
                <a:gd name="T50" fmla="*/ 14 w 19"/>
                <a:gd name="T51" fmla="*/ 17 h 30"/>
                <a:gd name="T52" fmla="*/ 15 w 19"/>
                <a:gd name="T53" fmla="*/ 11 h 30"/>
                <a:gd name="T54" fmla="*/ 13 w 19"/>
                <a:gd name="T55" fmla="*/ 5 h 30"/>
                <a:gd name="T56" fmla="*/ 9 w 19"/>
                <a:gd name="T57" fmla="*/ 3 h 30"/>
                <a:gd name="T58" fmla="*/ 5 w 19"/>
                <a:gd name="T59" fmla="*/ 5 h 30"/>
                <a:gd name="T60" fmla="*/ 4 w 19"/>
                <a:gd name="T61"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 h="30">
                  <a:moveTo>
                    <a:pt x="1" y="24"/>
                  </a:moveTo>
                  <a:cubicBezTo>
                    <a:pt x="4" y="24"/>
                    <a:pt x="4" y="24"/>
                    <a:pt x="4" y="24"/>
                  </a:cubicBezTo>
                  <a:cubicBezTo>
                    <a:pt x="5" y="25"/>
                    <a:pt x="5" y="26"/>
                    <a:pt x="6" y="26"/>
                  </a:cubicBezTo>
                  <a:cubicBezTo>
                    <a:pt x="7" y="27"/>
                    <a:pt x="8" y="27"/>
                    <a:pt x="9" y="27"/>
                  </a:cubicBezTo>
                  <a:cubicBezTo>
                    <a:pt x="11" y="27"/>
                    <a:pt x="12" y="27"/>
                    <a:pt x="13" y="26"/>
                  </a:cubicBezTo>
                  <a:cubicBezTo>
                    <a:pt x="14" y="25"/>
                    <a:pt x="14" y="25"/>
                    <a:pt x="15" y="23"/>
                  </a:cubicBezTo>
                  <a:cubicBezTo>
                    <a:pt x="15" y="23"/>
                    <a:pt x="15" y="21"/>
                    <a:pt x="15" y="19"/>
                  </a:cubicBezTo>
                  <a:cubicBezTo>
                    <a:pt x="13" y="21"/>
                    <a:pt x="12" y="22"/>
                    <a:pt x="9" y="22"/>
                  </a:cubicBezTo>
                  <a:cubicBezTo>
                    <a:pt x="6" y="22"/>
                    <a:pt x="4" y="21"/>
                    <a:pt x="3" y="19"/>
                  </a:cubicBezTo>
                  <a:cubicBezTo>
                    <a:pt x="1" y="17"/>
                    <a:pt x="0" y="14"/>
                    <a:pt x="0" y="11"/>
                  </a:cubicBezTo>
                  <a:cubicBezTo>
                    <a:pt x="0" y="9"/>
                    <a:pt x="0" y="8"/>
                    <a:pt x="1" y="6"/>
                  </a:cubicBezTo>
                  <a:cubicBezTo>
                    <a:pt x="2" y="4"/>
                    <a:pt x="3" y="3"/>
                    <a:pt x="4" y="2"/>
                  </a:cubicBezTo>
                  <a:cubicBezTo>
                    <a:pt x="5" y="1"/>
                    <a:pt x="7" y="1"/>
                    <a:pt x="9" y="0"/>
                  </a:cubicBezTo>
                  <a:cubicBezTo>
                    <a:pt x="11" y="0"/>
                    <a:pt x="13" y="1"/>
                    <a:pt x="15" y="3"/>
                  </a:cubicBezTo>
                  <a:cubicBezTo>
                    <a:pt x="15" y="1"/>
                    <a:pt x="15" y="1"/>
                    <a:pt x="15" y="1"/>
                  </a:cubicBezTo>
                  <a:cubicBezTo>
                    <a:pt x="18" y="1"/>
                    <a:pt x="18" y="1"/>
                    <a:pt x="18" y="1"/>
                  </a:cubicBezTo>
                  <a:cubicBezTo>
                    <a:pt x="19" y="19"/>
                    <a:pt x="19" y="19"/>
                    <a:pt x="19" y="19"/>
                  </a:cubicBezTo>
                  <a:cubicBezTo>
                    <a:pt x="19" y="22"/>
                    <a:pt x="18" y="24"/>
                    <a:pt x="18" y="26"/>
                  </a:cubicBezTo>
                  <a:cubicBezTo>
                    <a:pt x="17" y="27"/>
                    <a:pt x="16" y="28"/>
                    <a:pt x="15" y="29"/>
                  </a:cubicBezTo>
                  <a:cubicBezTo>
                    <a:pt x="13" y="30"/>
                    <a:pt x="11" y="30"/>
                    <a:pt x="9" y="30"/>
                  </a:cubicBezTo>
                  <a:cubicBezTo>
                    <a:pt x="7" y="30"/>
                    <a:pt x="5" y="30"/>
                    <a:pt x="3" y="29"/>
                  </a:cubicBezTo>
                  <a:cubicBezTo>
                    <a:pt x="2" y="27"/>
                    <a:pt x="1" y="26"/>
                    <a:pt x="1" y="24"/>
                  </a:cubicBezTo>
                  <a:close/>
                  <a:moveTo>
                    <a:pt x="4" y="11"/>
                  </a:moveTo>
                  <a:cubicBezTo>
                    <a:pt x="4" y="14"/>
                    <a:pt x="4" y="16"/>
                    <a:pt x="5" y="17"/>
                  </a:cubicBezTo>
                  <a:cubicBezTo>
                    <a:pt x="7" y="18"/>
                    <a:pt x="8" y="19"/>
                    <a:pt x="10" y="19"/>
                  </a:cubicBezTo>
                  <a:cubicBezTo>
                    <a:pt x="11" y="19"/>
                    <a:pt x="12" y="18"/>
                    <a:pt x="14" y="17"/>
                  </a:cubicBezTo>
                  <a:cubicBezTo>
                    <a:pt x="15" y="16"/>
                    <a:pt x="15" y="14"/>
                    <a:pt x="15" y="11"/>
                  </a:cubicBezTo>
                  <a:cubicBezTo>
                    <a:pt x="15" y="8"/>
                    <a:pt x="14" y="6"/>
                    <a:pt x="13" y="5"/>
                  </a:cubicBezTo>
                  <a:cubicBezTo>
                    <a:pt x="12" y="4"/>
                    <a:pt x="11" y="3"/>
                    <a:pt x="9" y="3"/>
                  </a:cubicBezTo>
                  <a:cubicBezTo>
                    <a:pt x="8" y="3"/>
                    <a:pt x="6" y="4"/>
                    <a:pt x="5" y="5"/>
                  </a:cubicBezTo>
                  <a:cubicBezTo>
                    <a:pt x="4" y="7"/>
                    <a:pt x="4" y="9"/>
                    <a:pt x="4"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45" name="Freeform 83"/>
            <p:cNvSpPr>
              <a:spLocks noEditPoints="1"/>
            </p:cNvSpPr>
            <p:nvPr/>
          </p:nvSpPr>
          <p:spPr bwMode="auto">
            <a:xfrm>
              <a:off x="-7167625" y="2016131"/>
              <a:ext cx="17463" cy="109538"/>
            </a:xfrm>
            <a:custGeom>
              <a:avLst/>
              <a:gdLst>
                <a:gd name="T0" fmla="*/ 0 w 11"/>
                <a:gd name="T1" fmla="*/ 12 h 69"/>
                <a:gd name="T2" fmla="*/ 0 w 11"/>
                <a:gd name="T3" fmla="*/ 2 h 69"/>
                <a:gd name="T4" fmla="*/ 9 w 11"/>
                <a:gd name="T5" fmla="*/ 0 h 69"/>
                <a:gd name="T6" fmla="*/ 9 w 11"/>
                <a:gd name="T7" fmla="*/ 12 h 69"/>
                <a:gd name="T8" fmla="*/ 0 w 11"/>
                <a:gd name="T9" fmla="*/ 12 h 69"/>
                <a:gd name="T10" fmla="*/ 2 w 11"/>
                <a:gd name="T11" fmla="*/ 69 h 69"/>
                <a:gd name="T12" fmla="*/ 0 w 11"/>
                <a:gd name="T13" fmla="*/ 21 h 69"/>
                <a:gd name="T14" fmla="*/ 9 w 11"/>
                <a:gd name="T15" fmla="*/ 19 h 69"/>
                <a:gd name="T16" fmla="*/ 11 w 11"/>
                <a:gd name="T17" fmla="*/ 69 h 69"/>
                <a:gd name="T18" fmla="*/ 2 w 11"/>
                <a:gd name="T1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69">
                  <a:moveTo>
                    <a:pt x="0" y="12"/>
                  </a:moveTo>
                  <a:lnTo>
                    <a:pt x="0" y="2"/>
                  </a:lnTo>
                  <a:lnTo>
                    <a:pt x="9" y="0"/>
                  </a:lnTo>
                  <a:lnTo>
                    <a:pt x="9" y="12"/>
                  </a:lnTo>
                  <a:lnTo>
                    <a:pt x="0" y="12"/>
                  </a:lnTo>
                  <a:close/>
                  <a:moveTo>
                    <a:pt x="2" y="69"/>
                  </a:moveTo>
                  <a:lnTo>
                    <a:pt x="0" y="21"/>
                  </a:lnTo>
                  <a:lnTo>
                    <a:pt x="9" y="19"/>
                  </a:lnTo>
                  <a:lnTo>
                    <a:pt x="11" y="69"/>
                  </a:lnTo>
                  <a:lnTo>
                    <a:pt x="2"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46" name="Freeform 84"/>
            <p:cNvSpPr>
              <a:spLocks/>
            </p:cNvSpPr>
            <p:nvPr/>
          </p:nvSpPr>
          <p:spPr bwMode="auto">
            <a:xfrm>
              <a:off x="-7134287" y="2043119"/>
              <a:ext cx="63501" cy="82550"/>
            </a:xfrm>
            <a:custGeom>
              <a:avLst/>
              <a:gdLst>
                <a:gd name="T0" fmla="*/ 0 w 17"/>
                <a:gd name="T1" fmla="*/ 16 h 22"/>
                <a:gd name="T2" fmla="*/ 3 w 17"/>
                <a:gd name="T3" fmla="*/ 15 h 22"/>
                <a:gd name="T4" fmla="*/ 5 w 17"/>
                <a:gd name="T5" fmla="*/ 18 h 22"/>
                <a:gd name="T6" fmla="*/ 9 w 17"/>
                <a:gd name="T7" fmla="*/ 19 h 22"/>
                <a:gd name="T8" fmla="*/ 12 w 17"/>
                <a:gd name="T9" fmla="*/ 18 h 22"/>
                <a:gd name="T10" fmla="*/ 13 w 17"/>
                <a:gd name="T11" fmla="*/ 15 h 22"/>
                <a:gd name="T12" fmla="*/ 12 w 17"/>
                <a:gd name="T13" fmla="*/ 13 h 22"/>
                <a:gd name="T14" fmla="*/ 9 w 17"/>
                <a:gd name="T15" fmla="*/ 13 h 22"/>
                <a:gd name="T16" fmla="*/ 3 w 17"/>
                <a:gd name="T17" fmla="*/ 11 h 22"/>
                <a:gd name="T18" fmla="*/ 1 w 17"/>
                <a:gd name="T19" fmla="*/ 9 h 22"/>
                <a:gd name="T20" fmla="*/ 0 w 17"/>
                <a:gd name="T21" fmla="*/ 7 h 22"/>
                <a:gd name="T22" fmla="*/ 0 w 17"/>
                <a:gd name="T23" fmla="*/ 4 h 22"/>
                <a:gd name="T24" fmla="*/ 2 w 17"/>
                <a:gd name="T25" fmla="*/ 2 h 22"/>
                <a:gd name="T26" fmla="*/ 4 w 17"/>
                <a:gd name="T27" fmla="*/ 1 h 22"/>
                <a:gd name="T28" fmla="*/ 7 w 17"/>
                <a:gd name="T29" fmla="*/ 0 h 22"/>
                <a:gd name="T30" fmla="*/ 11 w 17"/>
                <a:gd name="T31" fmla="*/ 1 h 22"/>
                <a:gd name="T32" fmla="*/ 14 w 17"/>
                <a:gd name="T33" fmla="*/ 2 h 22"/>
                <a:gd name="T34" fmla="*/ 16 w 17"/>
                <a:gd name="T35" fmla="*/ 5 h 22"/>
                <a:gd name="T36" fmla="*/ 12 w 17"/>
                <a:gd name="T37" fmla="*/ 6 h 22"/>
                <a:gd name="T38" fmla="*/ 11 w 17"/>
                <a:gd name="T39" fmla="*/ 4 h 22"/>
                <a:gd name="T40" fmla="*/ 7 w 17"/>
                <a:gd name="T41" fmla="*/ 3 h 22"/>
                <a:gd name="T42" fmla="*/ 4 w 17"/>
                <a:gd name="T43" fmla="*/ 4 h 22"/>
                <a:gd name="T44" fmla="*/ 3 w 17"/>
                <a:gd name="T45" fmla="*/ 6 h 22"/>
                <a:gd name="T46" fmla="*/ 4 w 17"/>
                <a:gd name="T47" fmla="*/ 7 h 22"/>
                <a:gd name="T48" fmla="*/ 5 w 17"/>
                <a:gd name="T49" fmla="*/ 8 h 22"/>
                <a:gd name="T50" fmla="*/ 8 w 17"/>
                <a:gd name="T51" fmla="*/ 9 h 22"/>
                <a:gd name="T52" fmla="*/ 14 w 17"/>
                <a:gd name="T53" fmla="*/ 10 h 22"/>
                <a:gd name="T54" fmla="*/ 16 w 17"/>
                <a:gd name="T55" fmla="*/ 12 h 22"/>
                <a:gd name="T56" fmla="*/ 17 w 17"/>
                <a:gd name="T57" fmla="*/ 15 h 22"/>
                <a:gd name="T58" fmla="*/ 16 w 17"/>
                <a:gd name="T59" fmla="*/ 18 h 22"/>
                <a:gd name="T60" fmla="*/ 14 w 17"/>
                <a:gd name="T61" fmla="*/ 21 h 22"/>
                <a:gd name="T62" fmla="*/ 9 w 17"/>
                <a:gd name="T63" fmla="*/ 22 h 22"/>
                <a:gd name="T64" fmla="*/ 3 w 17"/>
                <a:gd name="T65" fmla="*/ 21 h 22"/>
                <a:gd name="T66" fmla="*/ 0 w 17"/>
                <a:gd name="T67"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22">
                  <a:moveTo>
                    <a:pt x="0" y="16"/>
                  </a:moveTo>
                  <a:cubicBezTo>
                    <a:pt x="3" y="15"/>
                    <a:pt x="3" y="15"/>
                    <a:pt x="3" y="15"/>
                  </a:cubicBezTo>
                  <a:cubicBezTo>
                    <a:pt x="4" y="16"/>
                    <a:pt x="4" y="17"/>
                    <a:pt x="5" y="18"/>
                  </a:cubicBezTo>
                  <a:cubicBezTo>
                    <a:pt x="6" y="19"/>
                    <a:pt x="7" y="19"/>
                    <a:pt x="9" y="19"/>
                  </a:cubicBezTo>
                  <a:cubicBezTo>
                    <a:pt x="11" y="19"/>
                    <a:pt x="12" y="18"/>
                    <a:pt x="12" y="18"/>
                  </a:cubicBezTo>
                  <a:cubicBezTo>
                    <a:pt x="13" y="17"/>
                    <a:pt x="14" y="16"/>
                    <a:pt x="13" y="15"/>
                  </a:cubicBezTo>
                  <a:cubicBezTo>
                    <a:pt x="13" y="14"/>
                    <a:pt x="13" y="14"/>
                    <a:pt x="12" y="13"/>
                  </a:cubicBezTo>
                  <a:cubicBezTo>
                    <a:pt x="12" y="13"/>
                    <a:pt x="11" y="13"/>
                    <a:pt x="9" y="13"/>
                  </a:cubicBezTo>
                  <a:cubicBezTo>
                    <a:pt x="6" y="12"/>
                    <a:pt x="4" y="12"/>
                    <a:pt x="3" y="11"/>
                  </a:cubicBezTo>
                  <a:cubicBezTo>
                    <a:pt x="2" y="11"/>
                    <a:pt x="1" y="10"/>
                    <a:pt x="1" y="9"/>
                  </a:cubicBezTo>
                  <a:cubicBezTo>
                    <a:pt x="0" y="9"/>
                    <a:pt x="0" y="8"/>
                    <a:pt x="0" y="7"/>
                  </a:cubicBezTo>
                  <a:cubicBezTo>
                    <a:pt x="0" y="6"/>
                    <a:pt x="0" y="5"/>
                    <a:pt x="0" y="4"/>
                  </a:cubicBezTo>
                  <a:cubicBezTo>
                    <a:pt x="1" y="3"/>
                    <a:pt x="1" y="3"/>
                    <a:pt x="2" y="2"/>
                  </a:cubicBezTo>
                  <a:cubicBezTo>
                    <a:pt x="2" y="2"/>
                    <a:pt x="3" y="1"/>
                    <a:pt x="4" y="1"/>
                  </a:cubicBezTo>
                  <a:cubicBezTo>
                    <a:pt x="5" y="0"/>
                    <a:pt x="6" y="0"/>
                    <a:pt x="7" y="0"/>
                  </a:cubicBezTo>
                  <a:cubicBezTo>
                    <a:pt x="9" y="0"/>
                    <a:pt x="10" y="0"/>
                    <a:pt x="11" y="1"/>
                  </a:cubicBezTo>
                  <a:cubicBezTo>
                    <a:pt x="13" y="1"/>
                    <a:pt x="14" y="2"/>
                    <a:pt x="14" y="2"/>
                  </a:cubicBezTo>
                  <a:cubicBezTo>
                    <a:pt x="15" y="3"/>
                    <a:pt x="15" y="4"/>
                    <a:pt x="16" y="5"/>
                  </a:cubicBezTo>
                  <a:cubicBezTo>
                    <a:pt x="12" y="6"/>
                    <a:pt x="12" y="6"/>
                    <a:pt x="12" y="6"/>
                  </a:cubicBezTo>
                  <a:cubicBezTo>
                    <a:pt x="12" y="5"/>
                    <a:pt x="11" y="4"/>
                    <a:pt x="11" y="4"/>
                  </a:cubicBezTo>
                  <a:cubicBezTo>
                    <a:pt x="10" y="3"/>
                    <a:pt x="9" y="3"/>
                    <a:pt x="7" y="3"/>
                  </a:cubicBezTo>
                  <a:cubicBezTo>
                    <a:pt x="6" y="3"/>
                    <a:pt x="5" y="3"/>
                    <a:pt x="4" y="4"/>
                  </a:cubicBezTo>
                  <a:cubicBezTo>
                    <a:pt x="3" y="5"/>
                    <a:pt x="3" y="5"/>
                    <a:pt x="3" y="6"/>
                  </a:cubicBezTo>
                  <a:cubicBezTo>
                    <a:pt x="3" y="6"/>
                    <a:pt x="3" y="7"/>
                    <a:pt x="4" y="7"/>
                  </a:cubicBezTo>
                  <a:cubicBezTo>
                    <a:pt x="4" y="8"/>
                    <a:pt x="4" y="8"/>
                    <a:pt x="5" y="8"/>
                  </a:cubicBezTo>
                  <a:cubicBezTo>
                    <a:pt x="5" y="8"/>
                    <a:pt x="7" y="8"/>
                    <a:pt x="8" y="9"/>
                  </a:cubicBezTo>
                  <a:cubicBezTo>
                    <a:pt x="11" y="9"/>
                    <a:pt x="13" y="10"/>
                    <a:pt x="14" y="10"/>
                  </a:cubicBezTo>
                  <a:cubicBezTo>
                    <a:pt x="15" y="10"/>
                    <a:pt x="15" y="11"/>
                    <a:pt x="16" y="12"/>
                  </a:cubicBezTo>
                  <a:cubicBezTo>
                    <a:pt x="17" y="12"/>
                    <a:pt x="17" y="13"/>
                    <a:pt x="17" y="15"/>
                  </a:cubicBezTo>
                  <a:cubicBezTo>
                    <a:pt x="17" y="16"/>
                    <a:pt x="17" y="17"/>
                    <a:pt x="16" y="18"/>
                  </a:cubicBezTo>
                  <a:cubicBezTo>
                    <a:pt x="16" y="19"/>
                    <a:pt x="15" y="20"/>
                    <a:pt x="14" y="21"/>
                  </a:cubicBezTo>
                  <a:cubicBezTo>
                    <a:pt x="12" y="21"/>
                    <a:pt x="11" y="22"/>
                    <a:pt x="9" y="22"/>
                  </a:cubicBezTo>
                  <a:cubicBezTo>
                    <a:pt x="7" y="22"/>
                    <a:pt x="4" y="22"/>
                    <a:pt x="3" y="21"/>
                  </a:cubicBezTo>
                  <a:cubicBezTo>
                    <a:pt x="1" y="19"/>
                    <a:pt x="0" y="18"/>
                    <a:pt x="0"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47" name="Freeform 85"/>
            <p:cNvSpPr>
              <a:spLocks/>
            </p:cNvSpPr>
            <p:nvPr/>
          </p:nvSpPr>
          <p:spPr bwMode="auto">
            <a:xfrm>
              <a:off x="-7067611" y="2012956"/>
              <a:ext cx="46038" cy="104775"/>
            </a:xfrm>
            <a:custGeom>
              <a:avLst/>
              <a:gdLst>
                <a:gd name="T0" fmla="*/ 12 w 12"/>
                <a:gd name="T1" fmla="*/ 24 h 28"/>
                <a:gd name="T2" fmla="*/ 12 w 12"/>
                <a:gd name="T3" fmla="*/ 27 h 28"/>
                <a:gd name="T4" fmla="*/ 10 w 12"/>
                <a:gd name="T5" fmla="*/ 28 h 28"/>
                <a:gd name="T6" fmla="*/ 7 w 12"/>
                <a:gd name="T7" fmla="*/ 28 h 28"/>
                <a:gd name="T8" fmla="*/ 5 w 12"/>
                <a:gd name="T9" fmla="*/ 26 h 28"/>
                <a:gd name="T10" fmla="*/ 4 w 12"/>
                <a:gd name="T11" fmla="*/ 22 h 28"/>
                <a:gd name="T12" fmla="*/ 3 w 12"/>
                <a:gd name="T13" fmla="*/ 10 h 28"/>
                <a:gd name="T14" fmla="*/ 0 w 12"/>
                <a:gd name="T15" fmla="*/ 10 h 28"/>
                <a:gd name="T16" fmla="*/ 0 w 12"/>
                <a:gd name="T17" fmla="*/ 8 h 28"/>
                <a:gd name="T18" fmla="*/ 3 w 12"/>
                <a:gd name="T19" fmla="*/ 8 h 28"/>
                <a:gd name="T20" fmla="*/ 2 w 12"/>
                <a:gd name="T21" fmla="*/ 2 h 28"/>
                <a:gd name="T22" fmla="*/ 6 w 12"/>
                <a:gd name="T23" fmla="*/ 0 h 28"/>
                <a:gd name="T24" fmla="*/ 6 w 12"/>
                <a:gd name="T25" fmla="*/ 7 h 28"/>
                <a:gd name="T26" fmla="*/ 10 w 12"/>
                <a:gd name="T27" fmla="*/ 7 h 28"/>
                <a:gd name="T28" fmla="*/ 10 w 12"/>
                <a:gd name="T29" fmla="*/ 10 h 28"/>
                <a:gd name="T30" fmla="*/ 7 w 12"/>
                <a:gd name="T31" fmla="*/ 10 h 28"/>
                <a:gd name="T32" fmla="*/ 8 w 12"/>
                <a:gd name="T33" fmla="*/ 22 h 28"/>
                <a:gd name="T34" fmla="*/ 8 w 12"/>
                <a:gd name="T35" fmla="*/ 24 h 28"/>
                <a:gd name="T36" fmla="*/ 9 w 12"/>
                <a:gd name="T37" fmla="*/ 24 h 28"/>
                <a:gd name="T38" fmla="*/ 10 w 12"/>
                <a:gd name="T39" fmla="*/ 25 h 28"/>
                <a:gd name="T40" fmla="*/ 12 w 12"/>
                <a:gd name="T41"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28">
                  <a:moveTo>
                    <a:pt x="12" y="24"/>
                  </a:moveTo>
                  <a:cubicBezTo>
                    <a:pt x="12" y="27"/>
                    <a:pt x="12" y="27"/>
                    <a:pt x="12" y="27"/>
                  </a:cubicBezTo>
                  <a:cubicBezTo>
                    <a:pt x="11" y="28"/>
                    <a:pt x="10" y="28"/>
                    <a:pt x="10" y="28"/>
                  </a:cubicBezTo>
                  <a:cubicBezTo>
                    <a:pt x="8" y="28"/>
                    <a:pt x="7" y="28"/>
                    <a:pt x="7" y="28"/>
                  </a:cubicBezTo>
                  <a:cubicBezTo>
                    <a:pt x="6" y="27"/>
                    <a:pt x="5" y="27"/>
                    <a:pt x="5" y="26"/>
                  </a:cubicBezTo>
                  <a:cubicBezTo>
                    <a:pt x="5" y="26"/>
                    <a:pt x="4" y="24"/>
                    <a:pt x="4" y="22"/>
                  </a:cubicBezTo>
                  <a:cubicBezTo>
                    <a:pt x="3" y="10"/>
                    <a:pt x="3" y="10"/>
                    <a:pt x="3" y="10"/>
                  </a:cubicBezTo>
                  <a:cubicBezTo>
                    <a:pt x="0" y="10"/>
                    <a:pt x="0" y="10"/>
                    <a:pt x="0" y="10"/>
                  </a:cubicBezTo>
                  <a:cubicBezTo>
                    <a:pt x="0" y="8"/>
                    <a:pt x="0" y="8"/>
                    <a:pt x="0" y="8"/>
                  </a:cubicBezTo>
                  <a:cubicBezTo>
                    <a:pt x="3" y="8"/>
                    <a:pt x="3" y="8"/>
                    <a:pt x="3" y="8"/>
                  </a:cubicBezTo>
                  <a:cubicBezTo>
                    <a:pt x="2" y="2"/>
                    <a:pt x="2" y="2"/>
                    <a:pt x="2" y="2"/>
                  </a:cubicBezTo>
                  <a:cubicBezTo>
                    <a:pt x="6" y="0"/>
                    <a:pt x="6" y="0"/>
                    <a:pt x="6" y="0"/>
                  </a:cubicBezTo>
                  <a:cubicBezTo>
                    <a:pt x="6" y="7"/>
                    <a:pt x="6" y="7"/>
                    <a:pt x="6" y="7"/>
                  </a:cubicBezTo>
                  <a:cubicBezTo>
                    <a:pt x="10" y="7"/>
                    <a:pt x="10" y="7"/>
                    <a:pt x="10" y="7"/>
                  </a:cubicBezTo>
                  <a:cubicBezTo>
                    <a:pt x="10" y="10"/>
                    <a:pt x="10" y="10"/>
                    <a:pt x="10" y="10"/>
                  </a:cubicBezTo>
                  <a:cubicBezTo>
                    <a:pt x="7" y="10"/>
                    <a:pt x="7" y="10"/>
                    <a:pt x="7" y="10"/>
                  </a:cubicBezTo>
                  <a:cubicBezTo>
                    <a:pt x="8" y="22"/>
                    <a:pt x="8" y="22"/>
                    <a:pt x="8" y="22"/>
                  </a:cubicBezTo>
                  <a:cubicBezTo>
                    <a:pt x="8" y="23"/>
                    <a:pt x="8" y="24"/>
                    <a:pt x="8" y="24"/>
                  </a:cubicBezTo>
                  <a:cubicBezTo>
                    <a:pt x="8" y="24"/>
                    <a:pt x="8" y="24"/>
                    <a:pt x="9" y="24"/>
                  </a:cubicBezTo>
                  <a:cubicBezTo>
                    <a:pt x="9" y="25"/>
                    <a:pt x="9" y="25"/>
                    <a:pt x="10" y="25"/>
                  </a:cubicBezTo>
                  <a:cubicBezTo>
                    <a:pt x="10" y="25"/>
                    <a:pt x="11" y="24"/>
                    <a:pt x="12"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48" name="Freeform 86"/>
            <p:cNvSpPr>
              <a:spLocks noEditPoints="1"/>
            </p:cNvSpPr>
            <p:nvPr/>
          </p:nvSpPr>
          <p:spPr bwMode="auto">
            <a:xfrm>
              <a:off x="-7021573" y="2005019"/>
              <a:ext cx="25400" cy="107950"/>
            </a:xfrm>
            <a:custGeom>
              <a:avLst/>
              <a:gdLst>
                <a:gd name="T0" fmla="*/ 2 w 16"/>
                <a:gd name="T1" fmla="*/ 12 h 68"/>
                <a:gd name="T2" fmla="*/ 0 w 16"/>
                <a:gd name="T3" fmla="*/ 2 h 68"/>
                <a:gd name="T4" fmla="*/ 9 w 16"/>
                <a:gd name="T5" fmla="*/ 0 h 68"/>
                <a:gd name="T6" fmla="*/ 9 w 16"/>
                <a:gd name="T7" fmla="*/ 9 h 68"/>
                <a:gd name="T8" fmla="*/ 2 w 16"/>
                <a:gd name="T9" fmla="*/ 12 h 68"/>
                <a:gd name="T10" fmla="*/ 9 w 16"/>
                <a:gd name="T11" fmla="*/ 68 h 68"/>
                <a:gd name="T12" fmla="*/ 2 w 16"/>
                <a:gd name="T13" fmla="*/ 19 h 68"/>
                <a:gd name="T14" fmla="*/ 11 w 16"/>
                <a:gd name="T15" fmla="*/ 19 h 68"/>
                <a:gd name="T16" fmla="*/ 16 w 16"/>
                <a:gd name="T17" fmla="*/ 68 h 68"/>
                <a:gd name="T18" fmla="*/ 9 w 16"/>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68">
                  <a:moveTo>
                    <a:pt x="2" y="12"/>
                  </a:moveTo>
                  <a:lnTo>
                    <a:pt x="0" y="2"/>
                  </a:lnTo>
                  <a:lnTo>
                    <a:pt x="9" y="0"/>
                  </a:lnTo>
                  <a:lnTo>
                    <a:pt x="9" y="9"/>
                  </a:lnTo>
                  <a:lnTo>
                    <a:pt x="2" y="12"/>
                  </a:lnTo>
                  <a:close/>
                  <a:moveTo>
                    <a:pt x="9" y="68"/>
                  </a:moveTo>
                  <a:lnTo>
                    <a:pt x="2" y="19"/>
                  </a:lnTo>
                  <a:lnTo>
                    <a:pt x="11" y="19"/>
                  </a:lnTo>
                  <a:lnTo>
                    <a:pt x="16" y="68"/>
                  </a:lnTo>
                  <a:lnTo>
                    <a:pt x="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49" name="Freeform 87"/>
            <p:cNvSpPr>
              <a:spLocks noEditPoints="1"/>
            </p:cNvSpPr>
            <p:nvPr/>
          </p:nvSpPr>
          <p:spPr bwMode="auto">
            <a:xfrm>
              <a:off x="-6985061" y="2024069"/>
              <a:ext cx="79376" cy="107950"/>
            </a:xfrm>
            <a:custGeom>
              <a:avLst/>
              <a:gdLst>
                <a:gd name="T0" fmla="*/ 17 w 21"/>
                <a:gd name="T1" fmla="*/ 29 h 29"/>
                <a:gd name="T2" fmla="*/ 16 w 21"/>
                <a:gd name="T3" fmla="*/ 19 h 29"/>
                <a:gd name="T4" fmla="*/ 14 w 21"/>
                <a:gd name="T5" fmla="*/ 21 h 29"/>
                <a:gd name="T6" fmla="*/ 11 w 21"/>
                <a:gd name="T7" fmla="*/ 22 h 29"/>
                <a:gd name="T8" fmla="*/ 4 w 21"/>
                <a:gd name="T9" fmla="*/ 20 h 29"/>
                <a:gd name="T10" fmla="*/ 0 w 21"/>
                <a:gd name="T11" fmla="*/ 13 h 29"/>
                <a:gd name="T12" fmla="*/ 0 w 21"/>
                <a:gd name="T13" fmla="*/ 7 h 29"/>
                <a:gd name="T14" fmla="*/ 3 w 21"/>
                <a:gd name="T15" fmla="*/ 3 h 29"/>
                <a:gd name="T16" fmla="*/ 7 w 21"/>
                <a:gd name="T17" fmla="*/ 1 h 29"/>
                <a:gd name="T18" fmla="*/ 14 w 21"/>
                <a:gd name="T19" fmla="*/ 3 h 29"/>
                <a:gd name="T20" fmla="*/ 13 w 21"/>
                <a:gd name="T21" fmla="*/ 1 h 29"/>
                <a:gd name="T22" fmla="*/ 16 w 21"/>
                <a:gd name="T23" fmla="*/ 0 h 29"/>
                <a:gd name="T24" fmla="*/ 21 w 21"/>
                <a:gd name="T25" fmla="*/ 28 h 29"/>
                <a:gd name="T26" fmla="*/ 17 w 21"/>
                <a:gd name="T27" fmla="*/ 29 h 29"/>
                <a:gd name="T28" fmla="*/ 4 w 21"/>
                <a:gd name="T29" fmla="*/ 12 h 29"/>
                <a:gd name="T30" fmla="*/ 6 w 21"/>
                <a:gd name="T31" fmla="*/ 18 h 29"/>
                <a:gd name="T32" fmla="*/ 11 w 21"/>
                <a:gd name="T33" fmla="*/ 19 h 29"/>
                <a:gd name="T34" fmla="*/ 14 w 21"/>
                <a:gd name="T35" fmla="*/ 17 h 29"/>
                <a:gd name="T36" fmla="*/ 15 w 21"/>
                <a:gd name="T37" fmla="*/ 11 h 29"/>
                <a:gd name="T38" fmla="*/ 12 w 21"/>
                <a:gd name="T39" fmla="*/ 5 h 29"/>
                <a:gd name="T40" fmla="*/ 8 w 21"/>
                <a:gd name="T41" fmla="*/ 4 h 29"/>
                <a:gd name="T42" fmla="*/ 4 w 21"/>
                <a:gd name="T43" fmla="*/ 6 h 29"/>
                <a:gd name="T44" fmla="*/ 4 w 21"/>
                <a:gd name="T45"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9">
                  <a:moveTo>
                    <a:pt x="17" y="29"/>
                  </a:moveTo>
                  <a:cubicBezTo>
                    <a:pt x="16" y="19"/>
                    <a:pt x="16" y="19"/>
                    <a:pt x="16" y="19"/>
                  </a:cubicBezTo>
                  <a:cubicBezTo>
                    <a:pt x="15" y="20"/>
                    <a:pt x="15" y="20"/>
                    <a:pt x="14" y="21"/>
                  </a:cubicBezTo>
                  <a:cubicBezTo>
                    <a:pt x="13" y="22"/>
                    <a:pt x="12" y="22"/>
                    <a:pt x="11" y="22"/>
                  </a:cubicBezTo>
                  <a:cubicBezTo>
                    <a:pt x="8" y="23"/>
                    <a:pt x="6" y="22"/>
                    <a:pt x="4" y="20"/>
                  </a:cubicBezTo>
                  <a:cubicBezTo>
                    <a:pt x="2" y="19"/>
                    <a:pt x="1" y="16"/>
                    <a:pt x="0" y="13"/>
                  </a:cubicBezTo>
                  <a:cubicBezTo>
                    <a:pt x="0" y="11"/>
                    <a:pt x="0" y="9"/>
                    <a:pt x="0" y="7"/>
                  </a:cubicBezTo>
                  <a:cubicBezTo>
                    <a:pt x="1" y="5"/>
                    <a:pt x="2" y="4"/>
                    <a:pt x="3" y="3"/>
                  </a:cubicBezTo>
                  <a:cubicBezTo>
                    <a:pt x="4" y="2"/>
                    <a:pt x="6" y="1"/>
                    <a:pt x="7" y="1"/>
                  </a:cubicBezTo>
                  <a:cubicBezTo>
                    <a:pt x="10" y="1"/>
                    <a:pt x="12" y="1"/>
                    <a:pt x="14" y="3"/>
                  </a:cubicBezTo>
                  <a:cubicBezTo>
                    <a:pt x="13" y="1"/>
                    <a:pt x="13" y="1"/>
                    <a:pt x="13" y="1"/>
                  </a:cubicBezTo>
                  <a:cubicBezTo>
                    <a:pt x="16" y="0"/>
                    <a:pt x="16" y="0"/>
                    <a:pt x="16" y="0"/>
                  </a:cubicBezTo>
                  <a:cubicBezTo>
                    <a:pt x="21" y="28"/>
                    <a:pt x="21" y="28"/>
                    <a:pt x="21" y="28"/>
                  </a:cubicBezTo>
                  <a:lnTo>
                    <a:pt x="17" y="29"/>
                  </a:lnTo>
                  <a:close/>
                  <a:moveTo>
                    <a:pt x="4" y="12"/>
                  </a:moveTo>
                  <a:cubicBezTo>
                    <a:pt x="4" y="15"/>
                    <a:pt x="5" y="17"/>
                    <a:pt x="6" y="18"/>
                  </a:cubicBezTo>
                  <a:cubicBezTo>
                    <a:pt x="8" y="19"/>
                    <a:pt x="9" y="20"/>
                    <a:pt x="11" y="19"/>
                  </a:cubicBezTo>
                  <a:cubicBezTo>
                    <a:pt x="12" y="19"/>
                    <a:pt x="13" y="18"/>
                    <a:pt x="14" y="17"/>
                  </a:cubicBezTo>
                  <a:cubicBezTo>
                    <a:pt x="15" y="16"/>
                    <a:pt x="15" y="14"/>
                    <a:pt x="15" y="11"/>
                  </a:cubicBezTo>
                  <a:cubicBezTo>
                    <a:pt x="14" y="8"/>
                    <a:pt x="14" y="6"/>
                    <a:pt x="12" y="5"/>
                  </a:cubicBezTo>
                  <a:cubicBezTo>
                    <a:pt x="11" y="4"/>
                    <a:pt x="10" y="3"/>
                    <a:pt x="8" y="4"/>
                  </a:cubicBezTo>
                  <a:cubicBezTo>
                    <a:pt x="6" y="4"/>
                    <a:pt x="5" y="5"/>
                    <a:pt x="4" y="6"/>
                  </a:cubicBezTo>
                  <a:cubicBezTo>
                    <a:pt x="4" y="8"/>
                    <a:pt x="3" y="10"/>
                    <a:pt x="4"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50" name="Freeform 88"/>
            <p:cNvSpPr>
              <a:spLocks/>
            </p:cNvSpPr>
            <p:nvPr/>
          </p:nvSpPr>
          <p:spPr bwMode="auto">
            <a:xfrm>
              <a:off x="-6902510" y="2008194"/>
              <a:ext cx="76201" cy="87313"/>
            </a:xfrm>
            <a:custGeom>
              <a:avLst/>
              <a:gdLst>
                <a:gd name="T0" fmla="*/ 17 w 20"/>
                <a:gd name="T1" fmla="*/ 21 h 23"/>
                <a:gd name="T2" fmla="*/ 16 w 20"/>
                <a:gd name="T3" fmla="*/ 18 h 23"/>
                <a:gd name="T4" fmla="*/ 11 w 20"/>
                <a:gd name="T5" fmla="*/ 23 h 23"/>
                <a:gd name="T6" fmla="*/ 7 w 20"/>
                <a:gd name="T7" fmla="*/ 23 h 23"/>
                <a:gd name="T8" fmla="*/ 4 w 20"/>
                <a:gd name="T9" fmla="*/ 21 h 23"/>
                <a:gd name="T10" fmla="*/ 3 w 20"/>
                <a:gd name="T11" fmla="*/ 19 h 23"/>
                <a:gd name="T12" fmla="*/ 2 w 20"/>
                <a:gd name="T13" fmla="*/ 16 h 23"/>
                <a:gd name="T14" fmla="*/ 0 w 20"/>
                <a:gd name="T15" fmla="*/ 3 h 23"/>
                <a:gd name="T16" fmla="*/ 3 w 20"/>
                <a:gd name="T17" fmla="*/ 3 h 23"/>
                <a:gd name="T18" fmla="*/ 5 w 20"/>
                <a:gd name="T19" fmla="*/ 14 h 23"/>
                <a:gd name="T20" fmla="*/ 6 w 20"/>
                <a:gd name="T21" fmla="*/ 17 h 23"/>
                <a:gd name="T22" fmla="*/ 8 w 20"/>
                <a:gd name="T23" fmla="*/ 19 h 23"/>
                <a:gd name="T24" fmla="*/ 11 w 20"/>
                <a:gd name="T25" fmla="*/ 20 h 23"/>
                <a:gd name="T26" fmla="*/ 13 w 20"/>
                <a:gd name="T27" fmla="*/ 18 h 23"/>
                <a:gd name="T28" fmla="*/ 15 w 20"/>
                <a:gd name="T29" fmla="*/ 16 h 23"/>
                <a:gd name="T30" fmla="*/ 15 w 20"/>
                <a:gd name="T31" fmla="*/ 12 h 23"/>
                <a:gd name="T32" fmla="*/ 13 w 20"/>
                <a:gd name="T33" fmla="*/ 1 h 23"/>
                <a:gd name="T34" fmla="*/ 16 w 20"/>
                <a:gd name="T35" fmla="*/ 0 h 23"/>
                <a:gd name="T36" fmla="*/ 20 w 20"/>
                <a:gd name="T37" fmla="*/ 21 h 23"/>
                <a:gd name="T38" fmla="*/ 17 w 20"/>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3">
                  <a:moveTo>
                    <a:pt x="17" y="21"/>
                  </a:moveTo>
                  <a:cubicBezTo>
                    <a:pt x="16" y="18"/>
                    <a:pt x="16" y="18"/>
                    <a:pt x="16" y="18"/>
                  </a:cubicBezTo>
                  <a:cubicBezTo>
                    <a:pt x="15" y="21"/>
                    <a:pt x="13" y="22"/>
                    <a:pt x="11" y="23"/>
                  </a:cubicBezTo>
                  <a:cubicBezTo>
                    <a:pt x="9" y="23"/>
                    <a:pt x="8" y="23"/>
                    <a:pt x="7" y="23"/>
                  </a:cubicBezTo>
                  <a:cubicBezTo>
                    <a:pt x="6" y="22"/>
                    <a:pt x="5" y="22"/>
                    <a:pt x="4" y="21"/>
                  </a:cubicBezTo>
                  <a:cubicBezTo>
                    <a:pt x="4" y="21"/>
                    <a:pt x="3" y="20"/>
                    <a:pt x="3" y="19"/>
                  </a:cubicBezTo>
                  <a:cubicBezTo>
                    <a:pt x="3" y="18"/>
                    <a:pt x="2" y="17"/>
                    <a:pt x="2" y="16"/>
                  </a:cubicBezTo>
                  <a:cubicBezTo>
                    <a:pt x="0" y="3"/>
                    <a:pt x="0" y="3"/>
                    <a:pt x="0" y="3"/>
                  </a:cubicBezTo>
                  <a:cubicBezTo>
                    <a:pt x="3" y="3"/>
                    <a:pt x="3" y="3"/>
                    <a:pt x="3" y="3"/>
                  </a:cubicBezTo>
                  <a:cubicBezTo>
                    <a:pt x="5" y="14"/>
                    <a:pt x="5" y="14"/>
                    <a:pt x="5" y="14"/>
                  </a:cubicBezTo>
                  <a:cubicBezTo>
                    <a:pt x="6" y="16"/>
                    <a:pt x="6" y="17"/>
                    <a:pt x="6" y="17"/>
                  </a:cubicBezTo>
                  <a:cubicBezTo>
                    <a:pt x="7" y="18"/>
                    <a:pt x="7" y="19"/>
                    <a:pt x="8" y="19"/>
                  </a:cubicBezTo>
                  <a:cubicBezTo>
                    <a:pt x="9" y="20"/>
                    <a:pt x="10" y="20"/>
                    <a:pt x="11" y="20"/>
                  </a:cubicBezTo>
                  <a:cubicBezTo>
                    <a:pt x="12" y="19"/>
                    <a:pt x="13" y="19"/>
                    <a:pt x="13" y="18"/>
                  </a:cubicBezTo>
                  <a:cubicBezTo>
                    <a:pt x="14" y="18"/>
                    <a:pt x="15" y="17"/>
                    <a:pt x="15" y="16"/>
                  </a:cubicBezTo>
                  <a:cubicBezTo>
                    <a:pt x="15" y="15"/>
                    <a:pt x="15" y="13"/>
                    <a:pt x="15" y="12"/>
                  </a:cubicBezTo>
                  <a:cubicBezTo>
                    <a:pt x="13" y="1"/>
                    <a:pt x="13" y="1"/>
                    <a:pt x="13" y="1"/>
                  </a:cubicBezTo>
                  <a:cubicBezTo>
                    <a:pt x="16" y="0"/>
                    <a:pt x="16" y="0"/>
                    <a:pt x="16" y="0"/>
                  </a:cubicBezTo>
                  <a:cubicBezTo>
                    <a:pt x="20" y="21"/>
                    <a:pt x="20" y="21"/>
                    <a:pt x="20" y="21"/>
                  </a:cubicBezTo>
                  <a:lnTo>
                    <a:pt x="17"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51" name="Freeform 89"/>
            <p:cNvSpPr>
              <a:spLocks noEditPoints="1"/>
            </p:cNvSpPr>
            <p:nvPr/>
          </p:nvSpPr>
          <p:spPr bwMode="auto">
            <a:xfrm>
              <a:off x="-6819959" y="1993906"/>
              <a:ext cx="74613" cy="82550"/>
            </a:xfrm>
            <a:custGeom>
              <a:avLst/>
              <a:gdLst>
                <a:gd name="T0" fmla="*/ 17 w 20"/>
                <a:gd name="T1" fmla="*/ 14 h 22"/>
                <a:gd name="T2" fmla="*/ 20 w 20"/>
                <a:gd name="T3" fmla="*/ 13 h 22"/>
                <a:gd name="T4" fmla="*/ 18 w 20"/>
                <a:gd name="T5" fmla="*/ 19 h 22"/>
                <a:gd name="T6" fmla="*/ 13 w 20"/>
                <a:gd name="T7" fmla="*/ 22 h 22"/>
                <a:gd name="T8" fmla="*/ 5 w 20"/>
                <a:gd name="T9" fmla="*/ 21 h 22"/>
                <a:gd name="T10" fmla="*/ 1 w 20"/>
                <a:gd name="T11" fmla="*/ 14 h 22"/>
                <a:gd name="T12" fmla="*/ 2 w 20"/>
                <a:gd name="T13" fmla="*/ 5 h 22"/>
                <a:gd name="T14" fmla="*/ 8 w 20"/>
                <a:gd name="T15" fmla="*/ 1 h 22"/>
                <a:gd name="T16" fmla="*/ 15 w 20"/>
                <a:gd name="T17" fmla="*/ 2 h 22"/>
                <a:gd name="T18" fmla="*/ 19 w 20"/>
                <a:gd name="T19" fmla="*/ 9 h 22"/>
                <a:gd name="T20" fmla="*/ 20 w 20"/>
                <a:gd name="T21" fmla="*/ 10 h 22"/>
                <a:gd name="T22" fmla="*/ 4 w 20"/>
                <a:gd name="T23" fmla="*/ 13 h 22"/>
                <a:gd name="T24" fmla="*/ 8 w 20"/>
                <a:gd name="T25" fmla="*/ 18 h 22"/>
                <a:gd name="T26" fmla="*/ 12 w 20"/>
                <a:gd name="T27" fmla="*/ 19 h 22"/>
                <a:gd name="T28" fmla="*/ 15 w 20"/>
                <a:gd name="T29" fmla="*/ 17 h 22"/>
                <a:gd name="T30" fmla="*/ 17 w 20"/>
                <a:gd name="T31" fmla="*/ 14 h 22"/>
                <a:gd name="T32" fmla="*/ 4 w 20"/>
                <a:gd name="T33" fmla="*/ 11 h 22"/>
                <a:gd name="T34" fmla="*/ 15 w 20"/>
                <a:gd name="T35" fmla="*/ 8 h 22"/>
                <a:gd name="T36" fmla="*/ 13 w 20"/>
                <a:gd name="T37" fmla="*/ 4 h 22"/>
                <a:gd name="T38" fmla="*/ 8 w 20"/>
                <a:gd name="T39" fmla="*/ 3 h 22"/>
                <a:gd name="T40" fmla="*/ 5 w 20"/>
                <a:gd name="T41" fmla="*/ 6 h 22"/>
                <a:gd name="T42" fmla="*/ 4 w 20"/>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22">
                  <a:moveTo>
                    <a:pt x="17" y="14"/>
                  </a:moveTo>
                  <a:cubicBezTo>
                    <a:pt x="20" y="13"/>
                    <a:pt x="20" y="13"/>
                    <a:pt x="20" y="13"/>
                  </a:cubicBezTo>
                  <a:cubicBezTo>
                    <a:pt x="20" y="15"/>
                    <a:pt x="19" y="17"/>
                    <a:pt x="18" y="19"/>
                  </a:cubicBezTo>
                  <a:cubicBezTo>
                    <a:pt x="17" y="20"/>
                    <a:pt x="15" y="21"/>
                    <a:pt x="13" y="22"/>
                  </a:cubicBezTo>
                  <a:cubicBezTo>
                    <a:pt x="10" y="22"/>
                    <a:pt x="7" y="22"/>
                    <a:pt x="5" y="21"/>
                  </a:cubicBezTo>
                  <a:cubicBezTo>
                    <a:pt x="3" y="19"/>
                    <a:pt x="2" y="17"/>
                    <a:pt x="1" y="14"/>
                  </a:cubicBezTo>
                  <a:cubicBezTo>
                    <a:pt x="0" y="10"/>
                    <a:pt x="0" y="7"/>
                    <a:pt x="2" y="5"/>
                  </a:cubicBezTo>
                  <a:cubicBezTo>
                    <a:pt x="3" y="3"/>
                    <a:pt x="5" y="1"/>
                    <a:pt x="8" y="1"/>
                  </a:cubicBezTo>
                  <a:cubicBezTo>
                    <a:pt x="10" y="0"/>
                    <a:pt x="13" y="0"/>
                    <a:pt x="15" y="2"/>
                  </a:cubicBezTo>
                  <a:cubicBezTo>
                    <a:pt x="17" y="3"/>
                    <a:pt x="19" y="6"/>
                    <a:pt x="19" y="9"/>
                  </a:cubicBezTo>
                  <a:cubicBezTo>
                    <a:pt x="19" y="9"/>
                    <a:pt x="19" y="10"/>
                    <a:pt x="20" y="10"/>
                  </a:cubicBezTo>
                  <a:cubicBezTo>
                    <a:pt x="4" y="13"/>
                    <a:pt x="4" y="13"/>
                    <a:pt x="4" y="13"/>
                  </a:cubicBezTo>
                  <a:cubicBezTo>
                    <a:pt x="5" y="16"/>
                    <a:pt x="6" y="17"/>
                    <a:pt x="8" y="18"/>
                  </a:cubicBezTo>
                  <a:cubicBezTo>
                    <a:pt x="9" y="19"/>
                    <a:pt x="10" y="19"/>
                    <a:pt x="12" y="19"/>
                  </a:cubicBezTo>
                  <a:cubicBezTo>
                    <a:pt x="13" y="19"/>
                    <a:pt x="14" y="18"/>
                    <a:pt x="15" y="17"/>
                  </a:cubicBezTo>
                  <a:cubicBezTo>
                    <a:pt x="16" y="16"/>
                    <a:pt x="16" y="15"/>
                    <a:pt x="17" y="14"/>
                  </a:cubicBezTo>
                  <a:close/>
                  <a:moveTo>
                    <a:pt x="4" y="11"/>
                  </a:moveTo>
                  <a:cubicBezTo>
                    <a:pt x="15" y="8"/>
                    <a:pt x="15" y="8"/>
                    <a:pt x="15" y="8"/>
                  </a:cubicBezTo>
                  <a:cubicBezTo>
                    <a:pt x="15" y="6"/>
                    <a:pt x="14" y="5"/>
                    <a:pt x="13" y="4"/>
                  </a:cubicBezTo>
                  <a:cubicBezTo>
                    <a:pt x="12" y="3"/>
                    <a:pt x="10" y="3"/>
                    <a:pt x="8" y="3"/>
                  </a:cubicBezTo>
                  <a:cubicBezTo>
                    <a:pt x="7" y="4"/>
                    <a:pt x="6" y="5"/>
                    <a:pt x="5" y="6"/>
                  </a:cubicBezTo>
                  <a:cubicBezTo>
                    <a:pt x="4" y="7"/>
                    <a:pt x="4" y="9"/>
                    <a:pt x="4"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52" name="Freeform 90"/>
            <p:cNvSpPr>
              <a:spLocks/>
            </p:cNvSpPr>
            <p:nvPr/>
          </p:nvSpPr>
          <p:spPr bwMode="auto">
            <a:xfrm>
              <a:off x="-9520319" y="-1262067"/>
              <a:ext cx="131764" cy="112713"/>
            </a:xfrm>
            <a:custGeom>
              <a:avLst/>
              <a:gdLst>
                <a:gd name="T0" fmla="*/ 64 w 83"/>
                <a:gd name="T1" fmla="*/ 71 h 71"/>
                <a:gd name="T2" fmla="*/ 0 w 83"/>
                <a:gd name="T3" fmla="*/ 47 h 71"/>
                <a:gd name="T4" fmla="*/ 19 w 83"/>
                <a:gd name="T5" fmla="*/ 0 h 71"/>
                <a:gd name="T6" fmla="*/ 26 w 83"/>
                <a:gd name="T7" fmla="*/ 5 h 71"/>
                <a:gd name="T8" fmla="*/ 12 w 83"/>
                <a:gd name="T9" fmla="*/ 40 h 71"/>
                <a:gd name="T10" fmla="*/ 31 w 83"/>
                <a:gd name="T11" fmla="*/ 50 h 71"/>
                <a:gd name="T12" fmla="*/ 45 w 83"/>
                <a:gd name="T13" fmla="*/ 14 h 71"/>
                <a:gd name="T14" fmla="*/ 52 w 83"/>
                <a:gd name="T15" fmla="*/ 17 h 71"/>
                <a:gd name="T16" fmla="*/ 38 w 83"/>
                <a:gd name="T17" fmla="*/ 52 h 71"/>
                <a:gd name="T18" fmla="*/ 59 w 83"/>
                <a:gd name="T19" fmla="*/ 62 h 71"/>
                <a:gd name="T20" fmla="*/ 76 w 83"/>
                <a:gd name="T21" fmla="*/ 21 h 71"/>
                <a:gd name="T22" fmla="*/ 83 w 83"/>
                <a:gd name="T23" fmla="*/ 26 h 71"/>
                <a:gd name="T24" fmla="*/ 64 w 83"/>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1">
                  <a:moveTo>
                    <a:pt x="64" y="71"/>
                  </a:moveTo>
                  <a:lnTo>
                    <a:pt x="0" y="47"/>
                  </a:lnTo>
                  <a:lnTo>
                    <a:pt x="19" y="0"/>
                  </a:lnTo>
                  <a:lnTo>
                    <a:pt x="26" y="5"/>
                  </a:lnTo>
                  <a:lnTo>
                    <a:pt x="12" y="40"/>
                  </a:lnTo>
                  <a:lnTo>
                    <a:pt x="31" y="50"/>
                  </a:lnTo>
                  <a:lnTo>
                    <a:pt x="45" y="14"/>
                  </a:lnTo>
                  <a:lnTo>
                    <a:pt x="52" y="17"/>
                  </a:lnTo>
                  <a:lnTo>
                    <a:pt x="38" y="52"/>
                  </a:lnTo>
                  <a:lnTo>
                    <a:pt x="59" y="62"/>
                  </a:lnTo>
                  <a:lnTo>
                    <a:pt x="76" y="21"/>
                  </a:lnTo>
                  <a:lnTo>
                    <a:pt x="83" y="26"/>
                  </a:lnTo>
                  <a:lnTo>
                    <a:pt x="64"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53" name="Freeform 91"/>
            <p:cNvSpPr>
              <a:spLocks noEditPoints="1"/>
            </p:cNvSpPr>
            <p:nvPr/>
          </p:nvSpPr>
          <p:spPr bwMode="auto">
            <a:xfrm>
              <a:off x="-9459994" y="-1339855"/>
              <a:ext cx="104776" cy="96838"/>
            </a:xfrm>
            <a:custGeom>
              <a:avLst/>
              <a:gdLst>
                <a:gd name="T0" fmla="*/ 26 w 28"/>
                <a:gd name="T1" fmla="*/ 15 h 26"/>
                <a:gd name="T2" fmla="*/ 24 w 28"/>
                <a:gd name="T3" fmla="*/ 14 h 26"/>
                <a:gd name="T4" fmla="*/ 24 w 28"/>
                <a:gd name="T5" fmla="*/ 21 h 26"/>
                <a:gd name="T6" fmla="*/ 21 w 28"/>
                <a:gd name="T7" fmla="*/ 24 h 26"/>
                <a:gd name="T8" fmla="*/ 16 w 28"/>
                <a:gd name="T9" fmla="*/ 26 h 26"/>
                <a:gd name="T10" fmla="*/ 11 w 28"/>
                <a:gd name="T11" fmla="*/ 24 h 26"/>
                <a:gd name="T12" fmla="*/ 6 w 28"/>
                <a:gd name="T13" fmla="*/ 21 h 26"/>
                <a:gd name="T14" fmla="*/ 4 w 28"/>
                <a:gd name="T15" fmla="*/ 17 h 26"/>
                <a:gd name="T16" fmla="*/ 4 w 28"/>
                <a:gd name="T17" fmla="*/ 12 h 26"/>
                <a:gd name="T18" fmla="*/ 7 w 28"/>
                <a:gd name="T19" fmla="*/ 9 h 26"/>
                <a:gd name="T20" fmla="*/ 9 w 28"/>
                <a:gd name="T21" fmla="*/ 8 h 26"/>
                <a:gd name="T22" fmla="*/ 0 w 28"/>
                <a:gd name="T23" fmla="*/ 3 h 26"/>
                <a:gd name="T24" fmla="*/ 2 w 28"/>
                <a:gd name="T25" fmla="*/ 0 h 26"/>
                <a:gd name="T26" fmla="*/ 28 w 28"/>
                <a:gd name="T27" fmla="*/ 12 h 26"/>
                <a:gd name="T28" fmla="*/ 26 w 28"/>
                <a:gd name="T29" fmla="*/ 15 h 26"/>
                <a:gd name="T30" fmla="*/ 12 w 28"/>
                <a:gd name="T31" fmla="*/ 21 h 26"/>
                <a:gd name="T32" fmla="*/ 18 w 28"/>
                <a:gd name="T33" fmla="*/ 22 h 26"/>
                <a:gd name="T34" fmla="*/ 22 w 28"/>
                <a:gd name="T35" fmla="*/ 19 h 26"/>
                <a:gd name="T36" fmla="*/ 22 w 28"/>
                <a:gd name="T37" fmla="*/ 15 h 26"/>
                <a:gd name="T38" fmla="*/ 17 w 28"/>
                <a:gd name="T39" fmla="*/ 11 h 26"/>
                <a:gd name="T40" fmla="*/ 11 w 28"/>
                <a:gd name="T41" fmla="*/ 10 h 26"/>
                <a:gd name="T42" fmla="*/ 7 w 28"/>
                <a:gd name="T43" fmla="*/ 13 h 26"/>
                <a:gd name="T44" fmla="*/ 7 w 28"/>
                <a:gd name="T45" fmla="*/ 17 h 26"/>
                <a:gd name="T46" fmla="*/ 12 w 28"/>
                <a:gd name="T47"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26">
                  <a:moveTo>
                    <a:pt x="26" y="15"/>
                  </a:moveTo>
                  <a:cubicBezTo>
                    <a:pt x="24" y="14"/>
                    <a:pt x="24" y="14"/>
                    <a:pt x="24" y="14"/>
                  </a:cubicBezTo>
                  <a:cubicBezTo>
                    <a:pt x="25" y="16"/>
                    <a:pt x="25" y="18"/>
                    <a:pt x="24" y="21"/>
                  </a:cubicBezTo>
                  <a:cubicBezTo>
                    <a:pt x="24" y="22"/>
                    <a:pt x="22" y="23"/>
                    <a:pt x="21" y="24"/>
                  </a:cubicBezTo>
                  <a:cubicBezTo>
                    <a:pt x="20" y="25"/>
                    <a:pt x="18" y="26"/>
                    <a:pt x="16" y="26"/>
                  </a:cubicBezTo>
                  <a:cubicBezTo>
                    <a:pt x="14" y="26"/>
                    <a:pt x="13" y="25"/>
                    <a:pt x="11" y="24"/>
                  </a:cubicBezTo>
                  <a:cubicBezTo>
                    <a:pt x="9" y="23"/>
                    <a:pt x="7" y="22"/>
                    <a:pt x="6" y="21"/>
                  </a:cubicBezTo>
                  <a:cubicBezTo>
                    <a:pt x="5" y="20"/>
                    <a:pt x="4" y="18"/>
                    <a:pt x="4" y="17"/>
                  </a:cubicBezTo>
                  <a:cubicBezTo>
                    <a:pt x="4" y="15"/>
                    <a:pt x="4" y="13"/>
                    <a:pt x="4" y="12"/>
                  </a:cubicBezTo>
                  <a:cubicBezTo>
                    <a:pt x="5" y="11"/>
                    <a:pt x="6" y="10"/>
                    <a:pt x="7" y="9"/>
                  </a:cubicBezTo>
                  <a:cubicBezTo>
                    <a:pt x="7" y="8"/>
                    <a:pt x="8" y="8"/>
                    <a:pt x="9" y="8"/>
                  </a:cubicBezTo>
                  <a:cubicBezTo>
                    <a:pt x="0" y="3"/>
                    <a:pt x="0" y="3"/>
                    <a:pt x="0" y="3"/>
                  </a:cubicBezTo>
                  <a:cubicBezTo>
                    <a:pt x="2" y="0"/>
                    <a:pt x="2" y="0"/>
                    <a:pt x="2" y="0"/>
                  </a:cubicBezTo>
                  <a:cubicBezTo>
                    <a:pt x="28" y="12"/>
                    <a:pt x="28" y="12"/>
                    <a:pt x="28" y="12"/>
                  </a:cubicBezTo>
                  <a:lnTo>
                    <a:pt x="26" y="15"/>
                  </a:lnTo>
                  <a:close/>
                  <a:moveTo>
                    <a:pt x="12" y="21"/>
                  </a:moveTo>
                  <a:cubicBezTo>
                    <a:pt x="15" y="22"/>
                    <a:pt x="17" y="22"/>
                    <a:pt x="18" y="22"/>
                  </a:cubicBezTo>
                  <a:cubicBezTo>
                    <a:pt x="20" y="22"/>
                    <a:pt x="21" y="21"/>
                    <a:pt x="22" y="19"/>
                  </a:cubicBezTo>
                  <a:cubicBezTo>
                    <a:pt x="22" y="18"/>
                    <a:pt x="22" y="16"/>
                    <a:pt x="22" y="15"/>
                  </a:cubicBezTo>
                  <a:cubicBezTo>
                    <a:pt x="21" y="13"/>
                    <a:pt x="19" y="12"/>
                    <a:pt x="17" y="11"/>
                  </a:cubicBezTo>
                  <a:cubicBezTo>
                    <a:pt x="15" y="10"/>
                    <a:pt x="12" y="9"/>
                    <a:pt x="11" y="10"/>
                  </a:cubicBezTo>
                  <a:cubicBezTo>
                    <a:pt x="9" y="10"/>
                    <a:pt x="8" y="11"/>
                    <a:pt x="7" y="13"/>
                  </a:cubicBezTo>
                  <a:cubicBezTo>
                    <a:pt x="7" y="14"/>
                    <a:pt x="7" y="16"/>
                    <a:pt x="7" y="17"/>
                  </a:cubicBezTo>
                  <a:cubicBezTo>
                    <a:pt x="8" y="19"/>
                    <a:pt x="10" y="20"/>
                    <a:pt x="12" y="2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54" name="Freeform 92"/>
            <p:cNvSpPr>
              <a:spLocks/>
            </p:cNvSpPr>
            <p:nvPr/>
          </p:nvSpPr>
          <p:spPr bwMode="auto">
            <a:xfrm>
              <a:off x="-9418719" y="-1404943"/>
              <a:ext cx="98426" cy="87313"/>
            </a:xfrm>
            <a:custGeom>
              <a:avLst/>
              <a:gdLst>
                <a:gd name="T0" fmla="*/ 25 w 26"/>
                <a:gd name="T1" fmla="*/ 12 h 23"/>
                <a:gd name="T2" fmla="*/ 22 w 26"/>
                <a:gd name="T3" fmla="*/ 11 h 23"/>
                <a:gd name="T4" fmla="*/ 22 w 26"/>
                <a:gd name="T5" fmla="*/ 19 h 23"/>
                <a:gd name="T6" fmla="*/ 20 w 26"/>
                <a:gd name="T7" fmla="*/ 21 h 23"/>
                <a:gd name="T8" fmla="*/ 18 w 26"/>
                <a:gd name="T9" fmla="*/ 23 h 23"/>
                <a:gd name="T10" fmla="*/ 15 w 26"/>
                <a:gd name="T11" fmla="*/ 22 h 23"/>
                <a:gd name="T12" fmla="*/ 12 w 26"/>
                <a:gd name="T13" fmla="*/ 21 h 23"/>
                <a:gd name="T14" fmla="*/ 0 w 26"/>
                <a:gd name="T15" fmla="*/ 15 h 23"/>
                <a:gd name="T16" fmla="*/ 2 w 26"/>
                <a:gd name="T17" fmla="*/ 12 h 23"/>
                <a:gd name="T18" fmla="*/ 12 w 26"/>
                <a:gd name="T19" fmla="*/ 17 h 23"/>
                <a:gd name="T20" fmla="*/ 16 w 26"/>
                <a:gd name="T21" fmla="*/ 19 h 23"/>
                <a:gd name="T22" fmla="*/ 18 w 26"/>
                <a:gd name="T23" fmla="*/ 19 h 23"/>
                <a:gd name="T24" fmla="*/ 20 w 26"/>
                <a:gd name="T25" fmla="*/ 17 h 23"/>
                <a:gd name="T26" fmla="*/ 21 w 26"/>
                <a:gd name="T27" fmla="*/ 13 h 23"/>
                <a:gd name="T28" fmla="*/ 20 w 26"/>
                <a:gd name="T29" fmla="*/ 11 h 23"/>
                <a:gd name="T30" fmla="*/ 16 w 26"/>
                <a:gd name="T31" fmla="*/ 8 h 23"/>
                <a:gd name="T32" fmla="*/ 6 w 26"/>
                <a:gd name="T33" fmla="*/ 3 h 23"/>
                <a:gd name="T34" fmla="*/ 8 w 26"/>
                <a:gd name="T35" fmla="*/ 0 h 23"/>
                <a:gd name="T36" fmla="*/ 26 w 26"/>
                <a:gd name="T37" fmla="*/ 10 h 23"/>
                <a:gd name="T38" fmla="*/ 25 w 26"/>
                <a:gd name="T39"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23">
                  <a:moveTo>
                    <a:pt x="25" y="12"/>
                  </a:moveTo>
                  <a:cubicBezTo>
                    <a:pt x="22" y="11"/>
                    <a:pt x="22" y="11"/>
                    <a:pt x="22" y="11"/>
                  </a:cubicBezTo>
                  <a:cubicBezTo>
                    <a:pt x="24" y="14"/>
                    <a:pt x="24" y="16"/>
                    <a:pt x="22" y="19"/>
                  </a:cubicBezTo>
                  <a:cubicBezTo>
                    <a:pt x="22" y="20"/>
                    <a:pt x="21" y="21"/>
                    <a:pt x="20" y="21"/>
                  </a:cubicBezTo>
                  <a:cubicBezTo>
                    <a:pt x="19" y="22"/>
                    <a:pt x="19" y="22"/>
                    <a:pt x="18" y="23"/>
                  </a:cubicBezTo>
                  <a:cubicBezTo>
                    <a:pt x="17" y="23"/>
                    <a:pt x="16" y="23"/>
                    <a:pt x="15" y="22"/>
                  </a:cubicBezTo>
                  <a:cubicBezTo>
                    <a:pt x="14" y="22"/>
                    <a:pt x="13" y="22"/>
                    <a:pt x="12" y="21"/>
                  </a:cubicBezTo>
                  <a:cubicBezTo>
                    <a:pt x="0" y="15"/>
                    <a:pt x="0" y="15"/>
                    <a:pt x="0" y="15"/>
                  </a:cubicBezTo>
                  <a:cubicBezTo>
                    <a:pt x="2" y="12"/>
                    <a:pt x="2" y="12"/>
                    <a:pt x="2" y="12"/>
                  </a:cubicBezTo>
                  <a:cubicBezTo>
                    <a:pt x="12" y="17"/>
                    <a:pt x="12" y="17"/>
                    <a:pt x="12" y="17"/>
                  </a:cubicBezTo>
                  <a:cubicBezTo>
                    <a:pt x="14" y="18"/>
                    <a:pt x="15" y="19"/>
                    <a:pt x="16" y="19"/>
                  </a:cubicBezTo>
                  <a:cubicBezTo>
                    <a:pt x="17" y="19"/>
                    <a:pt x="17" y="19"/>
                    <a:pt x="18" y="19"/>
                  </a:cubicBezTo>
                  <a:cubicBezTo>
                    <a:pt x="19" y="18"/>
                    <a:pt x="20" y="17"/>
                    <a:pt x="20" y="17"/>
                  </a:cubicBezTo>
                  <a:cubicBezTo>
                    <a:pt x="21" y="16"/>
                    <a:pt x="21" y="15"/>
                    <a:pt x="21" y="13"/>
                  </a:cubicBezTo>
                  <a:cubicBezTo>
                    <a:pt x="21" y="12"/>
                    <a:pt x="20" y="12"/>
                    <a:pt x="20" y="11"/>
                  </a:cubicBezTo>
                  <a:cubicBezTo>
                    <a:pt x="19" y="10"/>
                    <a:pt x="18" y="9"/>
                    <a:pt x="16" y="8"/>
                  </a:cubicBezTo>
                  <a:cubicBezTo>
                    <a:pt x="6" y="3"/>
                    <a:pt x="6" y="3"/>
                    <a:pt x="6" y="3"/>
                  </a:cubicBezTo>
                  <a:cubicBezTo>
                    <a:pt x="8" y="0"/>
                    <a:pt x="8" y="0"/>
                    <a:pt x="8" y="0"/>
                  </a:cubicBezTo>
                  <a:cubicBezTo>
                    <a:pt x="26" y="10"/>
                    <a:pt x="26" y="10"/>
                    <a:pt x="26" y="10"/>
                  </a:cubicBezTo>
                  <a:lnTo>
                    <a:pt x="2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55" name="Freeform 93"/>
            <p:cNvSpPr>
              <a:spLocks/>
            </p:cNvSpPr>
            <p:nvPr/>
          </p:nvSpPr>
          <p:spPr bwMode="auto">
            <a:xfrm>
              <a:off x="-9369506" y="-1468443"/>
              <a:ext cx="82551" cy="74613"/>
            </a:xfrm>
            <a:custGeom>
              <a:avLst/>
              <a:gdLst>
                <a:gd name="T0" fmla="*/ 16 w 22"/>
                <a:gd name="T1" fmla="*/ 6 h 20"/>
                <a:gd name="T2" fmla="*/ 18 w 22"/>
                <a:gd name="T3" fmla="*/ 4 h 20"/>
                <a:gd name="T4" fmla="*/ 21 w 22"/>
                <a:gd name="T5" fmla="*/ 9 h 20"/>
                <a:gd name="T6" fmla="*/ 20 w 22"/>
                <a:gd name="T7" fmla="*/ 15 h 20"/>
                <a:gd name="T8" fmla="*/ 15 w 22"/>
                <a:gd name="T9" fmla="*/ 19 h 20"/>
                <a:gd name="T10" fmla="*/ 6 w 22"/>
                <a:gd name="T11" fmla="*/ 18 h 20"/>
                <a:gd name="T12" fmla="*/ 2 w 22"/>
                <a:gd name="T13" fmla="*/ 14 h 20"/>
                <a:gd name="T14" fmla="*/ 0 w 22"/>
                <a:gd name="T15" fmla="*/ 9 h 20"/>
                <a:gd name="T16" fmla="*/ 1 w 22"/>
                <a:gd name="T17" fmla="*/ 4 h 20"/>
                <a:gd name="T18" fmla="*/ 5 w 22"/>
                <a:gd name="T19" fmla="*/ 0 h 20"/>
                <a:gd name="T20" fmla="*/ 11 w 22"/>
                <a:gd name="T21" fmla="*/ 0 h 20"/>
                <a:gd name="T22" fmla="*/ 10 w 22"/>
                <a:gd name="T23" fmla="*/ 4 h 20"/>
                <a:gd name="T24" fmla="*/ 6 w 22"/>
                <a:gd name="T25" fmla="*/ 4 h 20"/>
                <a:gd name="T26" fmla="*/ 4 w 22"/>
                <a:gd name="T27" fmla="*/ 6 h 20"/>
                <a:gd name="T28" fmla="*/ 4 w 22"/>
                <a:gd name="T29" fmla="*/ 10 h 20"/>
                <a:gd name="T30" fmla="*/ 8 w 22"/>
                <a:gd name="T31" fmla="*/ 15 h 20"/>
                <a:gd name="T32" fmla="*/ 14 w 22"/>
                <a:gd name="T33" fmla="*/ 16 h 20"/>
                <a:gd name="T34" fmla="*/ 18 w 22"/>
                <a:gd name="T35" fmla="*/ 13 h 20"/>
                <a:gd name="T36" fmla="*/ 18 w 22"/>
                <a:gd name="T37" fmla="*/ 10 h 20"/>
                <a:gd name="T38" fmla="*/ 16 w 22"/>
                <a:gd name="T39"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0">
                  <a:moveTo>
                    <a:pt x="16" y="6"/>
                  </a:moveTo>
                  <a:cubicBezTo>
                    <a:pt x="18" y="4"/>
                    <a:pt x="18" y="4"/>
                    <a:pt x="18" y="4"/>
                  </a:cubicBezTo>
                  <a:cubicBezTo>
                    <a:pt x="20" y="5"/>
                    <a:pt x="21" y="7"/>
                    <a:pt x="21" y="9"/>
                  </a:cubicBezTo>
                  <a:cubicBezTo>
                    <a:pt x="22" y="11"/>
                    <a:pt x="21" y="13"/>
                    <a:pt x="20" y="15"/>
                  </a:cubicBezTo>
                  <a:cubicBezTo>
                    <a:pt x="19" y="17"/>
                    <a:pt x="17" y="19"/>
                    <a:pt x="15" y="19"/>
                  </a:cubicBezTo>
                  <a:cubicBezTo>
                    <a:pt x="12" y="20"/>
                    <a:pt x="9" y="20"/>
                    <a:pt x="6" y="18"/>
                  </a:cubicBezTo>
                  <a:cubicBezTo>
                    <a:pt x="4" y="17"/>
                    <a:pt x="3" y="16"/>
                    <a:pt x="2" y="14"/>
                  </a:cubicBezTo>
                  <a:cubicBezTo>
                    <a:pt x="1" y="13"/>
                    <a:pt x="0" y="11"/>
                    <a:pt x="0" y="9"/>
                  </a:cubicBezTo>
                  <a:cubicBezTo>
                    <a:pt x="0" y="8"/>
                    <a:pt x="0" y="6"/>
                    <a:pt x="1" y="4"/>
                  </a:cubicBezTo>
                  <a:cubicBezTo>
                    <a:pt x="2" y="2"/>
                    <a:pt x="4" y="1"/>
                    <a:pt x="5" y="0"/>
                  </a:cubicBezTo>
                  <a:cubicBezTo>
                    <a:pt x="7" y="0"/>
                    <a:pt x="9" y="0"/>
                    <a:pt x="11" y="0"/>
                  </a:cubicBezTo>
                  <a:cubicBezTo>
                    <a:pt x="10" y="4"/>
                    <a:pt x="10" y="4"/>
                    <a:pt x="10" y="4"/>
                  </a:cubicBezTo>
                  <a:cubicBezTo>
                    <a:pt x="8" y="3"/>
                    <a:pt x="7" y="3"/>
                    <a:pt x="6" y="4"/>
                  </a:cubicBezTo>
                  <a:cubicBezTo>
                    <a:pt x="5" y="4"/>
                    <a:pt x="4" y="5"/>
                    <a:pt x="4" y="6"/>
                  </a:cubicBezTo>
                  <a:cubicBezTo>
                    <a:pt x="3" y="7"/>
                    <a:pt x="3" y="9"/>
                    <a:pt x="4" y="10"/>
                  </a:cubicBezTo>
                  <a:cubicBezTo>
                    <a:pt x="4" y="12"/>
                    <a:pt x="6" y="13"/>
                    <a:pt x="8" y="15"/>
                  </a:cubicBezTo>
                  <a:cubicBezTo>
                    <a:pt x="10" y="16"/>
                    <a:pt x="12" y="17"/>
                    <a:pt x="14" y="16"/>
                  </a:cubicBezTo>
                  <a:cubicBezTo>
                    <a:pt x="16" y="16"/>
                    <a:pt x="17" y="15"/>
                    <a:pt x="18" y="13"/>
                  </a:cubicBezTo>
                  <a:cubicBezTo>
                    <a:pt x="18" y="12"/>
                    <a:pt x="19" y="11"/>
                    <a:pt x="18" y="10"/>
                  </a:cubicBezTo>
                  <a:cubicBezTo>
                    <a:pt x="18" y="9"/>
                    <a:pt x="17" y="7"/>
                    <a:pt x="16"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56" name="Freeform 94"/>
            <p:cNvSpPr>
              <a:spLocks noEditPoints="1"/>
            </p:cNvSpPr>
            <p:nvPr/>
          </p:nvSpPr>
          <p:spPr bwMode="auto">
            <a:xfrm>
              <a:off x="-9332993" y="-1539880"/>
              <a:ext cx="90488" cy="87313"/>
            </a:xfrm>
            <a:custGeom>
              <a:avLst/>
              <a:gdLst>
                <a:gd name="T0" fmla="*/ 20 w 24"/>
                <a:gd name="T1" fmla="*/ 11 h 23"/>
                <a:gd name="T2" fmla="*/ 20 w 24"/>
                <a:gd name="T3" fmla="*/ 15 h 23"/>
                <a:gd name="T4" fmla="*/ 19 w 24"/>
                <a:gd name="T5" fmla="*/ 19 h 23"/>
                <a:gd name="T6" fmla="*/ 15 w 24"/>
                <a:gd name="T7" fmla="*/ 22 h 23"/>
                <a:gd name="T8" fmla="*/ 10 w 24"/>
                <a:gd name="T9" fmla="*/ 22 h 23"/>
                <a:gd name="T10" fmla="*/ 8 w 24"/>
                <a:gd name="T11" fmla="*/ 20 h 23"/>
                <a:gd name="T12" fmla="*/ 7 w 24"/>
                <a:gd name="T13" fmla="*/ 17 h 23"/>
                <a:gd name="T14" fmla="*/ 8 w 24"/>
                <a:gd name="T15" fmla="*/ 15 h 23"/>
                <a:gd name="T16" fmla="*/ 9 w 24"/>
                <a:gd name="T17" fmla="*/ 12 h 23"/>
                <a:gd name="T18" fmla="*/ 11 w 24"/>
                <a:gd name="T19" fmla="*/ 6 h 23"/>
                <a:gd name="T20" fmla="*/ 10 w 24"/>
                <a:gd name="T21" fmla="*/ 5 h 23"/>
                <a:gd name="T22" fmla="*/ 7 w 24"/>
                <a:gd name="T23" fmla="*/ 4 h 23"/>
                <a:gd name="T24" fmla="*/ 4 w 24"/>
                <a:gd name="T25" fmla="*/ 7 h 23"/>
                <a:gd name="T26" fmla="*/ 3 w 24"/>
                <a:gd name="T27" fmla="*/ 11 h 23"/>
                <a:gd name="T28" fmla="*/ 4 w 24"/>
                <a:gd name="T29" fmla="*/ 14 h 23"/>
                <a:gd name="T30" fmla="*/ 2 w 24"/>
                <a:gd name="T31" fmla="*/ 17 h 23"/>
                <a:gd name="T32" fmla="*/ 0 w 24"/>
                <a:gd name="T33" fmla="*/ 14 h 23"/>
                <a:gd name="T34" fmla="*/ 0 w 24"/>
                <a:gd name="T35" fmla="*/ 10 h 23"/>
                <a:gd name="T36" fmla="*/ 2 w 24"/>
                <a:gd name="T37" fmla="*/ 5 h 23"/>
                <a:gd name="T38" fmla="*/ 4 w 24"/>
                <a:gd name="T39" fmla="*/ 2 h 23"/>
                <a:gd name="T40" fmla="*/ 7 w 24"/>
                <a:gd name="T41" fmla="*/ 1 h 23"/>
                <a:gd name="T42" fmla="*/ 9 w 24"/>
                <a:gd name="T43" fmla="*/ 1 h 23"/>
                <a:gd name="T44" fmla="*/ 12 w 24"/>
                <a:gd name="T45" fmla="*/ 2 h 23"/>
                <a:gd name="T46" fmla="*/ 16 w 24"/>
                <a:gd name="T47" fmla="*/ 5 h 23"/>
                <a:gd name="T48" fmla="*/ 22 w 24"/>
                <a:gd name="T49" fmla="*/ 8 h 23"/>
                <a:gd name="T50" fmla="*/ 24 w 24"/>
                <a:gd name="T51" fmla="*/ 8 h 23"/>
                <a:gd name="T52" fmla="*/ 23 w 24"/>
                <a:gd name="T53" fmla="*/ 11 h 23"/>
                <a:gd name="T54" fmla="*/ 20 w 24"/>
                <a:gd name="T55" fmla="*/ 11 h 23"/>
                <a:gd name="T56" fmla="*/ 13 w 24"/>
                <a:gd name="T57" fmla="*/ 7 h 23"/>
                <a:gd name="T58" fmla="*/ 11 w 24"/>
                <a:gd name="T59" fmla="*/ 13 h 23"/>
                <a:gd name="T60" fmla="*/ 10 w 24"/>
                <a:gd name="T61" fmla="*/ 16 h 23"/>
                <a:gd name="T62" fmla="*/ 11 w 24"/>
                <a:gd name="T63" fmla="*/ 17 h 23"/>
                <a:gd name="T64" fmla="*/ 12 w 24"/>
                <a:gd name="T65" fmla="*/ 19 h 23"/>
                <a:gd name="T66" fmla="*/ 14 w 24"/>
                <a:gd name="T67" fmla="*/ 19 h 23"/>
                <a:gd name="T68" fmla="*/ 17 w 24"/>
                <a:gd name="T69" fmla="*/ 17 h 23"/>
                <a:gd name="T70" fmla="*/ 18 w 24"/>
                <a:gd name="T71" fmla="*/ 13 h 23"/>
                <a:gd name="T72" fmla="*/ 17 w 24"/>
                <a:gd name="T73" fmla="*/ 10 h 23"/>
                <a:gd name="T74" fmla="*/ 14 w 24"/>
                <a:gd name="T75" fmla="*/ 8 h 23"/>
                <a:gd name="T76" fmla="*/ 13 w 24"/>
                <a:gd name="T7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 h="23">
                  <a:moveTo>
                    <a:pt x="20" y="11"/>
                  </a:moveTo>
                  <a:cubicBezTo>
                    <a:pt x="20" y="12"/>
                    <a:pt x="20" y="14"/>
                    <a:pt x="20" y="15"/>
                  </a:cubicBezTo>
                  <a:cubicBezTo>
                    <a:pt x="20" y="16"/>
                    <a:pt x="20" y="18"/>
                    <a:pt x="19" y="19"/>
                  </a:cubicBezTo>
                  <a:cubicBezTo>
                    <a:pt x="18" y="21"/>
                    <a:pt x="16" y="22"/>
                    <a:pt x="15" y="22"/>
                  </a:cubicBezTo>
                  <a:cubicBezTo>
                    <a:pt x="13" y="23"/>
                    <a:pt x="12" y="23"/>
                    <a:pt x="10" y="22"/>
                  </a:cubicBezTo>
                  <a:cubicBezTo>
                    <a:pt x="9" y="21"/>
                    <a:pt x="9" y="21"/>
                    <a:pt x="8" y="20"/>
                  </a:cubicBezTo>
                  <a:cubicBezTo>
                    <a:pt x="8" y="19"/>
                    <a:pt x="7" y="18"/>
                    <a:pt x="7" y="17"/>
                  </a:cubicBezTo>
                  <a:cubicBezTo>
                    <a:pt x="7" y="16"/>
                    <a:pt x="7" y="15"/>
                    <a:pt x="8" y="15"/>
                  </a:cubicBezTo>
                  <a:cubicBezTo>
                    <a:pt x="8" y="14"/>
                    <a:pt x="8" y="13"/>
                    <a:pt x="9" y="12"/>
                  </a:cubicBezTo>
                  <a:cubicBezTo>
                    <a:pt x="10" y="9"/>
                    <a:pt x="10" y="7"/>
                    <a:pt x="11" y="6"/>
                  </a:cubicBezTo>
                  <a:cubicBezTo>
                    <a:pt x="10" y="5"/>
                    <a:pt x="10" y="5"/>
                    <a:pt x="10" y="5"/>
                  </a:cubicBezTo>
                  <a:cubicBezTo>
                    <a:pt x="9" y="4"/>
                    <a:pt x="8" y="4"/>
                    <a:pt x="7" y="4"/>
                  </a:cubicBezTo>
                  <a:cubicBezTo>
                    <a:pt x="6" y="5"/>
                    <a:pt x="5" y="6"/>
                    <a:pt x="4" y="7"/>
                  </a:cubicBezTo>
                  <a:cubicBezTo>
                    <a:pt x="3" y="9"/>
                    <a:pt x="3" y="10"/>
                    <a:pt x="3" y="11"/>
                  </a:cubicBezTo>
                  <a:cubicBezTo>
                    <a:pt x="3" y="12"/>
                    <a:pt x="3" y="13"/>
                    <a:pt x="4" y="14"/>
                  </a:cubicBezTo>
                  <a:cubicBezTo>
                    <a:pt x="2" y="17"/>
                    <a:pt x="2" y="17"/>
                    <a:pt x="2" y="17"/>
                  </a:cubicBezTo>
                  <a:cubicBezTo>
                    <a:pt x="1" y="16"/>
                    <a:pt x="0" y="15"/>
                    <a:pt x="0" y="14"/>
                  </a:cubicBezTo>
                  <a:cubicBezTo>
                    <a:pt x="0" y="12"/>
                    <a:pt x="0" y="11"/>
                    <a:pt x="0" y="10"/>
                  </a:cubicBezTo>
                  <a:cubicBezTo>
                    <a:pt x="0" y="8"/>
                    <a:pt x="1" y="7"/>
                    <a:pt x="2" y="5"/>
                  </a:cubicBezTo>
                  <a:cubicBezTo>
                    <a:pt x="2" y="4"/>
                    <a:pt x="3" y="3"/>
                    <a:pt x="4" y="2"/>
                  </a:cubicBezTo>
                  <a:cubicBezTo>
                    <a:pt x="5" y="1"/>
                    <a:pt x="6" y="1"/>
                    <a:pt x="7" y="1"/>
                  </a:cubicBezTo>
                  <a:cubicBezTo>
                    <a:pt x="8" y="0"/>
                    <a:pt x="9" y="1"/>
                    <a:pt x="9" y="1"/>
                  </a:cubicBezTo>
                  <a:cubicBezTo>
                    <a:pt x="10" y="1"/>
                    <a:pt x="11" y="2"/>
                    <a:pt x="12" y="2"/>
                  </a:cubicBezTo>
                  <a:cubicBezTo>
                    <a:pt x="16" y="5"/>
                    <a:pt x="16" y="5"/>
                    <a:pt x="16" y="5"/>
                  </a:cubicBezTo>
                  <a:cubicBezTo>
                    <a:pt x="19" y="6"/>
                    <a:pt x="21" y="7"/>
                    <a:pt x="22" y="8"/>
                  </a:cubicBezTo>
                  <a:cubicBezTo>
                    <a:pt x="23" y="8"/>
                    <a:pt x="24" y="8"/>
                    <a:pt x="24" y="8"/>
                  </a:cubicBezTo>
                  <a:cubicBezTo>
                    <a:pt x="23" y="11"/>
                    <a:pt x="23" y="11"/>
                    <a:pt x="23" y="11"/>
                  </a:cubicBezTo>
                  <a:cubicBezTo>
                    <a:pt x="22" y="11"/>
                    <a:pt x="21" y="11"/>
                    <a:pt x="20" y="11"/>
                  </a:cubicBezTo>
                  <a:close/>
                  <a:moveTo>
                    <a:pt x="13" y="7"/>
                  </a:moveTo>
                  <a:cubicBezTo>
                    <a:pt x="13" y="8"/>
                    <a:pt x="12" y="10"/>
                    <a:pt x="11" y="13"/>
                  </a:cubicBezTo>
                  <a:cubicBezTo>
                    <a:pt x="11" y="14"/>
                    <a:pt x="11" y="15"/>
                    <a:pt x="10" y="16"/>
                  </a:cubicBezTo>
                  <a:cubicBezTo>
                    <a:pt x="10" y="16"/>
                    <a:pt x="10" y="17"/>
                    <a:pt x="11" y="17"/>
                  </a:cubicBezTo>
                  <a:cubicBezTo>
                    <a:pt x="11" y="18"/>
                    <a:pt x="11" y="18"/>
                    <a:pt x="12" y="19"/>
                  </a:cubicBezTo>
                  <a:cubicBezTo>
                    <a:pt x="13" y="19"/>
                    <a:pt x="14" y="19"/>
                    <a:pt x="14" y="19"/>
                  </a:cubicBezTo>
                  <a:cubicBezTo>
                    <a:pt x="15" y="19"/>
                    <a:pt x="16" y="18"/>
                    <a:pt x="17" y="17"/>
                  </a:cubicBezTo>
                  <a:cubicBezTo>
                    <a:pt x="18" y="15"/>
                    <a:pt x="18" y="14"/>
                    <a:pt x="18" y="13"/>
                  </a:cubicBezTo>
                  <a:cubicBezTo>
                    <a:pt x="18" y="12"/>
                    <a:pt x="18" y="11"/>
                    <a:pt x="17" y="10"/>
                  </a:cubicBezTo>
                  <a:cubicBezTo>
                    <a:pt x="17" y="9"/>
                    <a:pt x="16" y="8"/>
                    <a:pt x="14" y="8"/>
                  </a:cubicBezTo>
                  <a:lnTo>
                    <a:pt x="1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57" name="Freeform 95"/>
            <p:cNvSpPr>
              <a:spLocks/>
            </p:cNvSpPr>
            <p:nvPr/>
          </p:nvSpPr>
          <p:spPr bwMode="auto">
            <a:xfrm>
              <a:off x="-9313943" y="-1592268"/>
              <a:ext cx="98426" cy="63500"/>
            </a:xfrm>
            <a:custGeom>
              <a:avLst/>
              <a:gdLst>
                <a:gd name="T0" fmla="*/ 23 w 26"/>
                <a:gd name="T1" fmla="*/ 10 h 17"/>
                <a:gd name="T2" fmla="*/ 26 w 26"/>
                <a:gd name="T3" fmla="*/ 12 h 17"/>
                <a:gd name="T4" fmla="*/ 25 w 26"/>
                <a:gd name="T5" fmla="*/ 14 h 17"/>
                <a:gd name="T6" fmla="*/ 23 w 26"/>
                <a:gd name="T7" fmla="*/ 16 h 17"/>
                <a:gd name="T8" fmla="*/ 21 w 26"/>
                <a:gd name="T9" fmla="*/ 17 h 17"/>
                <a:gd name="T10" fmla="*/ 17 w 26"/>
                <a:gd name="T11" fmla="*/ 15 h 17"/>
                <a:gd name="T12" fmla="*/ 7 w 26"/>
                <a:gd name="T13" fmla="*/ 9 h 17"/>
                <a:gd name="T14" fmla="*/ 5 w 26"/>
                <a:gd name="T15" fmla="*/ 11 h 17"/>
                <a:gd name="T16" fmla="*/ 3 w 26"/>
                <a:gd name="T17" fmla="*/ 9 h 17"/>
                <a:gd name="T18" fmla="*/ 4 w 26"/>
                <a:gd name="T19" fmla="*/ 7 h 17"/>
                <a:gd name="T20" fmla="*/ 0 w 26"/>
                <a:gd name="T21" fmla="*/ 5 h 17"/>
                <a:gd name="T22" fmla="*/ 0 w 26"/>
                <a:gd name="T23" fmla="*/ 0 h 17"/>
                <a:gd name="T24" fmla="*/ 6 w 26"/>
                <a:gd name="T25" fmla="*/ 4 h 17"/>
                <a:gd name="T26" fmla="*/ 8 w 26"/>
                <a:gd name="T27" fmla="*/ 1 h 17"/>
                <a:gd name="T28" fmla="*/ 10 w 26"/>
                <a:gd name="T29" fmla="*/ 3 h 17"/>
                <a:gd name="T30" fmla="*/ 9 w 26"/>
                <a:gd name="T31" fmla="*/ 6 h 17"/>
                <a:gd name="T32" fmla="*/ 19 w 26"/>
                <a:gd name="T33" fmla="*/ 12 h 17"/>
                <a:gd name="T34" fmla="*/ 21 w 26"/>
                <a:gd name="T35" fmla="*/ 13 h 17"/>
                <a:gd name="T36" fmla="*/ 22 w 26"/>
                <a:gd name="T37" fmla="*/ 13 h 17"/>
                <a:gd name="T38" fmla="*/ 22 w 26"/>
                <a:gd name="T39" fmla="*/ 12 h 17"/>
                <a:gd name="T40" fmla="*/ 23 w 26"/>
                <a:gd name="T41"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17">
                  <a:moveTo>
                    <a:pt x="23" y="10"/>
                  </a:moveTo>
                  <a:cubicBezTo>
                    <a:pt x="26" y="12"/>
                    <a:pt x="26" y="12"/>
                    <a:pt x="26" y="12"/>
                  </a:cubicBezTo>
                  <a:cubicBezTo>
                    <a:pt x="26" y="13"/>
                    <a:pt x="25" y="13"/>
                    <a:pt x="25" y="14"/>
                  </a:cubicBezTo>
                  <a:cubicBezTo>
                    <a:pt x="24" y="15"/>
                    <a:pt x="23" y="16"/>
                    <a:pt x="23" y="16"/>
                  </a:cubicBezTo>
                  <a:cubicBezTo>
                    <a:pt x="22" y="17"/>
                    <a:pt x="21" y="17"/>
                    <a:pt x="21" y="17"/>
                  </a:cubicBezTo>
                  <a:cubicBezTo>
                    <a:pt x="20" y="17"/>
                    <a:pt x="19" y="16"/>
                    <a:pt x="17" y="15"/>
                  </a:cubicBezTo>
                  <a:cubicBezTo>
                    <a:pt x="7" y="9"/>
                    <a:pt x="7" y="9"/>
                    <a:pt x="7" y="9"/>
                  </a:cubicBezTo>
                  <a:cubicBezTo>
                    <a:pt x="5" y="11"/>
                    <a:pt x="5" y="11"/>
                    <a:pt x="5" y="11"/>
                  </a:cubicBezTo>
                  <a:cubicBezTo>
                    <a:pt x="3" y="9"/>
                    <a:pt x="3" y="9"/>
                    <a:pt x="3" y="9"/>
                  </a:cubicBezTo>
                  <a:cubicBezTo>
                    <a:pt x="4" y="7"/>
                    <a:pt x="4" y="7"/>
                    <a:pt x="4" y="7"/>
                  </a:cubicBezTo>
                  <a:cubicBezTo>
                    <a:pt x="0" y="5"/>
                    <a:pt x="0" y="5"/>
                    <a:pt x="0" y="5"/>
                  </a:cubicBezTo>
                  <a:cubicBezTo>
                    <a:pt x="0" y="0"/>
                    <a:pt x="0" y="0"/>
                    <a:pt x="0" y="0"/>
                  </a:cubicBezTo>
                  <a:cubicBezTo>
                    <a:pt x="6" y="4"/>
                    <a:pt x="6" y="4"/>
                    <a:pt x="6" y="4"/>
                  </a:cubicBezTo>
                  <a:cubicBezTo>
                    <a:pt x="8" y="1"/>
                    <a:pt x="8" y="1"/>
                    <a:pt x="8" y="1"/>
                  </a:cubicBezTo>
                  <a:cubicBezTo>
                    <a:pt x="10" y="3"/>
                    <a:pt x="10" y="3"/>
                    <a:pt x="10" y="3"/>
                  </a:cubicBezTo>
                  <a:cubicBezTo>
                    <a:pt x="9" y="6"/>
                    <a:pt x="9" y="6"/>
                    <a:pt x="9" y="6"/>
                  </a:cubicBezTo>
                  <a:cubicBezTo>
                    <a:pt x="19" y="12"/>
                    <a:pt x="19" y="12"/>
                    <a:pt x="19" y="12"/>
                  </a:cubicBezTo>
                  <a:cubicBezTo>
                    <a:pt x="20" y="13"/>
                    <a:pt x="20" y="13"/>
                    <a:pt x="21" y="13"/>
                  </a:cubicBezTo>
                  <a:cubicBezTo>
                    <a:pt x="21" y="13"/>
                    <a:pt x="21" y="13"/>
                    <a:pt x="22" y="13"/>
                  </a:cubicBezTo>
                  <a:cubicBezTo>
                    <a:pt x="22" y="13"/>
                    <a:pt x="22" y="12"/>
                    <a:pt x="22" y="12"/>
                  </a:cubicBezTo>
                  <a:cubicBezTo>
                    <a:pt x="23" y="12"/>
                    <a:pt x="23" y="11"/>
                    <a:pt x="23"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58" name="Freeform 96"/>
            <p:cNvSpPr>
              <a:spLocks noEditPoints="1"/>
            </p:cNvSpPr>
            <p:nvPr/>
          </p:nvSpPr>
          <p:spPr bwMode="auto">
            <a:xfrm>
              <a:off x="-9302830" y="-1625606"/>
              <a:ext cx="98426" cy="66675"/>
            </a:xfrm>
            <a:custGeom>
              <a:avLst/>
              <a:gdLst>
                <a:gd name="T0" fmla="*/ 10 w 62"/>
                <a:gd name="T1" fmla="*/ 12 h 42"/>
                <a:gd name="T2" fmla="*/ 0 w 62"/>
                <a:gd name="T3" fmla="*/ 7 h 42"/>
                <a:gd name="T4" fmla="*/ 5 w 62"/>
                <a:gd name="T5" fmla="*/ 0 h 42"/>
                <a:gd name="T6" fmla="*/ 15 w 62"/>
                <a:gd name="T7" fmla="*/ 5 h 42"/>
                <a:gd name="T8" fmla="*/ 10 w 62"/>
                <a:gd name="T9" fmla="*/ 12 h 42"/>
                <a:gd name="T10" fmla="*/ 59 w 62"/>
                <a:gd name="T11" fmla="*/ 42 h 42"/>
                <a:gd name="T12" fmla="*/ 17 w 62"/>
                <a:gd name="T13" fmla="*/ 16 h 42"/>
                <a:gd name="T14" fmla="*/ 22 w 62"/>
                <a:gd name="T15" fmla="*/ 9 h 42"/>
                <a:gd name="T16" fmla="*/ 62 w 62"/>
                <a:gd name="T17" fmla="*/ 35 h 42"/>
                <a:gd name="T18" fmla="*/ 59 w 62"/>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42">
                  <a:moveTo>
                    <a:pt x="10" y="12"/>
                  </a:moveTo>
                  <a:lnTo>
                    <a:pt x="0" y="7"/>
                  </a:lnTo>
                  <a:lnTo>
                    <a:pt x="5" y="0"/>
                  </a:lnTo>
                  <a:lnTo>
                    <a:pt x="15" y="5"/>
                  </a:lnTo>
                  <a:lnTo>
                    <a:pt x="10" y="12"/>
                  </a:lnTo>
                  <a:close/>
                  <a:moveTo>
                    <a:pt x="59" y="42"/>
                  </a:moveTo>
                  <a:lnTo>
                    <a:pt x="17" y="16"/>
                  </a:lnTo>
                  <a:lnTo>
                    <a:pt x="22" y="9"/>
                  </a:lnTo>
                  <a:lnTo>
                    <a:pt x="62" y="35"/>
                  </a:lnTo>
                  <a:lnTo>
                    <a:pt x="59"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59" name="Freeform 97"/>
            <p:cNvSpPr>
              <a:spLocks noEditPoints="1"/>
            </p:cNvSpPr>
            <p:nvPr/>
          </p:nvSpPr>
          <p:spPr bwMode="auto">
            <a:xfrm>
              <a:off x="-9250442" y="-1674818"/>
              <a:ext cx="82551" cy="82550"/>
            </a:xfrm>
            <a:custGeom>
              <a:avLst/>
              <a:gdLst>
                <a:gd name="T0" fmla="*/ 6 w 22"/>
                <a:gd name="T1" fmla="*/ 19 h 22"/>
                <a:gd name="T2" fmla="*/ 1 w 22"/>
                <a:gd name="T3" fmla="*/ 12 h 22"/>
                <a:gd name="T4" fmla="*/ 2 w 22"/>
                <a:gd name="T5" fmla="*/ 5 h 22"/>
                <a:gd name="T6" fmla="*/ 8 w 22"/>
                <a:gd name="T7" fmla="*/ 1 h 22"/>
                <a:gd name="T8" fmla="*/ 16 w 22"/>
                <a:gd name="T9" fmla="*/ 3 h 22"/>
                <a:gd name="T10" fmla="*/ 21 w 22"/>
                <a:gd name="T11" fmla="*/ 7 h 22"/>
                <a:gd name="T12" fmla="*/ 22 w 22"/>
                <a:gd name="T13" fmla="*/ 12 h 22"/>
                <a:gd name="T14" fmla="*/ 20 w 22"/>
                <a:gd name="T15" fmla="*/ 17 h 22"/>
                <a:gd name="T16" fmla="*/ 14 w 22"/>
                <a:gd name="T17" fmla="*/ 21 h 22"/>
                <a:gd name="T18" fmla="*/ 6 w 22"/>
                <a:gd name="T19" fmla="*/ 19 h 22"/>
                <a:gd name="T20" fmla="*/ 8 w 22"/>
                <a:gd name="T21" fmla="*/ 16 h 22"/>
                <a:gd name="T22" fmla="*/ 14 w 22"/>
                <a:gd name="T23" fmla="*/ 18 h 22"/>
                <a:gd name="T24" fmla="*/ 18 w 22"/>
                <a:gd name="T25" fmla="*/ 16 h 22"/>
                <a:gd name="T26" fmla="*/ 19 w 22"/>
                <a:gd name="T27" fmla="*/ 11 h 22"/>
                <a:gd name="T28" fmla="*/ 15 w 22"/>
                <a:gd name="T29" fmla="*/ 6 h 22"/>
                <a:gd name="T30" fmla="*/ 9 w 22"/>
                <a:gd name="T31" fmla="*/ 4 h 22"/>
                <a:gd name="T32" fmla="*/ 5 w 22"/>
                <a:gd name="T33" fmla="*/ 7 h 22"/>
                <a:gd name="T34" fmla="*/ 4 w 22"/>
                <a:gd name="T35" fmla="*/ 11 h 22"/>
                <a:gd name="T36" fmla="*/ 8 w 22"/>
                <a:gd name="T37"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2">
                  <a:moveTo>
                    <a:pt x="6" y="19"/>
                  </a:moveTo>
                  <a:cubicBezTo>
                    <a:pt x="3" y="17"/>
                    <a:pt x="1" y="15"/>
                    <a:pt x="1" y="12"/>
                  </a:cubicBezTo>
                  <a:cubicBezTo>
                    <a:pt x="0" y="10"/>
                    <a:pt x="1" y="7"/>
                    <a:pt x="2" y="5"/>
                  </a:cubicBezTo>
                  <a:cubicBezTo>
                    <a:pt x="4" y="3"/>
                    <a:pt x="6" y="1"/>
                    <a:pt x="8" y="1"/>
                  </a:cubicBezTo>
                  <a:cubicBezTo>
                    <a:pt x="11" y="0"/>
                    <a:pt x="14" y="1"/>
                    <a:pt x="16" y="3"/>
                  </a:cubicBezTo>
                  <a:cubicBezTo>
                    <a:pt x="19" y="4"/>
                    <a:pt x="20" y="6"/>
                    <a:pt x="21" y="7"/>
                  </a:cubicBezTo>
                  <a:cubicBezTo>
                    <a:pt x="22" y="9"/>
                    <a:pt x="22" y="11"/>
                    <a:pt x="22" y="12"/>
                  </a:cubicBezTo>
                  <a:cubicBezTo>
                    <a:pt x="22" y="14"/>
                    <a:pt x="21" y="16"/>
                    <a:pt x="20" y="17"/>
                  </a:cubicBezTo>
                  <a:cubicBezTo>
                    <a:pt x="19" y="20"/>
                    <a:pt x="17" y="21"/>
                    <a:pt x="14" y="21"/>
                  </a:cubicBezTo>
                  <a:cubicBezTo>
                    <a:pt x="11" y="22"/>
                    <a:pt x="9" y="21"/>
                    <a:pt x="6" y="19"/>
                  </a:cubicBezTo>
                  <a:close/>
                  <a:moveTo>
                    <a:pt x="8" y="16"/>
                  </a:moveTo>
                  <a:cubicBezTo>
                    <a:pt x="10" y="18"/>
                    <a:pt x="12" y="18"/>
                    <a:pt x="14" y="18"/>
                  </a:cubicBezTo>
                  <a:cubicBezTo>
                    <a:pt x="16" y="18"/>
                    <a:pt x="17" y="17"/>
                    <a:pt x="18" y="16"/>
                  </a:cubicBezTo>
                  <a:cubicBezTo>
                    <a:pt x="19" y="14"/>
                    <a:pt x="19" y="13"/>
                    <a:pt x="19" y="11"/>
                  </a:cubicBezTo>
                  <a:cubicBezTo>
                    <a:pt x="18" y="9"/>
                    <a:pt x="17" y="8"/>
                    <a:pt x="15" y="6"/>
                  </a:cubicBezTo>
                  <a:cubicBezTo>
                    <a:pt x="12" y="5"/>
                    <a:pt x="10" y="4"/>
                    <a:pt x="9" y="4"/>
                  </a:cubicBezTo>
                  <a:cubicBezTo>
                    <a:pt x="7" y="4"/>
                    <a:pt x="6" y="5"/>
                    <a:pt x="5" y="7"/>
                  </a:cubicBezTo>
                  <a:cubicBezTo>
                    <a:pt x="4" y="8"/>
                    <a:pt x="3" y="10"/>
                    <a:pt x="4" y="11"/>
                  </a:cubicBezTo>
                  <a:cubicBezTo>
                    <a:pt x="4" y="13"/>
                    <a:pt x="6" y="15"/>
                    <a:pt x="8"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60" name="Freeform 98"/>
            <p:cNvSpPr>
              <a:spLocks/>
            </p:cNvSpPr>
            <p:nvPr/>
          </p:nvSpPr>
          <p:spPr bwMode="auto">
            <a:xfrm>
              <a:off x="-9209167" y="-1741494"/>
              <a:ext cx="98426" cy="88900"/>
            </a:xfrm>
            <a:custGeom>
              <a:avLst/>
              <a:gdLst>
                <a:gd name="T0" fmla="*/ 16 w 26"/>
                <a:gd name="T1" fmla="*/ 24 h 24"/>
                <a:gd name="T2" fmla="*/ 0 w 26"/>
                <a:gd name="T3" fmla="*/ 12 h 24"/>
                <a:gd name="T4" fmla="*/ 1 w 26"/>
                <a:gd name="T5" fmla="*/ 9 h 24"/>
                <a:gd name="T6" fmla="*/ 4 w 26"/>
                <a:gd name="T7" fmla="*/ 11 h 24"/>
                <a:gd name="T8" fmla="*/ 5 w 26"/>
                <a:gd name="T9" fmla="*/ 3 h 24"/>
                <a:gd name="T10" fmla="*/ 7 w 26"/>
                <a:gd name="T11" fmla="*/ 1 h 24"/>
                <a:gd name="T12" fmla="*/ 10 w 26"/>
                <a:gd name="T13" fmla="*/ 0 h 24"/>
                <a:gd name="T14" fmla="*/ 13 w 26"/>
                <a:gd name="T15" fmla="*/ 1 h 24"/>
                <a:gd name="T16" fmla="*/ 16 w 26"/>
                <a:gd name="T17" fmla="*/ 3 h 24"/>
                <a:gd name="T18" fmla="*/ 26 w 26"/>
                <a:gd name="T19" fmla="*/ 10 h 24"/>
                <a:gd name="T20" fmla="*/ 24 w 26"/>
                <a:gd name="T21" fmla="*/ 13 h 24"/>
                <a:gd name="T22" fmla="*/ 14 w 26"/>
                <a:gd name="T23" fmla="*/ 5 h 24"/>
                <a:gd name="T24" fmla="*/ 11 w 26"/>
                <a:gd name="T25" fmla="*/ 4 h 24"/>
                <a:gd name="T26" fmla="*/ 9 w 26"/>
                <a:gd name="T27" fmla="*/ 4 h 24"/>
                <a:gd name="T28" fmla="*/ 7 w 26"/>
                <a:gd name="T29" fmla="*/ 6 h 24"/>
                <a:gd name="T30" fmla="*/ 6 w 26"/>
                <a:gd name="T31" fmla="*/ 10 h 24"/>
                <a:gd name="T32" fmla="*/ 9 w 26"/>
                <a:gd name="T33" fmla="*/ 14 h 24"/>
                <a:gd name="T34" fmla="*/ 19 w 26"/>
                <a:gd name="T35" fmla="*/ 21 h 24"/>
                <a:gd name="T36" fmla="*/ 16 w 26"/>
                <a:gd name="T3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4">
                  <a:moveTo>
                    <a:pt x="16" y="24"/>
                  </a:moveTo>
                  <a:cubicBezTo>
                    <a:pt x="0" y="12"/>
                    <a:pt x="0" y="12"/>
                    <a:pt x="0" y="12"/>
                  </a:cubicBezTo>
                  <a:cubicBezTo>
                    <a:pt x="1" y="9"/>
                    <a:pt x="1" y="9"/>
                    <a:pt x="1" y="9"/>
                  </a:cubicBezTo>
                  <a:cubicBezTo>
                    <a:pt x="4" y="11"/>
                    <a:pt x="4" y="11"/>
                    <a:pt x="4" y="11"/>
                  </a:cubicBezTo>
                  <a:cubicBezTo>
                    <a:pt x="3" y="8"/>
                    <a:pt x="3" y="6"/>
                    <a:pt x="5" y="3"/>
                  </a:cubicBezTo>
                  <a:cubicBezTo>
                    <a:pt x="6" y="2"/>
                    <a:pt x="6" y="2"/>
                    <a:pt x="7" y="1"/>
                  </a:cubicBezTo>
                  <a:cubicBezTo>
                    <a:pt x="8" y="0"/>
                    <a:pt x="9" y="0"/>
                    <a:pt x="10" y="0"/>
                  </a:cubicBezTo>
                  <a:cubicBezTo>
                    <a:pt x="11" y="0"/>
                    <a:pt x="12" y="0"/>
                    <a:pt x="13" y="1"/>
                  </a:cubicBezTo>
                  <a:cubicBezTo>
                    <a:pt x="14" y="1"/>
                    <a:pt x="15" y="2"/>
                    <a:pt x="16" y="3"/>
                  </a:cubicBezTo>
                  <a:cubicBezTo>
                    <a:pt x="26" y="10"/>
                    <a:pt x="26" y="10"/>
                    <a:pt x="26" y="10"/>
                  </a:cubicBezTo>
                  <a:cubicBezTo>
                    <a:pt x="24" y="13"/>
                    <a:pt x="24" y="13"/>
                    <a:pt x="24" y="13"/>
                  </a:cubicBezTo>
                  <a:cubicBezTo>
                    <a:pt x="14" y="5"/>
                    <a:pt x="14" y="5"/>
                    <a:pt x="14" y="5"/>
                  </a:cubicBezTo>
                  <a:cubicBezTo>
                    <a:pt x="13" y="5"/>
                    <a:pt x="12" y="4"/>
                    <a:pt x="11" y="4"/>
                  </a:cubicBezTo>
                  <a:cubicBezTo>
                    <a:pt x="10" y="4"/>
                    <a:pt x="10" y="4"/>
                    <a:pt x="9" y="4"/>
                  </a:cubicBezTo>
                  <a:cubicBezTo>
                    <a:pt x="8" y="4"/>
                    <a:pt x="7" y="5"/>
                    <a:pt x="7" y="6"/>
                  </a:cubicBezTo>
                  <a:cubicBezTo>
                    <a:pt x="6" y="7"/>
                    <a:pt x="6" y="8"/>
                    <a:pt x="6" y="10"/>
                  </a:cubicBezTo>
                  <a:cubicBezTo>
                    <a:pt x="6" y="11"/>
                    <a:pt x="7" y="13"/>
                    <a:pt x="9" y="14"/>
                  </a:cubicBezTo>
                  <a:cubicBezTo>
                    <a:pt x="19" y="21"/>
                    <a:pt x="19" y="21"/>
                    <a:pt x="19" y="21"/>
                  </a:cubicBezTo>
                  <a:lnTo>
                    <a:pt x="1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61" name="Freeform 99"/>
            <p:cNvSpPr>
              <a:spLocks noEditPoints="1"/>
            </p:cNvSpPr>
            <p:nvPr/>
          </p:nvSpPr>
          <p:spPr bwMode="auto">
            <a:xfrm>
              <a:off x="-9144079" y="-1862144"/>
              <a:ext cx="119063" cy="101600"/>
            </a:xfrm>
            <a:custGeom>
              <a:avLst/>
              <a:gdLst>
                <a:gd name="T0" fmla="*/ 27 w 32"/>
                <a:gd name="T1" fmla="*/ 14 h 27"/>
                <a:gd name="T2" fmla="*/ 26 w 32"/>
                <a:gd name="T3" fmla="*/ 19 h 27"/>
                <a:gd name="T4" fmla="*/ 24 w 32"/>
                <a:gd name="T5" fmla="*/ 23 h 27"/>
                <a:gd name="T6" fmla="*/ 18 w 32"/>
                <a:gd name="T7" fmla="*/ 27 h 27"/>
                <a:gd name="T8" fmla="*/ 12 w 32"/>
                <a:gd name="T9" fmla="*/ 25 h 27"/>
                <a:gd name="T10" fmla="*/ 10 w 32"/>
                <a:gd name="T11" fmla="*/ 20 h 27"/>
                <a:gd name="T12" fmla="*/ 10 w 32"/>
                <a:gd name="T13" fmla="*/ 14 h 27"/>
                <a:gd name="T14" fmla="*/ 5 w 32"/>
                <a:gd name="T15" fmla="*/ 14 h 27"/>
                <a:gd name="T16" fmla="*/ 3 w 32"/>
                <a:gd name="T17" fmla="*/ 13 h 27"/>
                <a:gd name="T18" fmla="*/ 1 w 32"/>
                <a:gd name="T19" fmla="*/ 8 h 27"/>
                <a:gd name="T20" fmla="*/ 2 w 32"/>
                <a:gd name="T21" fmla="*/ 3 h 27"/>
                <a:gd name="T22" fmla="*/ 7 w 32"/>
                <a:gd name="T23" fmla="*/ 1 h 27"/>
                <a:gd name="T24" fmla="*/ 11 w 32"/>
                <a:gd name="T25" fmla="*/ 2 h 27"/>
                <a:gd name="T26" fmla="*/ 13 w 32"/>
                <a:gd name="T27" fmla="*/ 10 h 27"/>
                <a:gd name="T28" fmla="*/ 22 w 32"/>
                <a:gd name="T29" fmla="*/ 10 h 27"/>
                <a:gd name="T30" fmla="*/ 19 w 32"/>
                <a:gd name="T31" fmla="*/ 7 h 27"/>
                <a:gd name="T32" fmla="*/ 22 w 32"/>
                <a:gd name="T33" fmla="*/ 5 h 27"/>
                <a:gd name="T34" fmla="*/ 25 w 32"/>
                <a:gd name="T35" fmla="*/ 10 h 27"/>
                <a:gd name="T36" fmla="*/ 32 w 32"/>
                <a:gd name="T37" fmla="*/ 10 h 27"/>
                <a:gd name="T38" fmla="*/ 32 w 32"/>
                <a:gd name="T39" fmla="*/ 13 h 27"/>
                <a:gd name="T40" fmla="*/ 27 w 32"/>
                <a:gd name="T41" fmla="*/ 14 h 27"/>
                <a:gd name="T42" fmla="*/ 10 w 32"/>
                <a:gd name="T43" fmla="*/ 10 h 27"/>
                <a:gd name="T44" fmla="*/ 10 w 32"/>
                <a:gd name="T45" fmla="*/ 7 h 27"/>
                <a:gd name="T46" fmla="*/ 9 w 32"/>
                <a:gd name="T47" fmla="*/ 5 h 27"/>
                <a:gd name="T48" fmla="*/ 7 w 32"/>
                <a:gd name="T49" fmla="*/ 4 h 27"/>
                <a:gd name="T50" fmla="*/ 4 w 32"/>
                <a:gd name="T51" fmla="*/ 5 h 27"/>
                <a:gd name="T52" fmla="*/ 4 w 32"/>
                <a:gd name="T53" fmla="*/ 8 h 27"/>
                <a:gd name="T54" fmla="*/ 5 w 32"/>
                <a:gd name="T55" fmla="*/ 10 h 27"/>
                <a:gd name="T56" fmla="*/ 6 w 32"/>
                <a:gd name="T57" fmla="*/ 10 h 27"/>
                <a:gd name="T58" fmla="*/ 8 w 32"/>
                <a:gd name="T59" fmla="*/ 10 h 27"/>
                <a:gd name="T60" fmla="*/ 10 w 32"/>
                <a:gd name="T61" fmla="*/ 10 h 27"/>
                <a:gd name="T62" fmla="*/ 23 w 32"/>
                <a:gd name="T63" fmla="*/ 14 h 27"/>
                <a:gd name="T64" fmla="*/ 13 w 32"/>
                <a:gd name="T65" fmla="*/ 14 h 27"/>
                <a:gd name="T66" fmla="*/ 13 w 32"/>
                <a:gd name="T67" fmla="*/ 19 h 27"/>
                <a:gd name="T68" fmla="*/ 14 w 32"/>
                <a:gd name="T69" fmla="*/ 22 h 27"/>
                <a:gd name="T70" fmla="*/ 18 w 32"/>
                <a:gd name="T71" fmla="*/ 23 h 27"/>
                <a:gd name="T72" fmla="*/ 22 w 32"/>
                <a:gd name="T73" fmla="*/ 21 h 27"/>
                <a:gd name="T74" fmla="*/ 23 w 32"/>
                <a:gd name="T75" fmla="*/ 18 h 27"/>
                <a:gd name="T76" fmla="*/ 23 w 32"/>
                <a:gd name="T77"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 h="27">
                  <a:moveTo>
                    <a:pt x="27" y="14"/>
                  </a:moveTo>
                  <a:cubicBezTo>
                    <a:pt x="27" y="16"/>
                    <a:pt x="27" y="17"/>
                    <a:pt x="26" y="19"/>
                  </a:cubicBezTo>
                  <a:cubicBezTo>
                    <a:pt x="26" y="20"/>
                    <a:pt x="25" y="22"/>
                    <a:pt x="24" y="23"/>
                  </a:cubicBezTo>
                  <a:cubicBezTo>
                    <a:pt x="23" y="25"/>
                    <a:pt x="20" y="26"/>
                    <a:pt x="18" y="27"/>
                  </a:cubicBezTo>
                  <a:cubicBezTo>
                    <a:pt x="16" y="27"/>
                    <a:pt x="14" y="26"/>
                    <a:pt x="12" y="25"/>
                  </a:cubicBezTo>
                  <a:cubicBezTo>
                    <a:pt x="11" y="24"/>
                    <a:pt x="10" y="22"/>
                    <a:pt x="10" y="20"/>
                  </a:cubicBezTo>
                  <a:cubicBezTo>
                    <a:pt x="9" y="19"/>
                    <a:pt x="9" y="17"/>
                    <a:pt x="10" y="14"/>
                  </a:cubicBezTo>
                  <a:cubicBezTo>
                    <a:pt x="8" y="14"/>
                    <a:pt x="6" y="14"/>
                    <a:pt x="5" y="14"/>
                  </a:cubicBezTo>
                  <a:cubicBezTo>
                    <a:pt x="4" y="14"/>
                    <a:pt x="4" y="13"/>
                    <a:pt x="3" y="13"/>
                  </a:cubicBezTo>
                  <a:cubicBezTo>
                    <a:pt x="1" y="12"/>
                    <a:pt x="1" y="10"/>
                    <a:pt x="1" y="8"/>
                  </a:cubicBezTo>
                  <a:cubicBezTo>
                    <a:pt x="0" y="7"/>
                    <a:pt x="1" y="5"/>
                    <a:pt x="2" y="3"/>
                  </a:cubicBezTo>
                  <a:cubicBezTo>
                    <a:pt x="3" y="2"/>
                    <a:pt x="5" y="1"/>
                    <a:pt x="7" y="1"/>
                  </a:cubicBezTo>
                  <a:cubicBezTo>
                    <a:pt x="8" y="0"/>
                    <a:pt x="10" y="1"/>
                    <a:pt x="11" y="2"/>
                  </a:cubicBezTo>
                  <a:cubicBezTo>
                    <a:pt x="13" y="3"/>
                    <a:pt x="14" y="6"/>
                    <a:pt x="13" y="10"/>
                  </a:cubicBezTo>
                  <a:cubicBezTo>
                    <a:pt x="22" y="10"/>
                    <a:pt x="22" y="10"/>
                    <a:pt x="22" y="10"/>
                  </a:cubicBezTo>
                  <a:cubicBezTo>
                    <a:pt x="21" y="9"/>
                    <a:pt x="20" y="8"/>
                    <a:pt x="19" y="7"/>
                  </a:cubicBezTo>
                  <a:cubicBezTo>
                    <a:pt x="22" y="5"/>
                    <a:pt x="22" y="5"/>
                    <a:pt x="22" y="5"/>
                  </a:cubicBezTo>
                  <a:cubicBezTo>
                    <a:pt x="24" y="7"/>
                    <a:pt x="25" y="8"/>
                    <a:pt x="25" y="10"/>
                  </a:cubicBezTo>
                  <a:cubicBezTo>
                    <a:pt x="28" y="10"/>
                    <a:pt x="30" y="10"/>
                    <a:pt x="32" y="10"/>
                  </a:cubicBezTo>
                  <a:cubicBezTo>
                    <a:pt x="32" y="13"/>
                    <a:pt x="32" y="13"/>
                    <a:pt x="32" y="13"/>
                  </a:cubicBezTo>
                  <a:cubicBezTo>
                    <a:pt x="31" y="14"/>
                    <a:pt x="29" y="14"/>
                    <a:pt x="27" y="14"/>
                  </a:cubicBezTo>
                  <a:close/>
                  <a:moveTo>
                    <a:pt x="10" y="10"/>
                  </a:moveTo>
                  <a:cubicBezTo>
                    <a:pt x="11" y="9"/>
                    <a:pt x="11" y="7"/>
                    <a:pt x="10" y="7"/>
                  </a:cubicBezTo>
                  <a:cubicBezTo>
                    <a:pt x="10" y="6"/>
                    <a:pt x="10" y="5"/>
                    <a:pt x="9" y="5"/>
                  </a:cubicBezTo>
                  <a:cubicBezTo>
                    <a:pt x="8" y="4"/>
                    <a:pt x="7" y="4"/>
                    <a:pt x="7" y="4"/>
                  </a:cubicBezTo>
                  <a:cubicBezTo>
                    <a:pt x="6" y="4"/>
                    <a:pt x="5" y="4"/>
                    <a:pt x="4" y="5"/>
                  </a:cubicBezTo>
                  <a:cubicBezTo>
                    <a:pt x="4" y="6"/>
                    <a:pt x="4" y="7"/>
                    <a:pt x="4" y="8"/>
                  </a:cubicBezTo>
                  <a:cubicBezTo>
                    <a:pt x="4" y="8"/>
                    <a:pt x="4" y="9"/>
                    <a:pt x="5" y="10"/>
                  </a:cubicBezTo>
                  <a:cubicBezTo>
                    <a:pt x="5" y="10"/>
                    <a:pt x="6" y="10"/>
                    <a:pt x="6" y="10"/>
                  </a:cubicBezTo>
                  <a:cubicBezTo>
                    <a:pt x="7" y="10"/>
                    <a:pt x="7" y="10"/>
                    <a:pt x="8" y="10"/>
                  </a:cubicBezTo>
                  <a:lnTo>
                    <a:pt x="10" y="10"/>
                  </a:lnTo>
                  <a:close/>
                  <a:moveTo>
                    <a:pt x="23" y="14"/>
                  </a:moveTo>
                  <a:cubicBezTo>
                    <a:pt x="13" y="14"/>
                    <a:pt x="13" y="14"/>
                    <a:pt x="13" y="14"/>
                  </a:cubicBezTo>
                  <a:cubicBezTo>
                    <a:pt x="12" y="16"/>
                    <a:pt x="12" y="18"/>
                    <a:pt x="13" y="19"/>
                  </a:cubicBezTo>
                  <a:cubicBezTo>
                    <a:pt x="13" y="20"/>
                    <a:pt x="14" y="21"/>
                    <a:pt x="14" y="22"/>
                  </a:cubicBezTo>
                  <a:cubicBezTo>
                    <a:pt x="15" y="22"/>
                    <a:pt x="17" y="23"/>
                    <a:pt x="18" y="23"/>
                  </a:cubicBezTo>
                  <a:cubicBezTo>
                    <a:pt x="20" y="23"/>
                    <a:pt x="21" y="22"/>
                    <a:pt x="22" y="21"/>
                  </a:cubicBezTo>
                  <a:cubicBezTo>
                    <a:pt x="23" y="20"/>
                    <a:pt x="23" y="19"/>
                    <a:pt x="23" y="18"/>
                  </a:cubicBezTo>
                  <a:cubicBezTo>
                    <a:pt x="23" y="16"/>
                    <a:pt x="23" y="15"/>
                    <a:pt x="23"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62" name="Freeform 100"/>
            <p:cNvSpPr>
              <a:spLocks/>
            </p:cNvSpPr>
            <p:nvPr/>
          </p:nvSpPr>
          <p:spPr bwMode="auto">
            <a:xfrm>
              <a:off x="-9055178" y="-1981207"/>
              <a:ext cx="112713" cy="107950"/>
            </a:xfrm>
            <a:custGeom>
              <a:avLst/>
              <a:gdLst>
                <a:gd name="T0" fmla="*/ 11 w 30"/>
                <a:gd name="T1" fmla="*/ 27 h 29"/>
                <a:gd name="T2" fmla="*/ 13 w 30"/>
                <a:gd name="T3" fmla="*/ 24 h 29"/>
                <a:gd name="T4" fmla="*/ 17 w 30"/>
                <a:gd name="T5" fmla="*/ 25 h 29"/>
                <a:gd name="T6" fmla="*/ 20 w 30"/>
                <a:gd name="T7" fmla="*/ 24 h 29"/>
                <a:gd name="T8" fmla="*/ 24 w 30"/>
                <a:gd name="T9" fmla="*/ 22 h 29"/>
                <a:gd name="T10" fmla="*/ 26 w 30"/>
                <a:gd name="T11" fmla="*/ 18 h 29"/>
                <a:gd name="T12" fmla="*/ 26 w 30"/>
                <a:gd name="T13" fmla="*/ 15 h 29"/>
                <a:gd name="T14" fmla="*/ 25 w 30"/>
                <a:gd name="T15" fmla="*/ 13 h 29"/>
                <a:gd name="T16" fmla="*/ 23 w 30"/>
                <a:gd name="T17" fmla="*/ 12 h 29"/>
                <a:gd name="T18" fmla="*/ 20 w 30"/>
                <a:gd name="T19" fmla="*/ 13 h 29"/>
                <a:gd name="T20" fmla="*/ 15 w 30"/>
                <a:gd name="T21" fmla="*/ 16 h 29"/>
                <a:gd name="T22" fmla="*/ 10 w 30"/>
                <a:gd name="T23" fmla="*/ 19 h 29"/>
                <a:gd name="T24" fmla="*/ 6 w 30"/>
                <a:gd name="T25" fmla="*/ 19 h 29"/>
                <a:gd name="T26" fmla="*/ 3 w 30"/>
                <a:gd name="T27" fmla="*/ 18 h 29"/>
                <a:gd name="T28" fmla="*/ 1 w 30"/>
                <a:gd name="T29" fmla="*/ 14 h 29"/>
                <a:gd name="T30" fmla="*/ 1 w 30"/>
                <a:gd name="T31" fmla="*/ 10 h 29"/>
                <a:gd name="T32" fmla="*/ 4 w 30"/>
                <a:gd name="T33" fmla="*/ 5 h 29"/>
                <a:gd name="T34" fmla="*/ 8 w 30"/>
                <a:gd name="T35" fmla="*/ 1 h 29"/>
                <a:gd name="T36" fmla="*/ 13 w 30"/>
                <a:gd name="T37" fmla="*/ 1 h 29"/>
                <a:gd name="T38" fmla="*/ 17 w 30"/>
                <a:gd name="T39" fmla="*/ 3 h 29"/>
                <a:gd name="T40" fmla="*/ 15 w 30"/>
                <a:gd name="T41" fmla="*/ 6 h 29"/>
                <a:gd name="T42" fmla="*/ 11 w 30"/>
                <a:gd name="T43" fmla="*/ 4 h 29"/>
                <a:gd name="T44" fmla="*/ 6 w 30"/>
                <a:gd name="T45" fmla="*/ 7 h 29"/>
                <a:gd name="T46" fmla="*/ 4 w 30"/>
                <a:gd name="T47" fmla="*/ 12 h 29"/>
                <a:gd name="T48" fmla="*/ 5 w 30"/>
                <a:gd name="T49" fmla="*/ 15 h 29"/>
                <a:gd name="T50" fmla="*/ 8 w 30"/>
                <a:gd name="T51" fmla="*/ 16 h 29"/>
                <a:gd name="T52" fmla="*/ 13 w 30"/>
                <a:gd name="T53" fmla="*/ 13 h 29"/>
                <a:gd name="T54" fmla="*/ 19 w 30"/>
                <a:gd name="T55" fmla="*/ 9 h 29"/>
                <a:gd name="T56" fmla="*/ 23 w 30"/>
                <a:gd name="T57" fmla="*/ 8 h 29"/>
                <a:gd name="T58" fmla="*/ 27 w 30"/>
                <a:gd name="T59" fmla="*/ 10 h 29"/>
                <a:gd name="T60" fmla="*/ 29 w 30"/>
                <a:gd name="T61" fmla="*/ 14 h 29"/>
                <a:gd name="T62" fmla="*/ 29 w 30"/>
                <a:gd name="T63" fmla="*/ 19 h 29"/>
                <a:gd name="T64" fmla="*/ 26 w 30"/>
                <a:gd name="T65" fmla="*/ 24 h 29"/>
                <a:gd name="T66" fmla="*/ 21 w 30"/>
                <a:gd name="T67" fmla="*/ 28 h 29"/>
                <a:gd name="T68" fmla="*/ 16 w 30"/>
                <a:gd name="T69" fmla="*/ 29 h 29"/>
                <a:gd name="T70" fmla="*/ 11 w 30"/>
                <a:gd name="T71"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29">
                  <a:moveTo>
                    <a:pt x="11" y="27"/>
                  </a:moveTo>
                  <a:cubicBezTo>
                    <a:pt x="13" y="24"/>
                    <a:pt x="13" y="24"/>
                    <a:pt x="13" y="24"/>
                  </a:cubicBezTo>
                  <a:cubicBezTo>
                    <a:pt x="14" y="25"/>
                    <a:pt x="16" y="25"/>
                    <a:pt x="17" y="25"/>
                  </a:cubicBezTo>
                  <a:cubicBezTo>
                    <a:pt x="18" y="25"/>
                    <a:pt x="19" y="25"/>
                    <a:pt x="20" y="24"/>
                  </a:cubicBezTo>
                  <a:cubicBezTo>
                    <a:pt x="22" y="24"/>
                    <a:pt x="23" y="23"/>
                    <a:pt x="24" y="22"/>
                  </a:cubicBezTo>
                  <a:cubicBezTo>
                    <a:pt x="25" y="21"/>
                    <a:pt x="25" y="20"/>
                    <a:pt x="26" y="18"/>
                  </a:cubicBezTo>
                  <a:cubicBezTo>
                    <a:pt x="26" y="17"/>
                    <a:pt x="26" y="16"/>
                    <a:pt x="26" y="15"/>
                  </a:cubicBezTo>
                  <a:cubicBezTo>
                    <a:pt x="26" y="15"/>
                    <a:pt x="26" y="14"/>
                    <a:pt x="25" y="13"/>
                  </a:cubicBezTo>
                  <a:cubicBezTo>
                    <a:pt x="24" y="13"/>
                    <a:pt x="23" y="12"/>
                    <a:pt x="23" y="12"/>
                  </a:cubicBezTo>
                  <a:cubicBezTo>
                    <a:pt x="22" y="12"/>
                    <a:pt x="21" y="12"/>
                    <a:pt x="20" y="13"/>
                  </a:cubicBezTo>
                  <a:cubicBezTo>
                    <a:pt x="19" y="13"/>
                    <a:pt x="17" y="14"/>
                    <a:pt x="15" y="16"/>
                  </a:cubicBezTo>
                  <a:cubicBezTo>
                    <a:pt x="13" y="17"/>
                    <a:pt x="11" y="18"/>
                    <a:pt x="10" y="19"/>
                  </a:cubicBezTo>
                  <a:cubicBezTo>
                    <a:pt x="9" y="19"/>
                    <a:pt x="7" y="20"/>
                    <a:pt x="6" y="19"/>
                  </a:cubicBezTo>
                  <a:cubicBezTo>
                    <a:pt x="5" y="19"/>
                    <a:pt x="4" y="19"/>
                    <a:pt x="3" y="18"/>
                  </a:cubicBezTo>
                  <a:cubicBezTo>
                    <a:pt x="2" y="17"/>
                    <a:pt x="1" y="16"/>
                    <a:pt x="1" y="14"/>
                  </a:cubicBezTo>
                  <a:cubicBezTo>
                    <a:pt x="0" y="13"/>
                    <a:pt x="0" y="11"/>
                    <a:pt x="1" y="10"/>
                  </a:cubicBezTo>
                  <a:cubicBezTo>
                    <a:pt x="1" y="8"/>
                    <a:pt x="2" y="6"/>
                    <a:pt x="4" y="5"/>
                  </a:cubicBezTo>
                  <a:cubicBezTo>
                    <a:pt x="5" y="3"/>
                    <a:pt x="7" y="2"/>
                    <a:pt x="8" y="1"/>
                  </a:cubicBezTo>
                  <a:cubicBezTo>
                    <a:pt x="10" y="1"/>
                    <a:pt x="11" y="0"/>
                    <a:pt x="13" y="1"/>
                  </a:cubicBezTo>
                  <a:cubicBezTo>
                    <a:pt x="15" y="1"/>
                    <a:pt x="16" y="2"/>
                    <a:pt x="17" y="3"/>
                  </a:cubicBezTo>
                  <a:cubicBezTo>
                    <a:pt x="15" y="6"/>
                    <a:pt x="15" y="6"/>
                    <a:pt x="15" y="6"/>
                  </a:cubicBezTo>
                  <a:cubicBezTo>
                    <a:pt x="14" y="4"/>
                    <a:pt x="12" y="4"/>
                    <a:pt x="11" y="4"/>
                  </a:cubicBezTo>
                  <a:cubicBezTo>
                    <a:pt x="9" y="4"/>
                    <a:pt x="8" y="5"/>
                    <a:pt x="6" y="7"/>
                  </a:cubicBezTo>
                  <a:cubicBezTo>
                    <a:pt x="5" y="9"/>
                    <a:pt x="4" y="10"/>
                    <a:pt x="4" y="12"/>
                  </a:cubicBezTo>
                  <a:cubicBezTo>
                    <a:pt x="4" y="13"/>
                    <a:pt x="4" y="14"/>
                    <a:pt x="5" y="15"/>
                  </a:cubicBezTo>
                  <a:cubicBezTo>
                    <a:pt x="6" y="16"/>
                    <a:pt x="7" y="16"/>
                    <a:pt x="8" y="16"/>
                  </a:cubicBezTo>
                  <a:cubicBezTo>
                    <a:pt x="9" y="16"/>
                    <a:pt x="11" y="15"/>
                    <a:pt x="13" y="13"/>
                  </a:cubicBezTo>
                  <a:cubicBezTo>
                    <a:pt x="16" y="11"/>
                    <a:pt x="18" y="10"/>
                    <a:pt x="19" y="9"/>
                  </a:cubicBezTo>
                  <a:cubicBezTo>
                    <a:pt x="20" y="9"/>
                    <a:pt x="22" y="8"/>
                    <a:pt x="23" y="8"/>
                  </a:cubicBezTo>
                  <a:cubicBezTo>
                    <a:pt x="25" y="9"/>
                    <a:pt x="26" y="9"/>
                    <a:pt x="27" y="10"/>
                  </a:cubicBezTo>
                  <a:cubicBezTo>
                    <a:pt x="28" y="11"/>
                    <a:pt x="29" y="13"/>
                    <a:pt x="29" y="14"/>
                  </a:cubicBezTo>
                  <a:cubicBezTo>
                    <a:pt x="30" y="16"/>
                    <a:pt x="30" y="17"/>
                    <a:pt x="29" y="19"/>
                  </a:cubicBezTo>
                  <a:cubicBezTo>
                    <a:pt x="29" y="21"/>
                    <a:pt x="28" y="22"/>
                    <a:pt x="26" y="24"/>
                  </a:cubicBezTo>
                  <a:cubicBezTo>
                    <a:pt x="25" y="26"/>
                    <a:pt x="23" y="27"/>
                    <a:pt x="21" y="28"/>
                  </a:cubicBezTo>
                  <a:cubicBezTo>
                    <a:pt x="20" y="29"/>
                    <a:pt x="18" y="29"/>
                    <a:pt x="16" y="29"/>
                  </a:cubicBezTo>
                  <a:cubicBezTo>
                    <a:pt x="14" y="29"/>
                    <a:pt x="13" y="28"/>
                    <a:pt x="11" y="2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63" name="Freeform 101"/>
            <p:cNvSpPr>
              <a:spLocks noEditPoints="1"/>
            </p:cNvSpPr>
            <p:nvPr/>
          </p:nvSpPr>
          <p:spPr bwMode="auto">
            <a:xfrm>
              <a:off x="-8964690" y="-2022482"/>
              <a:ext cx="82551" cy="77788"/>
            </a:xfrm>
            <a:custGeom>
              <a:avLst/>
              <a:gdLst>
                <a:gd name="T0" fmla="*/ 17 w 22"/>
                <a:gd name="T1" fmla="*/ 9 h 21"/>
                <a:gd name="T2" fmla="*/ 20 w 22"/>
                <a:gd name="T3" fmla="*/ 6 h 21"/>
                <a:gd name="T4" fmla="*/ 21 w 22"/>
                <a:gd name="T5" fmla="*/ 12 h 21"/>
                <a:gd name="T6" fmla="*/ 19 w 22"/>
                <a:gd name="T7" fmla="*/ 17 h 21"/>
                <a:gd name="T8" fmla="*/ 12 w 22"/>
                <a:gd name="T9" fmla="*/ 21 h 21"/>
                <a:gd name="T10" fmla="*/ 4 w 22"/>
                <a:gd name="T11" fmla="*/ 17 h 21"/>
                <a:gd name="T12" fmla="*/ 0 w 22"/>
                <a:gd name="T13" fmla="*/ 10 h 21"/>
                <a:gd name="T14" fmla="*/ 3 w 22"/>
                <a:gd name="T15" fmla="*/ 3 h 21"/>
                <a:gd name="T16" fmla="*/ 10 w 22"/>
                <a:gd name="T17" fmla="*/ 0 h 21"/>
                <a:gd name="T18" fmla="*/ 17 w 22"/>
                <a:gd name="T19" fmla="*/ 3 h 21"/>
                <a:gd name="T20" fmla="*/ 18 w 22"/>
                <a:gd name="T21" fmla="*/ 4 h 21"/>
                <a:gd name="T22" fmla="*/ 7 w 22"/>
                <a:gd name="T23" fmla="*/ 15 h 21"/>
                <a:gd name="T24" fmla="*/ 12 w 22"/>
                <a:gd name="T25" fmla="*/ 17 h 21"/>
                <a:gd name="T26" fmla="*/ 17 w 22"/>
                <a:gd name="T27" fmla="*/ 15 h 21"/>
                <a:gd name="T28" fmla="*/ 18 w 22"/>
                <a:gd name="T29" fmla="*/ 12 h 21"/>
                <a:gd name="T30" fmla="*/ 17 w 22"/>
                <a:gd name="T31" fmla="*/ 9 h 21"/>
                <a:gd name="T32" fmla="*/ 5 w 22"/>
                <a:gd name="T33" fmla="*/ 13 h 21"/>
                <a:gd name="T34" fmla="*/ 13 w 22"/>
                <a:gd name="T35" fmla="*/ 5 h 21"/>
                <a:gd name="T36" fmla="*/ 9 w 22"/>
                <a:gd name="T37" fmla="*/ 3 h 21"/>
                <a:gd name="T38" fmla="*/ 5 w 22"/>
                <a:gd name="T39" fmla="*/ 5 h 21"/>
                <a:gd name="T40" fmla="*/ 3 w 22"/>
                <a:gd name="T41" fmla="*/ 9 h 21"/>
                <a:gd name="T42" fmla="*/ 5 w 22"/>
                <a:gd name="T43"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1">
                  <a:moveTo>
                    <a:pt x="17" y="9"/>
                  </a:moveTo>
                  <a:cubicBezTo>
                    <a:pt x="20" y="6"/>
                    <a:pt x="20" y="6"/>
                    <a:pt x="20" y="6"/>
                  </a:cubicBezTo>
                  <a:cubicBezTo>
                    <a:pt x="21" y="8"/>
                    <a:pt x="22" y="10"/>
                    <a:pt x="21" y="12"/>
                  </a:cubicBezTo>
                  <a:cubicBezTo>
                    <a:pt x="21" y="14"/>
                    <a:pt x="20" y="16"/>
                    <a:pt x="19" y="17"/>
                  </a:cubicBezTo>
                  <a:cubicBezTo>
                    <a:pt x="17" y="20"/>
                    <a:pt x="14" y="21"/>
                    <a:pt x="12" y="21"/>
                  </a:cubicBezTo>
                  <a:cubicBezTo>
                    <a:pt x="9" y="21"/>
                    <a:pt x="7" y="20"/>
                    <a:pt x="4" y="17"/>
                  </a:cubicBezTo>
                  <a:cubicBezTo>
                    <a:pt x="2" y="15"/>
                    <a:pt x="0" y="12"/>
                    <a:pt x="0" y="10"/>
                  </a:cubicBezTo>
                  <a:cubicBezTo>
                    <a:pt x="0" y="7"/>
                    <a:pt x="1" y="5"/>
                    <a:pt x="3" y="3"/>
                  </a:cubicBezTo>
                  <a:cubicBezTo>
                    <a:pt x="5" y="1"/>
                    <a:pt x="7" y="0"/>
                    <a:pt x="10" y="0"/>
                  </a:cubicBezTo>
                  <a:cubicBezTo>
                    <a:pt x="12" y="0"/>
                    <a:pt x="15" y="1"/>
                    <a:pt x="17" y="3"/>
                  </a:cubicBezTo>
                  <a:cubicBezTo>
                    <a:pt x="17" y="3"/>
                    <a:pt x="18" y="4"/>
                    <a:pt x="18" y="4"/>
                  </a:cubicBezTo>
                  <a:cubicBezTo>
                    <a:pt x="7" y="15"/>
                    <a:pt x="7" y="15"/>
                    <a:pt x="7" y="15"/>
                  </a:cubicBezTo>
                  <a:cubicBezTo>
                    <a:pt x="9" y="17"/>
                    <a:pt x="11" y="17"/>
                    <a:pt x="12" y="17"/>
                  </a:cubicBezTo>
                  <a:cubicBezTo>
                    <a:pt x="14" y="17"/>
                    <a:pt x="15" y="17"/>
                    <a:pt x="17" y="15"/>
                  </a:cubicBezTo>
                  <a:cubicBezTo>
                    <a:pt x="17" y="14"/>
                    <a:pt x="18" y="13"/>
                    <a:pt x="18" y="12"/>
                  </a:cubicBezTo>
                  <a:cubicBezTo>
                    <a:pt x="18" y="11"/>
                    <a:pt x="18" y="10"/>
                    <a:pt x="17" y="9"/>
                  </a:cubicBezTo>
                  <a:close/>
                  <a:moveTo>
                    <a:pt x="5" y="13"/>
                  </a:moveTo>
                  <a:cubicBezTo>
                    <a:pt x="13" y="5"/>
                    <a:pt x="13" y="5"/>
                    <a:pt x="13" y="5"/>
                  </a:cubicBezTo>
                  <a:cubicBezTo>
                    <a:pt x="12" y="3"/>
                    <a:pt x="11" y="3"/>
                    <a:pt x="9" y="3"/>
                  </a:cubicBezTo>
                  <a:cubicBezTo>
                    <a:pt x="8" y="3"/>
                    <a:pt x="6" y="3"/>
                    <a:pt x="5" y="5"/>
                  </a:cubicBezTo>
                  <a:cubicBezTo>
                    <a:pt x="4" y="6"/>
                    <a:pt x="3" y="7"/>
                    <a:pt x="3" y="9"/>
                  </a:cubicBezTo>
                  <a:cubicBezTo>
                    <a:pt x="3" y="10"/>
                    <a:pt x="4" y="12"/>
                    <a:pt x="5"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64" name="Freeform 102"/>
            <p:cNvSpPr>
              <a:spLocks/>
            </p:cNvSpPr>
            <p:nvPr/>
          </p:nvSpPr>
          <p:spPr bwMode="auto">
            <a:xfrm>
              <a:off x="-8904364" y="-2082807"/>
              <a:ext cx="77788" cy="77788"/>
            </a:xfrm>
            <a:custGeom>
              <a:avLst/>
              <a:gdLst>
                <a:gd name="T0" fmla="*/ 16 w 21"/>
                <a:gd name="T1" fmla="*/ 9 h 21"/>
                <a:gd name="T2" fmla="*/ 19 w 21"/>
                <a:gd name="T3" fmla="*/ 7 h 21"/>
                <a:gd name="T4" fmla="*/ 21 w 21"/>
                <a:gd name="T5" fmla="*/ 13 h 21"/>
                <a:gd name="T6" fmla="*/ 18 w 21"/>
                <a:gd name="T7" fmla="*/ 18 h 21"/>
                <a:gd name="T8" fmla="*/ 11 w 21"/>
                <a:gd name="T9" fmla="*/ 21 h 21"/>
                <a:gd name="T10" fmla="*/ 4 w 21"/>
                <a:gd name="T11" fmla="*/ 17 h 21"/>
                <a:gd name="T12" fmla="*/ 0 w 21"/>
                <a:gd name="T13" fmla="*/ 12 h 21"/>
                <a:gd name="T14" fmla="*/ 0 w 21"/>
                <a:gd name="T15" fmla="*/ 7 h 21"/>
                <a:gd name="T16" fmla="*/ 3 w 21"/>
                <a:gd name="T17" fmla="*/ 3 h 21"/>
                <a:gd name="T18" fmla="*/ 8 w 21"/>
                <a:gd name="T19" fmla="*/ 0 h 21"/>
                <a:gd name="T20" fmla="*/ 13 w 21"/>
                <a:gd name="T21" fmla="*/ 2 h 21"/>
                <a:gd name="T22" fmla="*/ 11 w 21"/>
                <a:gd name="T23" fmla="*/ 4 h 21"/>
                <a:gd name="T24" fmla="*/ 8 w 21"/>
                <a:gd name="T25" fmla="*/ 3 h 21"/>
                <a:gd name="T26" fmla="*/ 5 w 21"/>
                <a:gd name="T27" fmla="*/ 5 h 21"/>
                <a:gd name="T28" fmla="*/ 3 w 21"/>
                <a:gd name="T29" fmla="*/ 9 h 21"/>
                <a:gd name="T30" fmla="*/ 6 w 21"/>
                <a:gd name="T31" fmla="*/ 14 h 21"/>
                <a:gd name="T32" fmla="*/ 12 w 21"/>
                <a:gd name="T33" fmla="*/ 18 h 21"/>
                <a:gd name="T34" fmla="*/ 16 w 21"/>
                <a:gd name="T35" fmla="*/ 16 h 21"/>
                <a:gd name="T36" fmla="*/ 17 w 21"/>
                <a:gd name="T37" fmla="*/ 13 h 21"/>
                <a:gd name="T38" fmla="*/ 16 w 21"/>
                <a:gd name="T39"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21">
                  <a:moveTo>
                    <a:pt x="16" y="9"/>
                  </a:moveTo>
                  <a:cubicBezTo>
                    <a:pt x="19" y="7"/>
                    <a:pt x="19" y="7"/>
                    <a:pt x="19" y="7"/>
                  </a:cubicBezTo>
                  <a:cubicBezTo>
                    <a:pt x="20" y="9"/>
                    <a:pt x="21" y="11"/>
                    <a:pt x="21" y="13"/>
                  </a:cubicBezTo>
                  <a:cubicBezTo>
                    <a:pt x="20" y="15"/>
                    <a:pt x="19" y="17"/>
                    <a:pt x="18" y="18"/>
                  </a:cubicBezTo>
                  <a:cubicBezTo>
                    <a:pt x="16" y="20"/>
                    <a:pt x="14" y="21"/>
                    <a:pt x="11" y="21"/>
                  </a:cubicBezTo>
                  <a:cubicBezTo>
                    <a:pt x="8" y="21"/>
                    <a:pt x="6" y="20"/>
                    <a:pt x="4" y="17"/>
                  </a:cubicBezTo>
                  <a:cubicBezTo>
                    <a:pt x="2" y="15"/>
                    <a:pt x="1" y="14"/>
                    <a:pt x="0" y="12"/>
                  </a:cubicBezTo>
                  <a:cubicBezTo>
                    <a:pt x="0" y="10"/>
                    <a:pt x="0" y="9"/>
                    <a:pt x="0" y="7"/>
                  </a:cubicBezTo>
                  <a:cubicBezTo>
                    <a:pt x="1" y="5"/>
                    <a:pt x="1" y="4"/>
                    <a:pt x="3" y="3"/>
                  </a:cubicBezTo>
                  <a:cubicBezTo>
                    <a:pt x="4" y="1"/>
                    <a:pt x="6" y="0"/>
                    <a:pt x="8" y="0"/>
                  </a:cubicBezTo>
                  <a:cubicBezTo>
                    <a:pt x="10" y="0"/>
                    <a:pt x="12" y="0"/>
                    <a:pt x="13" y="2"/>
                  </a:cubicBezTo>
                  <a:cubicBezTo>
                    <a:pt x="11" y="4"/>
                    <a:pt x="11" y="4"/>
                    <a:pt x="11" y="4"/>
                  </a:cubicBezTo>
                  <a:cubicBezTo>
                    <a:pt x="10" y="4"/>
                    <a:pt x="9" y="3"/>
                    <a:pt x="8" y="3"/>
                  </a:cubicBezTo>
                  <a:cubicBezTo>
                    <a:pt x="7" y="3"/>
                    <a:pt x="6" y="4"/>
                    <a:pt x="5" y="5"/>
                  </a:cubicBezTo>
                  <a:cubicBezTo>
                    <a:pt x="4" y="6"/>
                    <a:pt x="3" y="7"/>
                    <a:pt x="3" y="9"/>
                  </a:cubicBezTo>
                  <a:cubicBezTo>
                    <a:pt x="3" y="11"/>
                    <a:pt x="4" y="12"/>
                    <a:pt x="6" y="14"/>
                  </a:cubicBezTo>
                  <a:cubicBezTo>
                    <a:pt x="8" y="16"/>
                    <a:pt x="10" y="18"/>
                    <a:pt x="12" y="18"/>
                  </a:cubicBezTo>
                  <a:cubicBezTo>
                    <a:pt x="13" y="18"/>
                    <a:pt x="15" y="17"/>
                    <a:pt x="16" y="16"/>
                  </a:cubicBezTo>
                  <a:cubicBezTo>
                    <a:pt x="17" y="15"/>
                    <a:pt x="17" y="14"/>
                    <a:pt x="17" y="13"/>
                  </a:cubicBezTo>
                  <a:cubicBezTo>
                    <a:pt x="17" y="12"/>
                    <a:pt x="17" y="10"/>
                    <a:pt x="16"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65" name="Freeform 103"/>
            <p:cNvSpPr>
              <a:spLocks/>
            </p:cNvSpPr>
            <p:nvPr/>
          </p:nvSpPr>
          <p:spPr bwMode="auto">
            <a:xfrm>
              <a:off x="-8871026" y="-2135195"/>
              <a:ext cx="85726" cy="82550"/>
            </a:xfrm>
            <a:custGeom>
              <a:avLst/>
              <a:gdLst>
                <a:gd name="T0" fmla="*/ 20 w 23"/>
                <a:gd name="T1" fmla="*/ 16 h 22"/>
                <a:gd name="T2" fmla="*/ 23 w 23"/>
                <a:gd name="T3" fmla="*/ 18 h 22"/>
                <a:gd name="T4" fmla="*/ 21 w 23"/>
                <a:gd name="T5" fmla="*/ 20 h 22"/>
                <a:gd name="T6" fmla="*/ 19 w 23"/>
                <a:gd name="T7" fmla="*/ 22 h 22"/>
                <a:gd name="T8" fmla="*/ 16 w 23"/>
                <a:gd name="T9" fmla="*/ 22 h 22"/>
                <a:gd name="T10" fmla="*/ 13 w 23"/>
                <a:gd name="T11" fmla="*/ 19 h 22"/>
                <a:gd name="T12" fmla="*/ 5 w 23"/>
                <a:gd name="T13" fmla="*/ 10 h 22"/>
                <a:gd name="T14" fmla="*/ 3 w 23"/>
                <a:gd name="T15" fmla="*/ 12 h 22"/>
                <a:gd name="T16" fmla="*/ 1 w 23"/>
                <a:gd name="T17" fmla="*/ 10 h 22"/>
                <a:gd name="T18" fmla="*/ 3 w 23"/>
                <a:gd name="T19" fmla="*/ 8 h 22"/>
                <a:gd name="T20" fmla="*/ 0 w 23"/>
                <a:gd name="T21" fmla="*/ 4 h 22"/>
                <a:gd name="T22" fmla="*/ 1 w 23"/>
                <a:gd name="T23" fmla="*/ 0 h 22"/>
                <a:gd name="T24" fmla="*/ 6 w 23"/>
                <a:gd name="T25" fmla="*/ 6 h 22"/>
                <a:gd name="T26" fmla="*/ 8 w 23"/>
                <a:gd name="T27" fmla="*/ 3 h 22"/>
                <a:gd name="T28" fmla="*/ 10 w 23"/>
                <a:gd name="T29" fmla="*/ 5 h 22"/>
                <a:gd name="T30" fmla="*/ 8 w 23"/>
                <a:gd name="T31" fmla="*/ 8 h 22"/>
                <a:gd name="T32" fmla="*/ 16 w 23"/>
                <a:gd name="T33" fmla="*/ 17 h 22"/>
                <a:gd name="T34" fmla="*/ 17 w 23"/>
                <a:gd name="T35" fmla="*/ 18 h 22"/>
                <a:gd name="T36" fmla="*/ 18 w 23"/>
                <a:gd name="T37" fmla="*/ 18 h 22"/>
                <a:gd name="T38" fmla="*/ 19 w 23"/>
                <a:gd name="T39" fmla="*/ 17 h 22"/>
                <a:gd name="T40" fmla="*/ 20 w 23"/>
                <a:gd name="T41"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2">
                  <a:moveTo>
                    <a:pt x="20" y="16"/>
                  </a:moveTo>
                  <a:cubicBezTo>
                    <a:pt x="23" y="18"/>
                    <a:pt x="23" y="18"/>
                    <a:pt x="23" y="18"/>
                  </a:cubicBezTo>
                  <a:cubicBezTo>
                    <a:pt x="22" y="19"/>
                    <a:pt x="22" y="20"/>
                    <a:pt x="21" y="20"/>
                  </a:cubicBezTo>
                  <a:cubicBezTo>
                    <a:pt x="20" y="21"/>
                    <a:pt x="19" y="22"/>
                    <a:pt x="19" y="22"/>
                  </a:cubicBezTo>
                  <a:cubicBezTo>
                    <a:pt x="18" y="22"/>
                    <a:pt x="17" y="22"/>
                    <a:pt x="16" y="22"/>
                  </a:cubicBezTo>
                  <a:cubicBezTo>
                    <a:pt x="16" y="21"/>
                    <a:pt x="15" y="21"/>
                    <a:pt x="13" y="19"/>
                  </a:cubicBezTo>
                  <a:cubicBezTo>
                    <a:pt x="5" y="10"/>
                    <a:pt x="5" y="10"/>
                    <a:pt x="5" y="10"/>
                  </a:cubicBezTo>
                  <a:cubicBezTo>
                    <a:pt x="3" y="12"/>
                    <a:pt x="3" y="12"/>
                    <a:pt x="3" y="12"/>
                  </a:cubicBezTo>
                  <a:cubicBezTo>
                    <a:pt x="1" y="10"/>
                    <a:pt x="1" y="10"/>
                    <a:pt x="1" y="10"/>
                  </a:cubicBezTo>
                  <a:cubicBezTo>
                    <a:pt x="3" y="8"/>
                    <a:pt x="3" y="8"/>
                    <a:pt x="3" y="8"/>
                  </a:cubicBezTo>
                  <a:cubicBezTo>
                    <a:pt x="0" y="4"/>
                    <a:pt x="0" y="4"/>
                    <a:pt x="0" y="4"/>
                  </a:cubicBezTo>
                  <a:cubicBezTo>
                    <a:pt x="1" y="0"/>
                    <a:pt x="1" y="0"/>
                    <a:pt x="1" y="0"/>
                  </a:cubicBezTo>
                  <a:cubicBezTo>
                    <a:pt x="6" y="6"/>
                    <a:pt x="6" y="6"/>
                    <a:pt x="6" y="6"/>
                  </a:cubicBezTo>
                  <a:cubicBezTo>
                    <a:pt x="8" y="3"/>
                    <a:pt x="8" y="3"/>
                    <a:pt x="8" y="3"/>
                  </a:cubicBezTo>
                  <a:cubicBezTo>
                    <a:pt x="10" y="5"/>
                    <a:pt x="10" y="5"/>
                    <a:pt x="10" y="5"/>
                  </a:cubicBezTo>
                  <a:cubicBezTo>
                    <a:pt x="8" y="8"/>
                    <a:pt x="8" y="8"/>
                    <a:pt x="8" y="8"/>
                  </a:cubicBezTo>
                  <a:cubicBezTo>
                    <a:pt x="16" y="17"/>
                    <a:pt x="16" y="17"/>
                    <a:pt x="16" y="17"/>
                  </a:cubicBezTo>
                  <a:cubicBezTo>
                    <a:pt x="17" y="17"/>
                    <a:pt x="17" y="18"/>
                    <a:pt x="17" y="18"/>
                  </a:cubicBezTo>
                  <a:cubicBezTo>
                    <a:pt x="18" y="18"/>
                    <a:pt x="18" y="18"/>
                    <a:pt x="18" y="18"/>
                  </a:cubicBezTo>
                  <a:cubicBezTo>
                    <a:pt x="19" y="18"/>
                    <a:pt x="19" y="18"/>
                    <a:pt x="19" y="17"/>
                  </a:cubicBezTo>
                  <a:cubicBezTo>
                    <a:pt x="20" y="17"/>
                    <a:pt x="20" y="17"/>
                    <a:pt x="20"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66" name="Freeform 104"/>
            <p:cNvSpPr>
              <a:spLocks noEditPoints="1"/>
            </p:cNvSpPr>
            <p:nvPr/>
          </p:nvSpPr>
          <p:spPr bwMode="auto">
            <a:xfrm>
              <a:off x="-8818638" y="-2165358"/>
              <a:ext cx="79376" cy="82550"/>
            </a:xfrm>
            <a:custGeom>
              <a:avLst/>
              <a:gdLst>
                <a:gd name="T0" fmla="*/ 17 w 21"/>
                <a:gd name="T1" fmla="*/ 10 h 22"/>
                <a:gd name="T2" fmla="*/ 20 w 21"/>
                <a:gd name="T3" fmla="*/ 8 h 22"/>
                <a:gd name="T4" fmla="*/ 21 w 21"/>
                <a:gd name="T5" fmla="*/ 14 h 22"/>
                <a:gd name="T6" fmla="*/ 18 w 21"/>
                <a:gd name="T7" fmla="*/ 19 h 22"/>
                <a:gd name="T8" fmla="*/ 10 w 21"/>
                <a:gd name="T9" fmla="*/ 22 h 22"/>
                <a:gd name="T10" fmla="*/ 3 w 21"/>
                <a:gd name="T11" fmla="*/ 18 h 22"/>
                <a:gd name="T12" fmla="*/ 0 w 21"/>
                <a:gd name="T13" fmla="*/ 10 h 22"/>
                <a:gd name="T14" fmla="*/ 3 w 21"/>
                <a:gd name="T15" fmla="*/ 3 h 22"/>
                <a:gd name="T16" fmla="*/ 10 w 21"/>
                <a:gd name="T17" fmla="*/ 1 h 22"/>
                <a:gd name="T18" fmla="*/ 18 w 21"/>
                <a:gd name="T19" fmla="*/ 5 h 22"/>
                <a:gd name="T20" fmla="*/ 18 w 21"/>
                <a:gd name="T21" fmla="*/ 6 h 22"/>
                <a:gd name="T22" fmla="*/ 6 w 21"/>
                <a:gd name="T23" fmla="*/ 16 h 22"/>
                <a:gd name="T24" fmla="*/ 11 w 21"/>
                <a:gd name="T25" fmla="*/ 18 h 22"/>
                <a:gd name="T26" fmla="*/ 16 w 21"/>
                <a:gd name="T27" fmla="*/ 17 h 22"/>
                <a:gd name="T28" fmla="*/ 18 w 21"/>
                <a:gd name="T29" fmla="*/ 14 h 22"/>
                <a:gd name="T30" fmla="*/ 17 w 21"/>
                <a:gd name="T31" fmla="*/ 10 h 22"/>
                <a:gd name="T32" fmla="*/ 5 w 21"/>
                <a:gd name="T33" fmla="*/ 13 h 22"/>
                <a:gd name="T34" fmla="*/ 13 w 21"/>
                <a:gd name="T35" fmla="*/ 6 h 22"/>
                <a:gd name="T36" fmla="*/ 10 w 21"/>
                <a:gd name="T37" fmla="*/ 4 h 22"/>
                <a:gd name="T38" fmla="*/ 5 w 21"/>
                <a:gd name="T39" fmla="*/ 5 h 22"/>
                <a:gd name="T40" fmla="*/ 3 w 21"/>
                <a:gd name="T41" fmla="*/ 9 h 22"/>
                <a:gd name="T42" fmla="*/ 5 w 21"/>
                <a:gd name="T43"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2">
                  <a:moveTo>
                    <a:pt x="17" y="10"/>
                  </a:moveTo>
                  <a:cubicBezTo>
                    <a:pt x="20" y="8"/>
                    <a:pt x="20" y="8"/>
                    <a:pt x="20" y="8"/>
                  </a:cubicBezTo>
                  <a:cubicBezTo>
                    <a:pt x="21" y="10"/>
                    <a:pt x="21" y="12"/>
                    <a:pt x="21" y="14"/>
                  </a:cubicBezTo>
                  <a:cubicBezTo>
                    <a:pt x="21" y="16"/>
                    <a:pt x="20" y="18"/>
                    <a:pt x="18" y="19"/>
                  </a:cubicBezTo>
                  <a:cubicBezTo>
                    <a:pt x="15" y="21"/>
                    <a:pt x="13" y="22"/>
                    <a:pt x="10" y="22"/>
                  </a:cubicBezTo>
                  <a:cubicBezTo>
                    <a:pt x="8" y="22"/>
                    <a:pt x="5" y="20"/>
                    <a:pt x="3" y="18"/>
                  </a:cubicBezTo>
                  <a:cubicBezTo>
                    <a:pt x="1" y="15"/>
                    <a:pt x="0" y="12"/>
                    <a:pt x="0" y="10"/>
                  </a:cubicBezTo>
                  <a:cubicBezTo>
                    <a:pt x="0" y="7"/>
                    <a:pt x="1" y="5"/>
                    <a:pt x="3" y="3"/>
                  </a:cubicBezTo>
                  <a:cubicBezTo>
                    <a:pt x="5" y="1"/>
                    <a:pt x="8" y="0"/>
                    <a:pt x="10" y="1"/>
                  </a:cubicBezTo>
                  <a:cubicBezTo>
                    <a:pt x="13" y="1"/>
                    <a:pt x="15" y="2"/>
                    <a:pt x="18" y="5"/>
                  </a:cubicBezTo>
                  <a:cubicBezTo>
                    <a:pt x="18" y="5"/>
                    <a:pt x="18" y="5"/>
                    <a:pt x="18" y="6"/>
                  </a:cubicBezTo>
                  <a:cubicBezTo>
                    <a:pt x="6" y="16"/>
                    <a:pt x="6" y="16"/>
                    <a:pt x="6" y="16"/>
                  </a:cubicBezTo>
                  <a:cubicBezTo>
                    <a:pt x="8" y="17"/>
                    <a:pt x="10" y="18"/>
                    <a:pt x="11" y="18"/>
                  </a:cubicBezTo>
                  <a:cubicBezTo>
                    <a:pt x="13" y="19"/>
                    <a:pt x="15" y="18"/>
                    <a:pt x="16" y="17"/>
                  </a:cubicBezTo>
                  <a:cubicBezTo>
                    <a:pt x="17" y="16"/>
                    <a:pt x="17" y="15"/>
                    <a:pt x="18" y="14"/>
                  </a:cubicBezTo>
                  <a:cubicBezTo>
                    <a:pt x="18" y="13"/>
                    <a:pt x="18" y="12"/>
                    <a:pt x="17" y="10"/>
                  </a:cubicBezTo>
                  <a:close/>
                  <a:moveTo>
                    <a:pt x="5" y="13"/>
                  </a:moveTo>
                  <a:cubicBezTo>
                    <a:pt x="13" y="6"/>
                    <a:pt x="13" y="6"/>
                    <a:pt x="13" y="6"/>
                  </a:cubicBezTo>
                  <a:cubicBezTo>
                    <a:pt x="12" y="5"/>
                    <a:pt x="11" y="4"/>
                    <a:pt x="10" y="4"/>
                  </a:cubicBezTo>
                  <a:cubicBezTo>
                    <a:pt x="8" y="3"/>
                    <a:pt x="7" y="4"/>
                    <a:pt x="5" y="5"/>
                  </a:cubicBezTo>
                  <a:cubicBezTo>
                    <a:pt x="4" y="6"/>
                    <a:pt x="3" y="7"/>
                    <a:pt x="3" y="9"/>
                  </a:cubicBezTo>
                  <a:cubicBezTo>
                    <a:pt x="3" y="11"/>
                    <a:pt x="4" y="12"/>
                    <a:pt x="5"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67" name="Freeform 105"/>
            <p:cNvSpPr>
              <a:spLocks/>
            </p:cNvSpPr>
            <p:nvPr/>
          </p:nvSpPr>
          <p:spPr bwMode="auto">
            <a:xfrm>
              <a:off x="-8766251" y="-2228858"/>
              <a:ext cx="98426" cy="93663"/>
            </a:xfrm>
            <a:custGeom>
              <a:avLst/>
              <a:gdLst>
                <a:gd name="T0" fmla="*/ 24 w 26"/>
                <a:gd name="T1" fmla="*/ 19 h 25"/>
                <a:gd name="T2" fmla="*/ 22 w 26"/>
                <a:gd name="T3" fmla="*/ 16 h 25"/>
                <a:gd name="T4" fmla="*/ 19 w 26"/>
                <a:gd name="T5" fmla="*/ 23 h 25"/>
                <a:gd name="T6" fmla="*/ 16 w 26"/>
                <a:gd name="T7" fmla="*/ 25 h 25"/>
                <a:gd name="T8" fmla="*/ 13 w 26"/>
                <a:gd name="T9" fmla="*/ 25 h 25"/>
                <a:gd name="T10" fmla="*/ 11 w 26"/>
                <a:gd name="T11" fmla="*/ 23 h 25"/>
                <a:gd name="T12" fmla="*/ 8 w 26"/>
                <a:gd name="T13" fmla="*/ 21 h 25"/>
                <a:gd name="T14" fmla="*/ 0 w 26"/>
                <a:gd name="T15" fmla="*/ 11 h 25"/>
                <a:gd name="T16" fmla="*/ 3 w 26"/>
                <a:gd name="T17" fmla="*/ 9 h 25"/>
                <a:gd name="T18" fmla="*/ 10 w 26"/>
                <a:gd name="T19" fmla="*/ 18 h 25"/>
                <a:gd name="T20" fmla="*/ 13 w 26"/>
                <a:gd name="T21" fmla="*/ 20 h 25"/>
                <a:gd name="T22" fmla="*/ 15 w 26"/>
                <a:gd name="T23" fmla="*/ 21 h 25"/>
                <a:gd name="T24" fmla="*/ 18 w 26"/>
                <a:gd name="T25" fmla="*/ 20 h 25"/>
                <a:gd name="T26" fmla="*/ 20 w 26"/>
                <a:gd name="T27" fmla="*/ 18 h 25"/>
                <a:gd name="T28" fmla="*/ 20 w 26"/>
                <a:gd name="T29" fmla="*/ 15 h 25"/>
                <a:gd name="T30" fmla="*/ 18 w 26"/>
                <a:gd name="T31" fmla="*/ 11 h 25"/>
                <a:gd name="T32" fmla="*/ 11 w 26"/>
                <a:gd name="T33" fmla="*/ 3 h 25"/>
                <a:gd name="T34" fmla="*/ 13 w 26"/>
                <a:gd name="T35" fmla="*/ 0 h 25"/>
                <a:gd name="T36" fmla="*/ 26 w 26"/>
                <a:gd name="T37" fmla="*/ 17 h 25"/>
                <a:gd name="T38" fmla="*/ 24 w 26"/>
                <a:gd name="T39"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25">
                  <a:moveTo>
                    <a:pt x="24" y="19"/>
                  </a:moveTo>
                  <a:cubicBezTo>
                    <a:pt x="22" y="16"/>
                    <a:pt x="22" y="16"/>
                    <a:pt x="22" y="16"/>
                  </a:cubicBezTo>
                  <a:cubicBezTo>
                    <a:pt x="22" y="19"/>
                    <a:pt x="21" y="21"/>
                    <a:pt x="19" y="23"/>
                  </a:cubicBezTo>
                  <a:cubicBezTo>
                    <a:pt x="18" y="24"/>
                    <a:pt x="17" y="24"/>
                    <a:pt x="16" y="25"/>
                  </a:cubicBezTo>
                  <a:cubicBezTo>
                    <a:pt x="15" y="25"/>
                    <a:pt x="14" y="25"/>
                    <a:pt x="13" y="25"/>
                  </a:cubicBezTo>
                  <a:cubicBezTo>
                    <a:pt x="12" y="25"/>
                    <a:pt x="11" y="24"/>
                    <a:pt x="11" y="23"/>
                  </a:cubicBezTo>
                  <a:cubicBezTo>
                    <a:pt x="10" y="23"/>
                    <a:pt x="9" y="22"/>
                    <a:pt x="8" y="21"/>
                  </a:cubicBezTo>
                  <a:cubicBezTo>
                    <a:pt x="0" y="11"/>
                    <a:pt x="0" y="11"/>
                    <a:pt x="0" y="11"/>
                  </a:cubicBezTo>
                  <a:cubicBezTo>
                    <a:pt x="3" y="9"/>
                    <a:pt x="3" y="9"/>
                    <a:pt x="3" y="9"/>
                  </a:cubicBezTo>
                  <a:cubicBezTo>
                    <a:pt x="10" y="18"/>
                    <a:pt x="10" y="18"/>
                    <a:pt x="10" y="18"/>
                  </a:cubicBezTo>
                  <a:cubicBezTo>
                    <a:pt x="11" y="19"/>
                    <a:pt x="12" y="20"/>
                    <a:pt x="13" y="20"/>
                  </a:cubicBezTo>
                  <a:cubicBezTo>
                    <a:pt x="14" y="21"/>
                    <a:pt x="14" y="21"/>
                    <a:pt x="15" y="21"/>
                  </a:cubicBezTo>
                  <a:cubicBezTo>
                    <a:pt x="16" y="21"/>
                    <a:pt x="17" y="21"/>
                    <a:pt x="18" y="20"/>
                  </a:cubicBezTo>
                  <a:cubicBezTo>
                    <a:pt x="19" y="20"/>
                    <a:pt x="19" y="19"/>
                    <a:pt x="20" y="18"/>
                  </a:cubicBezTo>
                  <a:cubicBezTo>
                    <a:pt x="20" y="17"/>
                    <a:pt x="20" y="16"/>
                    <a:pt x="20" y="15"/>
                  </a:cubicBezTo>
                  <a:cubicBezTo>
                    <a:pt x="19" y="14"/>
                    <a:pt x="19" y="13"/>
                    <a:pt x="18" y="11"/>
                  </a:cubicBezTo>
                  <a:cubicBezTo>
                    <a:pt x="11" y="3"/>
                    <a:pt x="11" y="3"/>
                    <a:pt x="11" y="3"/>
                  </a:cubicBezTo>
                  <a:cubicBezTo>
                    <a:pt x="13" y="0"/>
                    <a:pt x="13" y="0"/>
                    <a:pt x="13" y="0"/>
                  </a:cubicBezTo>
                  <a:cubicBezTo>
                    <a:pt x="26" y="17"/>
                    <a:pt x="26" y="17"/>
                    <a:pt x="26" y="17"/>
                  </a:cubicBezTo>
                  <a:lnTo>
                    <a:pt x="24"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68" name="Freeform 106"/>
            <p:cNvSpPr>
              <a:spLocks/>
            </p:cNvSpPr>
            <p:nvPr/>
          </p:nvSpPr>
          <p:spPr bwMode="auto">
            <a:xfrm>
              <a:off x="-8697987" y="-2266958"/>
              <a:ext cx="55563" cy="85725"/>
            </a:xfrm>
            <a:custGeom>
              <a:avLst/>
              <a:gdLst>
                <a:gd name="T0" fmla="*/ 13 w 15"/>
                <a:gd name="T1" fmla="*/ 23 h 23"/>
                <a:gd name="T2" fmla="*/ 0 w 15"/>
                <a:gd name="T3" fmla="*/ 7 h 23"/>
                <a:gd name="T4" fmla="*/ 3 w 15"/>
                <a:gd name="T5" fmla="*/ 5 h 23"/>
                <a:gd name="T6" fmla="*/ 5 w 15"/>
                <a:gd name="T7" fmla="*/ 7 h 23"/>
                <a:gd name="T8" fmla="*/ 5 w 15"/>
                <a:gd name="T9" fmla="*/ 4 h 23"/>
                <a:gd name="T10" fmla="*/ 6 w 15"/>
                <a:gd name="T11" fmla="*/ 2 h 23"/>
                <a:gd name="T12" fmla="*/ 9 w 15"/>
                <a:gd name="T13" fmla="*/ 0 h 23"/>
                <a:gd name="T14" fmla="*/ 10 w 15"/>
                <a:gd name="T15" fmla="*/ 4 h 23"/>
                <a:gd name="T16" fmla="*/ 8 w 15"/>
                <a:gd name="T17" fmla="*/ 5 h 23"/>
                <a:gd name="T18" fmla="*/ 7 w 15"/>
                <a:gd name="T19" fmla="*/ 7 h 23"/>
                <a:gd name="T20" fmla="*/ 7 w 15"/>
                <a:gd name="T21" fmla="*/ 9 h 23"/>
                <a:gd name="T22" fmla="*/ 9 w 15"/>
                <a:gd name="T23" fmla="*/ 13 h 23"/>
                <a:gd name="T24" fmla="*/ 15 w 15"/>
                <a:gd name="T25" fmla="*/ 21 h 23"/>
                <a:gd name="T26" fmla="*/ 13 w 15"/>
                <a:gd name="T2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3">
                  <a:moveTo>
                    <a:pt x="13" y="23"/>
                  </a:moveTo>
                  <a:cubicBezTo>
                    <a:pt x="0" y="7"/>
                    <a:pt x="0" y="7"/>
                    <a:pt x="0" y="7"/>
                  </a:cubicBezTo>
                  <a:cubicBezTo>
                    <a:pt x="3" y="5"/>
                    <a:pt x="3" y="5"/>
                    <a:pt x="3" y="5"/>
                  </a:cubicBezTo>
                  <a:cubicBezTo>
                    <a:pt x="5" y="7"/>
                    <a:pt x="5" y="7"/>
                    <a:pt x="5" y="7"/>
                  </a:cubicBezTo>
                  <a:cubicBezTo>
                    <a:pt x="4" y="6"/>
                    <a:pt x="4" y="4"/>
                    <a:pt x="5" y="4"/>
                  </a:cubicBezTo>
                  <a:cubicBezTo>
                    <a:pt x="5" y="3"/>
                    <a:pt x="5" y="2"/>
                    <a:pt x="6" y="2"/>
                  </a:cubicBezTo>
                  <a:cubicBezTo>
                    <a:pt x="7" y="1"/>
                    <a:pt x="8" y="1"/>
                    <a:pt x="9" y="0"/>
                  </a:cubicBezTo>
                  <a:cubicBezTo>
                    <a:pt x="10" y="4"/>
                    <a:pt x="10" y="4"/>
                    <a:pt x="10" y="4"/>
                  </a:cubicBezTo>
                  <a:cubicBezTo>
                    <a:pt x="9" y="4"/>
                    <a:pt x="9" y="4"/>
                    <a:pt x="8" y="5"/>
                  </a:cubicBezTo>
                  <a:cubicBezTo>
                    <a:pt x="7" y="5"/>
                    <a:pt x="7" y="6"/>
                    <a:pt x="7" y="7"/>
                  </a:cubicBezTo>
                  <a:cubicBezTo>
                    <a:pt x="7" y="7"/>
                    <a:pt x="7" y="8"/>
                    <a:pt x="7" y="9"/>
                  </a:cubicBezTo>
                  <a:cubicBezTo>
                    <a:pt x="7" y="10"/>
                    <a:pt x="8" y="11"/>
                    <a:pt x="9" y="13"/>
                  </a:cubicBezTo>
                  <a:cubicBezTo>
                    <a:pt x="15" y="21"/>
                    <a:pt x="15" y="21"/>
                    <a:pt x="15" y="21"/>
                  </a:cubicBezTo>
                  <a:lnTo>
                    <a:pt x="1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69" name="Freeform 107"/>
            <p:cNvSpPr>
              <a:spLocks/>
            </p:cNvSpPr>
            <p:nvPr/>
          </p:nvSpPr>
          <p:spPr bwMode="auto">
            <a:xfrm>
              <a:off x="-8626549" y="-2357446"/>
              <a:ext cx="104776" cy="112713"/>
            </a:xfrm>
            <a:custGeom>
              <a:avLst/>
              <a:gdLst>
                <a:gd name="T0" fmla="*/ 7 w 28"/>
                <a:gd name="T1" fmla="*/ 26 h 30"/>
                <a:gd name="T2" fmla="*/ 10 w 28"/>
                <a:gd name="T3" fmla="*/ 24 h 30"/>
                <a:gd name="T4" fmla="*/ 13 w 28"/>
                <a:gd name="T5" fmla="*/ 26 h 30"/>
                <a:gd name="T6" fmla="*/ 16 w 28"/>
                <a:gd name="T7" fmla="*/ 26 h 30"/>
                <a:gd name="T8" fmla="*/ 21 w 28"/>
                <a:gd name="T9" fmla="*/ 24 h 30"/>
                <a:gd name="T10" fmla="*/ 23 w 28"/>
                <a:gd name="T11" fmla="*/ 22 h 30"/>
                <a:gd name="T12" fmla="*/ 24 w 28"/>
                <a:gd name="T13" fmla="*/ 19 h 30"/>
                <a:gd name="T14" fmla="*/ 24 w 28"/>
                <a:gd name="T15" fmla="*/ 16 h 30"/>
                <a:gd name="T16" fmla="*/ 22 w 28"/>
                <a:gd name="T17" fmla="*/ 15 h 30"/>
                <a:gd name="T18" fmla="*/ 19 w 28"/>
                <a:gd name="T19" fmla="*/ 15 h 30"/>
                <a:gd name="T20" fmla="*/ 14 w 28"/>
                <a:gd name="T21" fmla="*/ 16 h 30"/>
                <a:gd name="T22" fmla="*/ 8 w 28"/>
                <a:gd name="T23" fmla="*/ 18 h 30"/>
                <a:gd name="T24" fmla="*/ 4 w 28"/>
                <a:gd name="T25" fmla="*/ 18 h 30"/>
                <a:gd name="T26" fmla="*/ 1 w 28"/>
                <a:gd name="T27" fmla="*/ 15 h 30"/>
                <a:gd name="T28" fmla="*/ 0 w 28"/>
                <a:gd name="T29" fmla="*/ 11 h 30"/>
                <a:gd name="T30" fmla="*/ 1 w 28"/>
                <a:gd name="T31" fmla="*/ 7 h 30"/>
                <a:gd name="T32" fmla="*/ 5 w 28"/>
                <a:gd name="T33" fmla="*/ 3 h 30"/>
                <a:gd name="T34" fmla="*/ 10 w 28"/>
                <a:gd name="T35" fmla="*/ 1 h 30"/>
                <a:gd name="T36" fmla="*/ 15 w 28"/>
                <a:gd name="T37" fmla="*/ 1 h 30"/>
                <a:gd name="T38" fmla="*/ 19 w 28"/>
                <a:gd name="T39" fmla="*/ 4 h 30"/>
                <a:gd name="T40" fmla="*/ 16 w 28"/>
                <a:gd name="T41" fmla="*/ 6 h 30"/>
                <a:gd name="T42" fmla="*/ 12 w 28"/>
                <a:gd name="T43" fmla="*/ 4 h 30"/>
                <a:gd name="T44" fmla="*/ 7 w 28"/>
                <a:gd name="T45" fmla="*/ 6 h 30"/>
                <a:gd name="T46" fmla="*/ 4 w 28"/>
                <a:gd name="T47" fmla="*/ 10 h 30"/>
                <a:gd name="T48" fmla="*/ 4 w 28"/>
                <a:gd name="T49" fmla="*/ 13 h 30"/>
                <a:gd name="T50" fmla="*/ 6 w 28"/>
                <a:gd name="T51" fmla="*/ 14 h 30"/>
                <a:gd name="T52" fmla="*/ 12 w 28"/>
                <a:gd name="T53" fmla="*/ 13 h 30"/>
                <a:gd name="T54" fmla="*/ 19 w 28"/>
                <a:gd name="T55" fmla="*/ 11 h 30"/>
                <a:gd name="T56" fmla="*/ 23 w 28"/>
                <a:gd name="T57" fmla="*/ 11 h 30"/>
                <a:gd name="T58" fmla="*/ 27 w 28"/>
                <a:gd name="T59" fmla="*/ 14 h 30"/>
                <a:gd name="T60" fmla="*/ 28 w 28"/>
                <a:gd name="T61" fmla="*/ 18 h 30"/>
                <a:gd name="T62" fmla="*/ 27 w 28"/>
                <a:gd name="T63" fmla="*/ 23 h 30"/>
                <a:gd name="T64" fmla="*/ 23 w 28"/>
                <a:gd name="T65" fmla="*/ 27 h 30"/>
                <a:gd name="T66" fmla="*/ 17 w 28"/>
                <a:gd name="T67" fmla="*/ 30 h 30"/>
                <a:gd name="T68" fmla="*/ 11 w 28"/>
                <a:gd name="T69" fmla="*/ 29 h 30"/>
                <a:gd name="T70" fmla="*/ 7 w 28"/>
                <a:gd name="T71"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30">
                  <a:moveTo>
                    <a:pt x="7" y="26"/>
                  </a:moveTo>
                  <a:cubicBezTo>
                    <a:pt x="10" y="24"/>
                    <a:pt x="10" y="24"/>
                    <a:pt x="10" y="24"/>
                  </a:cubicBezTo>
                  <a:cubicBezTo>
                    <a:pt x="11" y="25"/>
                    <a:pt x="12" y="25"/>
                    <a:pt x="13" y="26"/>
                  </a:cubicBezTo>
                  <a:cubicBezTo>
                    <a:pt x="14" y="26"/>
                    <a:pt x="15" y="26"/>
                    <a:pt x="16" y="26"/>
                  </a:cubicBezTo>
                  <a:cubicBezTo>
                    <a:pt x="18" y="26"/>
                    <a:pt x="19" y="25"/>
                    <a:pt x="21" y="24"/>
                  </a:cubicBezTo>
                  <a:cubicBezTo>
                    <a:pt x="22" y="23"/>
                    <a:pt x="23" y="23"/>
                    <a:pt x="23" y="22"/>
                  </a:cubicBezTo>
                  <a:cubicBezTo>
                    <a:pt x="24" y="21"/>
                    <a:pt x="24" y="20"/>
                    <a:pt x="24" y="19"/>
                  </a:cubicBezTo>
                  <a:cubicBezTo>
                    <a:pt x="24" y="18"/>
                    <a:pt x="24" y="17"/>
                    <a:pt x="24" y="16"/>
                  </a:cubicBezTo>
                  <a:cubicBezTo>
                    <a:pt x="23" y="15"/>
                    <a:pt x="23" y="15"/>
                    <a:pt x="22" y="15"/>
                  </a:cubicBezTo>
                  <a:cubicBezTo>
                    <a:pt x="21" y="14"/>
                    <a:pt x="20" y="14"/>
                    <a:pt x="19" y="15"/>
                  </a:cubicBezTo>
                  <a:cubicBezTo>
                    <a:pt x="18" y="15"/>
                    <a:pt x="16" y="15"/>
                    <a:pt x="14" y="16"/>
                  </a:cubicBezTo>
                  <a:cubicBezTo>
                    <a:pt x="11" y="17"/>
                    <a:pt x="9" y="18"/>
                    <a:pt x="8" y="18"/>
                  </a:cubicBezTo>
                  <a:cubicBezTo>
                    <a:pt x="7" y="18"/>
                    <a:pt x="5" y="18"/>
                    <a:pt x="4" y="18"/>
                  </a:cubicBezTo>
                  <a:cubicBezTo>
                    <a:pt x="3" y="17"/>
                    <a:pt x="2" y="16"/>
                    <a:pt x="1" y="15"/>
                  </a:cubicBezTo>
                  <a:cubicBezTo>
                    <a:pt x="0" y="14"/>
                    <a:pt x="0" y="13"/>
                    <a:pt x="0" y="11"/>
                  </a:cubicBezTo>
                  <a:cubicBezTo>
                    <a:pt x="0" y="10"/>
                    <a:pt x="0" y="8"/>
                    <a:pt x="1" y="7"/>
                  </a:cubicBezTo>
                  <a:cubicBezTo>
                    <a:pt x="2" y="5"/>
                    <a:pt x="3" y="4"/>
                    <a:pt x="5" y="3"/>
                  </a:cubicBezTo>
                  <a:cubicBezTo>
                    <a:pt x="7" y="2"/>
                    <a:pt x="9" y="1"/>
                    <a:pt x="10" y="1"/>
                  </a:cubicBezTo>
                  <a:cubicBezTo>
                    <a:pt x="12" y="0"/>
                    <a:pt x="14" y="0"/>
                    <a:pt x="15" y="1"/>
                  </a:cubicBezTo>
                  <a:cubicBezTo>
                    <a:pt x="17" y="2"/>
                    <a:pt x="18" y="3"/>
                    <a:pt x="19" y="4"/>
                  </a:cubicBezTo>
                  <a:cubicBezTo>
                    <a:pt x="16" y="6"/>
                    <a:pt x="16" y="6"/>
                    <a:pt x="16" y="6"/>
                  </a:cubicBezTo>
                  <a:cubicBezTo>
                    <a:pt x="15" y="5"/>
                    <a:pt x="13" y="4"/>
                    <a:pt x="12" y="4"/>
                  </a:cubicBezTo>
                  <a:cubicBezTo>
                    <a:pt x="11" y="4"/>
                    <a:pt x="9" y="4"/>
                    <a:pt x="7" y="6"/>
                  </a:cubicBezTo>
                  <a:cubicBezTo>
                    <a:pt x="5" y="7"/>
                    <a:pt x="4" y="8"/>
                    <a:pt x="4" y="10"/>
                  </a:cubicBezTo>
                  <a:cubicBezTo>
                    <a:pt x="3" y="11"/>
                    <a:pt x="3" y="12"/>
                    <a:pt x="4" y="13"/>
                  </a:cubicBezTo>
                  <a:cubicBezTo>
                    <a:pt x="5" y="14"/>
                    <a:pt x="5" y="14"/>
                    <a:pt x="6" y="14"/>
                  </a:cubicBezTo>
                  <a:cubicBezTo>
                    <a:pt x="7" y="15"/>
                    <a:pt x="9" y="14"/>
                    <a:pt x="12" y="13"/>
                  </a:cubicBezTo>
                  <a:cubicBezTo>
                    <a:pt x="15" y="12"/>
                    <a:pt x="17" y="11"/>
                    <a:pt x="19" y="11"/>
                  </a:cubicBezTo>
                  <a:cubicBezTo>
                    <a:pt x="20" y="11"/>
                    <a:pt x="22" y="11"/>
                    <a:pt x="23" y="11"/>
                  </a:cubicBezTo>
                  <a:cubicBezTo>
                    <a:pt x="25" y="12"/>
                    <a:pt x="26" y="13"/>
                    <a:pt x="27" y="14"/>
                  </a:cubicBezTo>
                  <a:cubicBezTo>
                    <a:pt x="27" y="15"/>
                    <a:pt x="28" y="17"/>
                    <a:pt x="28" y="18"/>
                  </a:cubicBezTo>
                  <a:cubicBezTo>
                    <a:pt x="28" y="20"/>
                    <a:pt x="27" y="21"/>
                    <a:pt x="27" y="23"/>
                  </a:cubicBezTo>
                  <a:cubicBezTo>
                    <a:pt x="26" y="24"/>
                    <a:pt x="24" y="26"/>
                    <a:pt x="23" y="27"/>
                  </a:cubicBezTo>
                  <a:cubicBezTo>
                    <a:pt x="20" y="28"/>
                    <a:pt x="18" y="29"/>
                    <a:pt x="17" y="30"/>
                  </a:cubicBezTo>
                  <a:cubicBezTo>
                    <a:pt x="15" y="30"/>
                    <a:pt x="13" y="30"/>
                    <a:pt x="11" y="29"/>
                  </a:cubicBezTo>
                  <a:cubicBezTo>
                    <a:pt x="10" y="28"/>
                    <a:pt x="8" y="27"/>
                    <a:pt x="7"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70" name="Freeform 108"/>
            <p:cNvSpPr>
              <a:spLocks noEditPoints="1"/>
            </p:cNvSpPr>
            <p:nvPr/>
          </p:nvSpPr>
          <p:spPr bwMode="auto">
            <a:xfrm>
              <a:off x="-8529711" y="-2379671"/>
              <a:ext cx="79376" cy="82550"/>
            </a:xfrm>
            <a:custGeom>
              <a:avLst/>
              <a:gdLst>
                <a:gd name="T0" fmla="*/ 2 w 21"/>
                <a:gd name="T1" fmla="*/ 16 h 22"/>
                <a:gd name="T2" fmla="*/ 0 w 21"/>
                <a:gd name="T3" fmla="*/ 7 h 22"/>
                <a:gd name="T4" fmla="*/ 5 w 21"/>
                <a:gd name="T5" fmla="*/ 2 h 22"/>
                <a:gd name="T6" fmla="*/ 12 w 21"/>
                <a:gd name="T7" fmla="*/ 0 h 22"/>
                <a:gd name="T8" fmla="*/ 19 w 21"/>
                <a:gd name="T9" fmla="*/ 6 h 22"/>
                <a:gd name="T10" fmla="*/ 21 w 21"/>
                <a:gd name="T11" fmla="*/ 12 h 22"/>
                <a:gd name="T12" fmla="*/ 20 w 21"/>
                <a:gd name="T13" fmla="*/ 16 h 22"/>
                <a:gd name="T14" fmla="*/ 16 w 21"/>
                <a:gd name="T15" fmla="*/ 20 h 22"/>
                <a:gd name="T16" fmla="*/ 9 w 21"/>
                <a:gd name="T17" fmla="*/ 22 h 22"/>
                <a:gd name="T18" fmla="*/ 2 w 21"/>
                <a:gd name="T19" fmla="*/ 16 h 22"/>
                <a:gd name="T20" fmla="*/ 5 w 21"/>
                <a:gd name="T21" fmla="*/ 14 h 22"/>
                <a:gd name="T22" fmla="*/ 10 w 21"/>
                <a:gd name="T23" fmla="*/ 18 h 22"/>
                <a:gd name="T24" fmla="*/ 15 w 21"/>
                <a:gd name="T25" fmla="*/ 18 h 22"/>
                <a:gd name="T26" fmla="*/ 17 w 21"/>
                <a:gd name="T27" fmla="*/ 14 h 22"/>
                <a:gd name="T28" fmla="*/ 16 w 21"/>
                <a:gd name="T29" fmla="*/ 8 h 22"/>
                <a:gd name="T30" fmla="*/ 11 w 21"/>
                <a:gd name="T31" fmla="*/ 4 h 22"/>
                <a:gd name="T32" fmla="*/ 6 w 21"/>
                <a:gd name="T33" fmla="*/ 4 h 22"/>
                <a:gd name="T34" fmla="*/ 4 w 21"/>
                <a:gd name="T35" fmla="*/ 8 h 22"/>
                <a:gd name="T36" fmla="*/ 5 w 21"/>
                <a:gd name="T37"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22">
                  <a:moveTo>
                    <a:pt x="2" y="16"/>
                  </a:moveTo>
                  <a:cubicBezTo>
                    <a:pt x="0" y="13"/>
                    <a:pt x="0" y="10"/>
                    <a:pt x="0" y="7"/>
                  </a:cubicBezTo>
                  <a:cubicBezTo>
                    <a:pt x="1" y="5"/>
                    <a:pt x="3" y="3"/>
                    <a:pt x="5" y="2"/>
                  </a:cubicBezTo>
                  <a:cubicBezTo>
                    <a:pt x="7" y="0"/>
                    <a:pt x="10" y="0"/>
                    <a:pt x="12" y="0"/>
                  </a:cubicBezTo>
                  <a:cubicBezTo>
                    <a:pt x="15" y="1"/>
                    <a:pt x="17" y="3"/>
                    <a:pt x="19" y="6"/>
                  </a:cubicBezTo>
                  <a:cubicBezTo>
                    <a:pt x="20" y="8"/>
                    <a:pt x="21" y="10"/>
                    <a:pt x="21" y="12"/>
                  </a:cubicBezTo>
                  <a:cubicBezTo>
                    <a:pt x="21" y="13"/>
                    <a:pt x="21" y="15"/>
                    <a:pt x="20" y="16"/>
                  </a:cubicBezTo>
                  <a:cubicBezTo>
                    <a:pt x="19" y="18"/>
                    <a:pt x="18" y="19"/>
                    <a:pt x="16" y="20"/>
                  </a:cubicBezTo>
                  <a:cubicBezTo>
                    <a:pt x="14" y="22"/>
                    <a:pt x="11" y="22"/>
                    <a:pt x="9" y="22"/>
                  </a:cubicBezTo>
                  <a:cubicBezTo>
                    <a:pt x="6" y="21"/>
                    <a:pt x="4" y="19"/>
                    <a:pt x="2" y="16"/>
                  </a:cubicBezTo>
                  <a:close/>
                  <a:moveTo>
                    <a:pt x="5" y="14"/>
                  </a:moveTo>
                  <a:cubicBezTo>
                    <a:pt x="7" y="16"/>
                    <a:pt x="8" y="18"/>
                    <a:pt x="10" y="18"/>
                  </a:cubicBezTo>
                  <a:cubicBezTo>
                    <a:pt x="12" y="19"/>
                    <a:pt x="13" y="19"/>
                    <a:pt x="15" y="18"/>
                  </a:cubicBezTo>
                  <a:cubicBezTo>
                    <a:pt x="16" y="17"/>
                    <a:pt x="17" y="15"/>
                    <a:pt x="17" y="14"/>
                  </a:cubicBezTo>
                  <a:cubicBezTo>
                    <a:pt x="18" y="12"/>
                    <a:pt x="17" y="10"/>
                    <a:pt x="16" y="8"/>
                  </a:cubicBezTo>
                  <a:cubicBezTo>
                    <a:pt x="14" y="5"/>
                    <a:pt x="13" y="4"/>
                    <a:pt x="11" y="4"/>
                  </a:cubicBezTo>
                  <a:cubicBezTo>
                    <a:pt x="9" y="3"/>
                    <a:pt x="8" y="3"/>
                    <a:pt x="6" y="4"/>
                  </a:cubicBezTo>
                  <a:cubicBezTo>
                    <a:pt x="5" y="5"/>
                    <a:pt x="4" y="6"/>
                    <a:pt x="4" y="8"/>
                  </a:cubicBezTo>
                  <a:cubicBezTo>
                    <a:pt x="3" y="10"/>
                    <a:pt x="4" y="12"/>
                    <a:pt x="5"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71" name="Freeform 109"/>
            <p:cNvSpPr>
              <a:spLocks/>
            </p:cNvSpPr>
            <p:nvPr/>
          </p:nvSpPr>
          <p:spPr bwMode="auto">
            <a:xfrm>
              <a:off x="-8458273" y="-2420946"/>
              <a:ext cx="79376" cy="82550"/>
            </a:xfrm>
            <a:custGeom>
              <a:avLst/>
              <a:gdLst>
                <a:gd name="T0" fmla="*/ 17 w 21"/>
                <a:gd name="T1" fmla="*/ 10 h 22"/>
                <a:gd name="T2" fmla="*/ 20 w 21"/>
                <a:gd name="T3" fmla="*/ 9 h 22"/>
                <a:gd name="T4" fmla="*/ 20 w 21"/>
                <a:gd name="T5" fmla="*/ 15 h 22"/>
                <a:gd name="T6" fmla="*/ 16 w 21"/>
                <a:gd name="T7" fmla="*/ 20 h 22"/>
                <a:gd name="T8" fmla="*/ 9 w 21"/>
                <a:gd name="T9" fmla="*/ 21 h 22"/>
                <a:gd name="T10" fmla="*/ 3 w 21"/>
                <a:gd name="T11" fmla="*/ 15 h 22"/>
                <a:gd name="T12" fmla="*/ 1 w 21"/>
                <a:gd name="T13" fmla="*/ 10 h 22"/>
                <a:gd name="T14" fmla="*/ 2 w 21"/>
                <a:gd name="T15" fmla="*/ 5 h 22"/>
                <a:gd name="T16" fmla="*/ 5 w 21"/>
                <a:gd name="T17" fmla="*/ 1 h 22"/>
                <a:gd name="T18" fmla="*/ 11 w 21"/>
                <a:gd name="T19" fmla="*/ 0 h 22"/>
                <a:gd name="T20" fmla="*/ 16 w 21"/>
                <a:gd name="T21" fmla="*/ 3 h 22"/>
                <a:gd name="T22" fmla="*/ 13 w 21"/>
                <a:gd name="T23" fmla="*/ 5 h 22"/>
                <a:gd name="T24" fmla="*/ 10 w 21"/>
                <a:gd name="T25" fmla="*/ 3 h 22"/>
                <a:gd name="T26" fmla="*/ 7 w 21"/>
                <a:gd name="T27" fmla="*/ 4 h 22"/>
                <a:gd name="T28" fmla="*/ 4 w 21"/>
                <a:gd name="T29" fmla="*/ 7 h 22"/>
                <a:gd name="T30" fmla="*/ 6 w 21"/>
                <a:gd name="T31" fmla="*/ 13 h 22"/>
                <a:gd name="T32" fmla="*/ 10 w 21"/>
                <a:gd name="T33" fmla="*/ 18 h 22"/>
                <a:gd name="T34" fmla="*/ 15 w 21"/>
                <a:gd name="T35" fmla="*/ 18 h 22"/>
                <a:gd name="T36" fmla="*/ 17 w 21"/>
                <a:gd name="T37" fmla="*/ 15 h 22"/>
                <a:gd name="T38" fmla="*/ 17 w 21"/>
                <a:gd name="T39"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22">
                  <a:moveTo>
                    <a:pt x="17" y="10"/>
                  </a:moveTo>
                  <a:cubicBezTo>
                    <a:pt x="20" y="9"/>
                    <a:pt x="20" y="9"/>
                    <a:pt x="20" y="9"/>
                  </a:cubicBezTo>
                  <a:cubicBezTo>
                    <a:pt x="21" y="11"/>
                    <a:pt x="21" y="13"/>
                    <a:pt x="20" y="15"/>
                  </a:cubicBezTo>
                  <a:cubicBezTo>
                    <a:pt x="19" y="17"/>
                    <a:pt x="18" y="19"/>
                    <a:pt x="16" y="20"/>
                  </a:cubicBezTo>
                  <a:cubicBezTo>
                    <a:pt x="14" y="21"/>
                    <a:pt x="11" y="22"/>
                    <a:pt x="9" y="21"/>
                  </a:cubicBezTo>
                  <a:cubicBezTo>
                    <a:pt x="6" y="20"/>
                    <a:pt x="4" y="18"/>
                    <a:pt x="3" y="15"/>
                  </a:cubicBezTo>
                  <a:cubicBezTo>
                    <a:pt x="1" y="13"/>
                    <a:pt x="1" y="11"/>
                    <a:pt x="1" y="10"/>
                  </a:cubicBezTo>
                  <a:cubicBezTo>
                    <a:pt x="0" y="8"/>
                    <a:pt x="1" y="6"/>
                    <a:pt x="2" y="5"/>
                  </a:cubicBezTo>
                  <a:cubicBezTo>
                    <a:pt x="3" y="3"/>
                    <a:pt x="4" y="2"/>
                    <a:pt x="5" y="1"/>
                  </a:cubicBezTo>
                  <a:cubicBezTo>
                    <a:pt x="7" y="0"/>
                    <a:pt x="9" y="0"/>
                    <a:pt x="11" y="0"/>
                  </a:cubicBezTo>
                  <a:cubicBezTo>
                    <a:pt x="13" y="0"/>
                    <a:pt x="14" y="1"/>
                    <a:pt x="16" y="3"/>
                  </a:cubicBezTo>
                  <a:cubicBezTo>
                    <a:pt x="13" y="5"/>
                    <a:pt x="13" y="5"/>
                    <a:pt x="13" y="5"/>
                  </a:cubicBezTo>
                  <a:cubicBezTo>
                    <a:pt x="12" y="4"/>
                    <a:pt x="11" y="3"/>
                    <a:pt x="10" y="3"/>
                  </a:cubicBezTo>
                  <a:cubicBezTo>
                    <a:pt x="9" y="3"/>
                    <a:pt x="8" y="3"/>
                    <a:pt x="7" y="4"/>
                  </a:cubicBezTo>
                  <a:cubicBezTo>
                    <a:pt x="5" y="4"/>
                    <a:pt x="4" y="6"/>
                    <a:pt x="4" y="7"/>
                  </a:cubicBezTo>
                  <a:cubicBezTo>
                    <a:pt x="4" y="9"/>
                    <a:pt x="4" y="11"/>
                    <a:pt x="6" y="13"/>
                  </a:cubicBezTo>
                  <a:cubicBezTo>
                    <a:pt x="7" y="16"/>
                    <a:pt x="8" y="17"/>
                    <a:pt x="10" y="18"/>
                  </a:cubicBezTo>
                  <a:cubicBezTo>
                    <a:pt x="12" y="19"/>
                    <a:pt x="13" y="18"/>
                    <a:pt x="15" y="18"/>
                  </a:cubicBezTo>
                  <a:cubicBezTo>
                    <a:pt x="16" y="17"/>
                    <a:pt x="17" y="16"/>
                    <a:pt x="17" y="15"/>
                  </a:cubicBezTo>
                  <a:cubicBezTo>
                    <a:pt x="17" y="14"/>
                    <a:pt x="17" y="12"/>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72" name="Freeform 110"/>
            <p:cNvSpPr>
              <a:spLocks noEditPoints="1"/>
            </p:cNvSpPr>
            <p:nvPr/>
          </p:nvSpPr>
          <p:spPr bwMode="auto">
            <a:xfrm>
              <a:off x="-8413823" y="-2470159"/>
              <a:ext cx="63501" cy="101600"/>
            </a:xfrm>
            <a:custGeom>
              <a:avLst/>
              <a:gdLst>
                <a:gd name="T0" fmla="*/ 5 w 40"/>
                <a:gd name="T1" fmla="*/ 12 h 64"/>
                <a:gd name="T2" fmla="*/ 0 w 40"/>
                <a:gd name="T3" fmla="*/ 5 h 64"/>
                <a:gd name="T4" fmla="*/ 10 w 40"/>
                <a:gd name="T5" fmla="*/ 0 h 64"/>
                <a:gd name="T6" fmla="*/ 12 w 40"/>
                <a:gd name="T7" fmla="*/ 10 h 64"/>
                <a:gd name="T8" fmla="*/ 5 w 40"/>
                <a:gd name="T9" fmla="*/ 12 h 64"/>
                <a:gd name="T10" fmla="*/ 33 w 40"/>
                <a:gd name="T11" fmla="*/ 64 h 64"/>
                <a:gd name="T12" fmla="*/ 10 w 40"/>
                <a:gd name="T13" fmla="*/ 22 h 64"/>
                <a:gd name="T14" fmla="*/ 17 w 40"/>
                <a:gd name="T15" fmla="*/ 17 h 64"/>
                <a:gd name="T16" fmla="*/ 40 w 40"/>
                <a:gd name="T17" fmla="*/ 59 h 64"/>
                <a:gd name="T18" fmla="*/ 33 w 40"/>
                <a:gd name="T1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64">
                  <a:moveTo>
                    <a:pt x="5" y="12"/>
                  </a:moveTo>
                  <a:lnTo>
                    <a:pt x="0" y="5"/>
                  </a:lnTo>
                  <a:lnTo>
                    <a:pt x="10" y="0"/>
                  </a:lnTo>
                  <a:lnTo>
                    <a:pt x="12" y="10"/>
                  </a:lnTo>
                  <a:lnTo>
                    <a:pt x="5" y="12"/>
                  </a:lnTo>
                  <a:close/>
                  <a:moveTo>
                    <a:pt x="33" y="64"/>
                  </a:moveTo>
                  <a:lnTo>
                    <a:pt x="10" y="22"/>
                  </a:lnTo>
                  <a:lnTo>
                    <a:pt x="17" y="17"/>
                  </a:lnTo>
                  <a:lnTo>
                    <a:pt x="40" y="59"/>
                  </a:lnTo>
                  <a:lnTo>
                    <a:pt x="33"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73" name="Freeform 111"/>
            <p:cNvSpPr>
              <a:spLocks noEditPoints="1"/>
            </p:cNvSpPr>
            <p:nvPr/>
          </p:nvSpPr>
          <p:spPr bwMode="auto">
            <a:xfrm>
              <a:off x="-8361435" y="-2473334"/>
              <a:ext cx="87313" cy="85725"/>
            </a:xfrm>
            <a:custGeom>
              <a:avLst/>
              <a:gdLst>
                <a:gd name="T0" fmla="*/ 18 w 23"/>
                <a:gd name="T1" fmla="*/ 16 h 23"/>
                <a:gd name="T2" fmla="*/ 16 w 23"/>
                <a:gd name="T3" fmla="*/ 19 h 23"/>
                <a:gd name="T4" fmla="*/ 13 w 23"/>
                <a:gd name="T5" fmla="*/ 22 h 23"/>
                <a:gd name="T6" fmla="*/ 8 w 23"/>
                <a:gd name="T7" fmla="*/ 23 h 23"/>
                <a:gd name="T8" fmla="*/ 4 w 23"/>
                <a:gd name="T9" fmla="*/ 20 h 23"/>
                <a:gd name="T10" fmla="*/ 3 w 23"/>
                <a:gd name="T11" fmla="*/ 17 h 23"/>
                <a:gd name="T12" fmla="*/ 4 w 23"/>
                <a:gd name="T13" fmla="*/ 14 h 23"/>
                <a:gd name="T14" fmla="*/ 6 w 23"/>
                <a:gd name="T15" fmla="*/ 12 h 23"/>
                <a:gd name="T16" fmla="*/ 8 w 23"/>
                <a:gd name="T17" fmla="*/ 10 h 23"/>
                <a:gd name="T18" fmla="*/ 13 w 23"/>
                <a:gd name="T19" fmla="*/ 6 h 23"/>
                <a:gd name="T20" fmla="*/ 13 w 23"/>
                <a:gd name="T21" fmla="*/ 5 h 23"/>
                <a:gd name="T22" fmla="*/ 11 w 23"/>
                <a:gd name="T23" fmla="*/ 3 h 23"/>
                <a:gd name="T24" fmla="*/ 7 w 23"/>
                <a:gd name="T25" fmla="*/ 4 h 23"/>
                <a:gd name="T26" fmla="*/ 4 w 23"/>
                <a:gd name="T27" fmla="*/ 6 h 23"/>
                <a:gd name="T28" fmla="*/ 4 w 23"/>
                <a:gd name="T29" fmla="*/ 10 h 23"/>
                <a:gd name="T30" fmla="*/ 0 w 23"/>
                <a:gd name="T31" fmla="*/ 11 h 23"/>
                <a:gd name="T32" fmla="*/ 0 w 23"/>
                <a:gd name="T33" fmla="*/ 7 h 23"/>
                <a:gd name="T34" fmla="*/ 2 w 23"/>
                <a:gd name="T35" fmla="*/ 4 h 23"/>
                <a:gd name="T36" fmla="*/ 6 w 23"/>
                <a:gd name="T37" fmla="*/ 1 h 23"/>
                <a:gd name="T38" fmla="*/ 10 w 23"/>
                <a:gd name="T39" fmla="*/ 0 h 23"/>
                <a:gd name="T40" fmla="*/ 13 w 23"/>
                <a:gd name="T41" fmla="*/ 0 h 23"/>
                <a:gd name="T42" fmla="*/ 15 w 23"/>
                <a:gd name="T43" fmla="*/ 2 h 23"/>
                <a:gd name="T44" fmla="*/ 17 w 23"/>
                <a:gd name="T45" fmla="*/ 4 h 23"/>
                <a:gd name="T46" fmla="*/ 19 w 23"/>
                <a:gd name="T47" fmla="*/ 9 h 23"/>
                <a:gd name="T48" fmla="*/ 22 w 23"/>
                <a:gd name="T49" fmla="*/ 14 h 23"/>
                <a:gd name="T50" fmla="*/ 23 w 23"/>
                <a:gd name="T51" fmla="*/ 16 h 23"/>
                <a:gd name="T52" fmla="*/ 20 w 23"/>
                <a:gd name="T53" fmla="*/ 18 h 23"/>
                <a:gd name="T54" fmla="*/ 18 w 23"/>
                <a:gd name="T55" fmla="*/ 16 h 23"/>
                <a:gd name="T56" fmla="*/ 15 w 23"/>
                <a:gd name="T57" fmla="*/ 9 h 23"/>
                <a:gd name="T58" fmla="*/ 10 w 23"/>
                <a:gd name="T59" fmla="*/ 12 h 23"/>
                <a:gd name="T60" fmla="*/ 8 w 23"/>
                <a:gd name="T61" fmla="*/ 14 h 23"/>
                <a:gd name="T62" fmla="*/ 7 w 23"/>
                <a:gd name="T63" fmla="*/ 16 h 23"/>
                <a:gd name="T64" fmla="*/ 7 w 23"/>
                <a:gd name="T65" fmla="*/ 18 h 23"/>
                <a:gd name="T66" fmla="*/ 9 w 23"/>
                <a:gd name="T67" fmla="*/ 19 h 23"/>
                <a:gd name="T68" fmla="*/ 12 w 23"/>
                <a:gd name="T69" fmla="*/ 19 h 23"/>
                <a:gd name="T70" fmla="*/ 15 w 23"/>
                <a:gd name="T71" fmla="*/ 16 h 23"/>
                <a:gd name="T72" fmla="*/ 16 w 23"/>
                <a:gd name="T73" fmla="*/ 13 h 23"/>
                <a:gd name="T74" fmla="*/ 15 w 23"/>
                <a:gd name="T75" fmla="*/ 10 h 23"/>
                <a:gd name="T76" fmla="*/ 15 w 23"/>
                <a:gd name="T7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 h="23">
                  <a:moveTo>
                    <a:pt x="18" y="16"/>
                  </a:moveTo>
                  <a:cubicBezTo>
                    <a:pt x="18" y="17"/>
                    <a:pt x="17" y="18"/>
                    <a:pt x="16" y="19"/>
                  </a:cubicBezTo>
                  <a:cubicBezTo>
                    <a:pt x="15" y="20"/>
                    <a:pt x="14" y="21"/>
                    <a:pt x="13" y="22"/>
                  </a:cubicBezTo>
                  <a:cubicBezTo>
                    <a:pt x="11" y="23"/>
                    <a:pt x="9" y="23"/>
                    <a:pt x="8" y="23"/>
                  </a:cubicBezTo>
                  <a:cubicBezTo>
                    <a:pt x="6" y="22"/>
                    <a:pt x="5" y="21"/>
                    <a:pt x="4" y="20"/>
                  </a:cubicBezTo>
                  <a:cubicBezTo>
                    <a:pt x="4" y="19"/>
                    <a:pt x="3" y="18"/>
                    <a:pt x="3" y="17"/>
                  </a:cubicBezTo>
                  <a:cubicBezTo>
                    <a:pt x="3" y="16"/>
                    <a:pt x="4" y="15"/>
                    <a:pt x="4" y="14"/>
                  </a:cubicBezTo>
                  <a:cubicBezTo>
                    <a:pt x="5" y="13"/>
                    <a:pt x="5" y="13"/>
                    <a:pt x="6" y="12"/>
                  </a:cubicBezTo>
                  <a:cubicBezTo>
                    <a:pt x="6" y="12"/>
                    <a:pt x="7" y="11"/>
                    <a:pt x="8" y="10"/>
                  </a:cubicBezTo>
                  <a:cubicBezTo>
                    <a:pt x="11" y="9"/>
                    <a:pt x="12" y="7"/>
                    <a:pt x="13" y="6"/>
                  </a:cubicBezTo>
                  <a:cubicBezTo>
                    <a:pt x="13" y="6"/>
                    <a:pt x="13" y="6"/>
                    <a:pt x="13" y="5"/>
                  </a:cubicBezTo>
                  <a:cubicBezTo>
                    <a:pt x="12" y="4"/>
                    <a:pt x="12" y="3"/>
                    <a:pt x="11" y="3"/>
                  </a:cubicBezTo>
                  <a:cubicBezTo>
                    <a:pt x="10" y="3"/>
                    <a:pt x="8" y="3"/>
                    <a:pt x="7" y="4"/>
                  </a:cubicBezTo>
                  <a:cubicBezTo>
                    <a:pt x="5" y="5"/>
                    <a:pt x="4" y="5"/>
                    <a:pt x="4" y="6"/>
                  </a:cubicBezTo>
                  <a:cubicBezTo>
                    <a:pt x="3" y="7"/>
                    <a:pt x="3" y="8"/>
                    <a:pt x="4" y="10"/>
                  </a:cubicBezTo>
                  <a:cubicBezTo>
                    <a:pt x="0" y="11"/>
                    <a:pt x="0" y="11"/>
                    <a:pt x="0" y="11"/>
                  </a:cubicBezTo>
                  <a:cubicBezTo>
                    <a:pt x="0" y="9"/>
                    <a:pt x="0" y="8"/>
                    <a:pt x="0" y="7"/>
                  </a:cubicBezTo>
                  <a:cubicBezTo>
                    <a:pt x="0" y="6"/>
                    <a:pt x="1" y="5"/>
                    <a:pt x="2" y="4"/>
                  </a:cubicBezTo>
                  <a:cubicBezTo>
                    <a:pt x="3" y="3"/>
                    <a:pt x="4" y="2"/>
                    <a:pt x="6" y="1"/>
                  </a:cubicBezTo>
                  <a:cubicBezTo>
                    <a:pt x="7" y="0"/>
                    <a:pt x="9" y="0"/>
                    <a:pt x="10" y="0"/>
                  </a:cubicBezTo>
                  <a:cubicBezTo>
                    <a:pt x="11" y="0"/>
                    <a:pt x="12" y="0"/>
                    <a:pt x="13" y="0"/>
                  </a:cubicBezTo>
                  <a:cubicBezTo>
                    <a:pt x="14" y="0"/>
                    <a:pt x="14" y="1"/>
                    <a:pt x="15" y="2"/>
                  </a:cubicBezTo>
                  <a:cubicBezTo>
                    <a:pt x="15" y="2"/>
                    <a:pt x="16" y="3"/>
                    <a:pt x="17" y="4"/>
                  </a:cubicBezTo>
                  <a:cubicBezTo>
                    <a:pt x="19" y="9"/>
                    <a:pt x="19" y="9"/>
                    <a:pt x="19" y="9"/>
                  </a:cubicBezTo>
                  <a:cubicBezTo>
                    <a:pt x="20" y="12"/>
                    <a:pt x="21" y="13"/>
                    <a:pt x="22" y="14"/>
                  </a:cubicBezTo>
                  <a:cubicBezTo>
                    <a:pt x="22" y="15"/>
                    <a:pt x="23" y="15"/>
                    <a:pt x="23" y="16"/>
                  </a:cubicBezTo>
                  <a:cubicBezTo>
                    <a:pt x="20" y="18"/>
                    <a:pt x="20" y="18"/>
                    <a:pt x="20" y="18"/>
                  </a:cubicBezTo>
                  <a:cubicBezTo>
                    <a:pt x="20" y="17"/>
                    <a:pt x="19" y="16"/>
                    <a:pt x="18" y="16"/>
                  </a:cubicBezTo>
                  <a:close/>
                  <a:moveTo>
                    <a:pt x="15" y="9"/>
                  </a:moveTo>
                  <a:cubicBezTo>
                    <a:pt x="14" y="10"/>
                    <a:pt x="12" y="11"/>
                    <a:pt x="10" y="12"/>
                  </a:cubicBezTo>
                  <a:cubicBezTo>
                    <a:pt x="9" y="13"/>
                    <a:pt x="8" y="14"/>
                    <a:pt x="8" y="14"/>
                  </a:cubicBezTo>
                  <a:cubicBezTo>
                    <a:pt x="7" y="15"/>
                    <a:pt x="7" y="16"/>
                    <a:pt x="7" y="16"/>
                  </a:cubicBezTo>
                  <a:cubicBezTo>
                    <a:pt x="7" y="17"/>
                    <a:pt x="7" y="17"/>
                    <a:pt x="7" y="18"/>
                  </a:cubicBezTo>
                  <a:cubicBezTo>
                    <a:pt x="8" y="19"/>
                    <a:pt x="8" y="19"/>
                    <a:pt x="9" y="19"/>
                  </a:cubicBezTo>
                  <a:cubicBezTo>
                    <a:pt x="10" y="20"/>
                    <a:pt x="11" y="20"/>
                    <a:pt x="12" y="19"/>
                  </a:cubicBezTo>
                  <a:cubicBezTo>
                    <a:pt x="14" y="18"/>
                    <a:pt x="15" y="17"/>
                    <a:pt x="15" y="16"/>
                  </a:cubicBezTo>
                  <a:cubicBezTo>
                    <a:pt x="16" y="15"/>
                    <a:pt x="16" y="14"/>
                    <a:pt x="16" y="13"/>
                  </a:cubicBezTo>
                  <a:cubicBezTo>
                    <a:pt x="16" y="12"/>
                    <a:pt x="16" y="11"/>
                    <a:pt x="15" y="10"/>
                  </a:cubicBezTo>
                  <a:lnTo>
                    <a:pt x="15"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74" name="Freeform 112"/>
            <p:cNvSpPr>
              <a:spLocks/>
            </p:cNvSpPr>
            <p:nvPr/>
          </p:nvSpPr>
          <p:spPr bwMode="auto">
            <a:xfrm>
              <a:off x="-8304284" y="-2522546"/>
              <a:ext cx="55563" cy="101600"/>
            </a:xfrm>
            <a:custGeom>
              <a:avLst/>
              <a:gdLst>
                <a:gd name="T0" fmla="*/ 28 w 35"/>
                <a:gd name="T1" fmla="*/ 64 h 64"/>
                <a:gd name="T2" fmla="*/ 0 w 35"/>
                <a:gd name="T3" fmla="*/ 3 h 64"/>
                <a:gd name="T4" fmla="*/ 7 w 35"/>
                <a:gd name="T5" fmla="*/ 0 h 64"/>
                <a:gd name="T6" fmla="*/ 35 w 35"/>
                <a:gd name="T7" fmla="*/ 62 h 64"/>
                <a:gd name="T8" fmla="*/ 28 w 35"/>
                <a:gd name="T9" fmla="*/ 64 h 64"/>
              </a:gdLst>
              <a:ahLst/>
              <a:cxnLst>
                <a:cxn ang="0">
                  <a:pos x="T0" y="T1"/>
                </a:cxn>
                <a:cxn ang="0">
                  <a:pos x="T2" y="T3"/>
                </a:cxn>
                <a:cxn ang="0">
                  <a:pos x="T4" y="T5"/>
                </a:cxn>
                <a:cxn ang="0">
                  <a:pos x="T6" y="T7"/>
                </a:cxn>
                <a:cxn ang="0">
                  <a:pos x="T8" y="T9"/>
                </a:cxn>
              </a:cxnLst>
              <a:rect l="0" t="0" r="r" b="b"/>
              <a:pathLst>
                <a:path w="35" h="64">
                  <a:moveTo>
                    <a:pt x="28" y="64"/>
                  </a:moveTo>
                  <a:lnTo>
                    <a:pt x="0" y="3"/>
                  </a:lnTo>
                  <a:lnTo>
                    <a:pt x="7" y="0"/>
                  </a:lnTo>
                  <a:lnTo>
                    <a:pt x="35" y="62"/>
                  </a:lnTo>
                  <a:lnTo>
                    <a:pt x="28"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75" name="Freeform 113"/>
            <p:cNvSpPr>
              <a:spLocks/>
            </p:cNvSpPr>
            <p:nvPr/>
          </p:nvSpPr>
          <p:spPr bwMode="auto">
            <a:xfrm>
              <a:off x="-7940744" y="-2660659"/>
              <a:ext cx="93663" cy="112713"/>
            </a:xfrm>
            <a:custGeom>
              <a:avLst/>
              <a:gdLst>
                <a:gd name="T0" fmla="*/ 3 w 25"/>
                <a:gd name="T1" fmla="*/ 22 h 30"/>
                <a:gd name="T2" fmla="*/ 6 w 25"/>
                <a:gd name="T3" fmla="*/ 21 h 30"/>
                <a:gd name="T4" fmla="*/ 8 w 25"/>
                <a:gd name="T5" fmla="*/ 24 h 30"/>
                <a:gd name="T6" fmla="*/ 11 w 25"/>
                <a:gd name="T7" fmla="*/ 26 h 30"/>
                <a:gd name="T8" fmla="*/ 16 w 25"/>
                <a:gd name="T9" fmla="*/ 26 h 30"/>
                <a:gd name="T10" fmla="*/ 19 w 25"/>
                <a:gd name="T11" fmla="*/ 24 h 30"/>
                <a:gd name="T12" fmla="*/ 21 w 25"/>
                <a:gd name="T13" fmla="*/ 22 h 30"/>
                <a:gd name="T14" fmla="*/ 22 w 25"/>
                <a:gd name="T15" fmla="*/ 19 h 30"/>
                <a:gd name="T16" fmla="*/ 20 w 25"/>
                <a:gd name="T17" fmla="*/ 17 h 30"/>
                <a:gd name="T18" fmla="*/ 17 w 25"/>
                <a:gd name="T19" fmla="*/ 16 h 30"/>
                <a:gd name="T20" fmla="*/ 12 w 25"/>
                <a:gd name="T21" fmla="*/ 16 h 30"/>
                <a:gd name="T22" fmla="*/ 6 w 25"/>
                <a:gd name="T23" fmla="*/ 16 h 30"/>
                <a:gd name="T24" fmla="*/ 3 w 25"/>
                <a:gd name="T25" fmla="*/ 14 h 30"/>
                <a:gd name="T26" fmla="*/ 1 w 25"/>
                <a:gd name="T27" fmla="*/ 11 h 30"/>
                <a:gd name="T28" fmla="*/ 1 w 25"/>
                <a:gd name="T29" fmla="*/ 6 h 30"/>
                <a:gd name="T30" fmla="*/ 4 w 25"/>
                <a:gd name="T31" fmla="*/ 3 h 30"/>
                <a:gd name="T32" fmla="*/ 9 w 25"/>
                <a:gd name="T33" fmla="*/ 0 h 30"/>
                <a:gd name="T34" fmla="*/ 14 w 25"/>
                <a:gd name="T35" fmla="*/ 0 h 30"/>
                <a:gd name="T36" fmla="*/ 19 w 25"/>
                <a:gd name="T37" fmla="*/ 2 h 30"/>
                <a:gd name="T38" fmla="*/ 21 w 25"/>
                <a:gd name="T39" fmla="*/ 6 h 30"/>
                <a:gd name="T40" fmla="*/ 18 w 25"/>
                <a:gd name="T41" fmla="*/ 7 h 30"/>
                <a:gd name="T42" fmla="*/ 15 w 25"/>
                <a:gd name="T43" fmla="*/ 4 h 30"/>
                <a:gd name="T44" fmla="*/ 10 w 25"/>
                <a:gd name="T45" fmla="*/ 4 h 30"/>
                <a:gd name="T46" fmla="*/ 5 w 25"/>
                <a:gd name="T47" fmla="*/ 6 h 30"/>
                <a:gd name="T48" fmla="*/ 4 w 25"/>
                <a:gd name="T49" fmla="*/ 9 h 30"/>
                <a:gd name="T50" fmla="*/ 6 w 25"/>
                <a:gd name="T51" fmla="*/ 12 h 30"/>
                <a:gd name="T52" fmla="*/ 12 w 25"/>
                <a:gd name="T53" fmla="*/ 12 h 30"/>
                <a:gd name="T54" fmla="*/ 19 w 25"/>
                <a:gd name="T55" fmla="*/ 12 h 30"/>
                <a:gd name="T56" fmla="*/ 23 w 25"/>
                <a:gd name="T57" fmla="*/ 14 h 30"/>
                <a:gd name="T58" fmla="*/ 25 w 25"/>
                <a:gd name="T59" fmla="*/ 18 h 30"/>
                <a:gd name="T60" fmla="*/ 25 w 25"/>
                <a:gd name="T61" fmla="*/ 23 h 30"/>
                <a:gd name="T62" fmla="*/ 22 w 25"/>
                <a:gd name="T63" fmla="*/ 27 h 30"/>
                <a:gd name="T64" fmla="*/ 17 w 25"/>
                <a:gd name="T65" fmla="*/ 29 h 30"/>
                <a:gd name="T66" fmla="*/ 10 w 25"/>
                <a:gd name="T67" fmla="*/ 29 h 30"/>
                <a:gd name="T68" fmla="*/ 5 w 25"/>
                <a:gd name="T69" fmla="*/ 27 h 30"/>
                <a:gd name="T70" fmla="*/ 3 w 25"/>
                <a:gd name="T71"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30">
                  <a:moveTo>
                    <a:pt x="3" y="22"/>
                  </a:moveTo>
                  <a:cubicBezTo>
                    <a:pt x="6" y="21"/>
                    <a:pt x="6" y="21"/>
                    <a:pt x="6" y="21"/>
                  </a:cubicBezTo>
                  <a:cubicBezTo>
                    <a:pt x="7" y="23"/>
                    <a:pt x="7" y="24"/>
                    <a:pt x="8" y="24"/>
                  </a:cubicBezTo>
                  <a:cubicBezTo>
                    <a:pt x="9" y="25"/>
                    <a:pt x="10" y="26"/>
                    <a:pt x="11" y="26"/>
                  </a:cubicBezTo>
                  <a:cubicBezTo>
                    <a:pt x="13" y="26"/>
                    <a:pt x="14" y="26"/>
                    <a:pt x="16" y="26"/>
                  </a:cubicBezTo>
                  <a:cubicBezTo>
                    <a:pt x="17" y="25"/>
                    <a:pt x="18" y="25"/>
                    <a:pt x="19" y="24"/>
                  </a:cubicBezTo>
                  <a:cubicBezTo>
                    <a:pt x="20" y="23"/>
                    <a:pt x="21" y="23"/>
                    <a:pt x="21" y="22"/>
                  </a:cubicBezTo>
                  <a:cubicBezTo>
                    <a:pt x="22" y="21"/>
                    <a:pt x="22" y="20"/>
                    <a:pt x="22" y="19"/>
                  </a:cubicBezTo>
                  <a:cubicBezTo>
                    <a:pt x="21" y="18"/>
                    <a:pt x="21" y="18"/>
                    <a:pt x="20" y="17"/>
                  </a:cubicBezTo>
                  <a:cubicBezTo>
                    <a:pt x="20" y="17"/>
                    <a:pt x="19" y="16"/>
                    <a:pt x="17" y="16"/>
                  </a:cubicBezTo>
                  <a:cubicBezTo>
                    <a:pt x="17" y="16"/>
                    <a:pt x="15" y="16"/>
                    <a:pt x="12" y="16"/>
                  </a:cubicBezTo>
                  <a:cubicBezTo>
                    <a:pt x="9" y="16"/>
                    <a:pt x="7" y="16"/>
                    <a:pt x="6" y="16"/>
                  </a:cubicBezTo>
                  <a:cubicBezTo>
                    <a:pt x="5" y="15"/>
                    <a:pt x="4" y="15"/>
                    <a:pt x="3" y="14"/>
                  </a:cubicBezTo>
                  <a:cubicBezTo>
                    <a:pt x="2" y="13"/>
                    <a:pt x="1" y="12"/>
                    <a:pt x="1" y="11"/>
                  </a:cubicBezTo>
                  <a:cubicBezTo>
                    <a:pt x="0" y="9"/>
                    <a:pt x="1" y="8"/>
                    <a:pt x="1" y="6"/>
                  </a:cubicBezTo>
                  <a:cubicBezTo>
                    <a:pt x="2" y="5"/>
                    <a:pt x="2" y="4"/>
                    <a:pt x="4" y="3"/>
                  </a:cubicBezTo>
                  <a:cubicBezTo>
                    <a:pt x="5" y="2"/>
                    <a:pt x="7" y="1"/>
                    <a:pt x="9" y="0"/>
                  </a:cubicBezTo>
                  <a:cubicBezTo>
                    <a:pt x="11" y="0"/>
                    <a:pt x="13" y="0"/>
                    <a:pt x="14" y="0"/>
                  </a:cubicBezTo>
                  <a:cubicBezTo>
                    <a:pt x="16" y="0"/>
                    <a:pt x="18" y="1"/>
                    <a:pt x="19" y="2"/>
                  </a:cubicBezTo>
                  <a:cubicBezTo>
                    <a:pt x="20" y="3"/>
                    <a:pt x="21" y="5"/>
                    <a:pt x="21" y="6"/>
                  </a:cubicBezTo>
                  <a:cubicBezTo>
                    <a:pt x="18" y="7"/>
                    <a:pt x="18" y="7"/>
                    <a:pt x="18" y="7"/>
                  </a:cubicBezTo>
                  <a:cubicBezTo>
                    <a:pt x="17" y="6"/>
                    <a:pt x="16" y="4"/>
                    <a:pt x="15" y="4"/>
                  </a:cubicBezTo>
                  <a:cubicBezTo>
                    <a:pt x="14" y="3"/>
                    <a:pt x="12" y="3"/>
                    <a:pt x="10" y="4"/>
                  </a:cubicBezTo>
                  <a:cubicBezTo>
                    <a:pt x="7" y="4"/>
                    <a:pt x="6" y="5"/>
                    <a:pt x="5" y="6"/>
                  </a:cubicBezTo>
                  <a:cubicBezTo>
                    <a:pt x="4" y="7"/>
                    <a:pt x="4" y="8"/>
                    <a:pt x="4" y="9"/>
                  </a:cubicBezTo>
                  <a:cubicBezTo>
                    <a:pt x="5" y="10"/>
                    <a:pt x="5" y="11"/>
                    <a:pt x="6" y="12"/>
                  </a:cubicBezTo>
                  <a:cubicBezTo>
                    <a:pt x="7" y="12"/>
                    <a:pt x="9" y="12"/>
                    <a:pt x="12" y="12"/>
                  </a:cubicBezTo>
                  <a:cubicBezTo>
                    <a:pt x="15" y="12"/>
                    <a:pt x="17" y="12"/>
                    <a:pt x="19" y="12"/>
                  </a:cubicBezTo>
                  <a:cubicBezTo>
                    <a:pt x="20" y="13"/>
                    <a:pt x="22" y="13"/>
                    <a:pt x="23" y="14"/>
                  </a:cubicBezTo>
                  <a:cubicBezTo>
                    <a:pt x="24" y="15"/>
                    <a:pt x="25" y="17"/>
                    <a:pt x="25" y="18"/>
                  </a:cubicBezTo>
                  <a:cubicBezTo>
                    <a:pt x="25" y="20"/>
                    <a:pt x="25" y="21"/>
                    <a:pt x="25" y="23"/>
                  </a:cubicBezTo>
                  <a:cubicBezTo>
                    <a:pt x="24" y="24"/>
                    <a:pt x="23" y="25"/>
                    <a:pt x="22" y="27"/>
                  </a:cubicBezTo>
                  <a:cubicBezTo>
                    <a:pt x="21" y="28"/>
                    <a:pt x="19" y="28"/>
                    <a:pt x="17" y="29"/>
                  </a:cubicBezTo>
                  <a:cubicBezTo>
                    <a:pt x="14" y="30"/>
                    <a:pt x="12" y="30"/>
                    <a:pt x="10" y="29"/>
                  </a:cubicBezTo>
                  <a:cubicBezTo>
                    <a:pt x="8" y="29"/>
                    <a:pt x="7" y="28"/>
                    <a:pt x="5" y="27"/>
                  </a:cubicBezTo>
                  <a:cubicBezTo>
                    <a:pt x="4" y="26"/>
                    <a:pt x="3" y="24"/>
                    <a:pt x="3"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76" name="Freeform 114"/>
            <p:cNvSpPr>
              <a:spLocks noEditPoints="1"/>
            </p:cNvSpPr>
            <p:nvPr/>
          </p:nvSpPr>
          <p:spPr bwMode="auto">
            <a:xfrm>
              <a:off x="-7835968" y="-2652722"/>
              <a:ext cx="79376" cy="85725"/>
            </a:xfrm>
            <a:custGeom>
              <a:avLst/>
              <a:gdLst>
                <a:gd name="T0" fmla="*/ 16 w 21"/>
                <a:gd name="T1" fmla="*/ 18 h 23"/>
                <a:gd name="T2" fmla="*/ 13 w 21"/>
                <a:gd name="T3" fmla="*/ 21 h 23"/>
                <a:gd name="T4" fmla="*/ 9 w 21"/>
                <a:gd name="T5" fmla="*/ 22 h 23"/>
                <a:gd name="T6" fmla="*/ 4 w 21"/>
                <a:gd name="T7" fmla="*/ 22 h 23"/>
                <a:gd name="T8" fmla="*/ 1 w 21"/>
                <a:gd name="T9" fmla="*/ 18 h 23"/>
                <a:gd name="T10" fmla="*/ 1 w 21"/>
                <a:gd name="T11" fmla="*/ 15 h 23"/>
                <a:gd name="T12" fmla="*/ 3 w 21"/>
                <a:gd name="T13" fmla="*/ 13 h 23"/>
                <a:gd name="T14" fmla="*/ 5 w 21"/>
                <a:gd name="T15" fmla="*/ 11 h 23"/>
                <a:gd name="T16" fmla="*/ 8 w 21"/>
                <a:gd name="T17" fmla="*/ 10 h 23"/>
                <a:gd name="T18" fmla="*/ 14 w 21"/>
                <a:gd name="T19" fmla="*/ 7 h 23"/>
                <a:gd name="T20" fmla="*/ 14 w 21"/>
                <a:gd name="T21" fmla="*/ 7 h 23"/>
                <a:gd name="T22" fmla="*/ 12 w 21"/>
                <a:gd name="T23" fmla="*/ 4 h 23"/>
                <a:gd name="T24" fmla="*/ 8 w 21"/>
                <a:gd name="T25" fmla="*/ 3 h 23"/>
                <a:gd name="T26" fmla="*/ 4 w 21"/>
                <a:gd name="T27" fmla="*/ 5 h 23"/>
                <a:gd name="T28" fmla="*/ 3 w 21"/>
                <a:gd name="T29" fmla="*/ 8 h 23"/>
                <a:gd name="T30" fmla="*/ 0 w 21"/>
                <a:gd name="T31" fmla="*/ 9 h 23"/>
                <a:gd name="T32" fmla="*/ 1 w 21"/>
                <a:gd name="T33" fmla="*/ 5 h 23"/>
                <a:gd name="T34" fmla="*/ 3 w 21"/>
                <a:gd name="T35" fmla="*/ 2 h 23"/>
                <a:gd name="T36" fmla="*/ 8 w 21"/>
                <a:gd name="T37" fmla="*/ 0 h 23"/>
                <a:gd name="T38" fmla="*/ 12 w 21"/>
                <a:gd name="T39" fmla="*/ 0 h 23"/>
                <a:gd name="T40" fmla="*/ 15 w 21"/>
                <a:gd name="T41" fmla="*/ 1 h 23"/>
                <a:gd name="T42" fmla="*/ 16 w 21"/>
                <a:gd name="T43" fmla="*/ 3 h 23"/>
                <a:gd name="T44" fmla="*/ 17 w 21"/>
                <a:gd name="T45" fmla="*/ 7 h 23"/>
                <a:gd name="T46" fmla="*/ 18 w 21"/>
                <a:gd name="T47" fmla="*/ 11 h 23"/>
                <a:gd name="T48" fmla="*/ 20 w 21"/>
                <a:gd name="T49" fmla="*/ 17 h 23"/>
                <a:gd name="T50" fmla="*/ 21 w 21"/>
                <a:gd name="T51" fmla="*/ 19 h 23"/>
                <a:gd name="T52" fmla="*/ 17 w 21"/>
                <a:gd name="T53" fmla="*/ 20 h 23"/>
                <a:gd name="T54" fmla="*/ 16 w 21"/>
                <a:gd name="T55" fmla="*/ 18 h 23"/>
                <a:gd name="T56" fmla="*/ 14 w 21"/>
                <a:gd name="T57" fmla="*/ 10 h 23"/>
                <a:gd name="T58" fmla="*/ 9 w 21"/>
                <a:gd name="T59" fmla="*/ 13 h 23"/>
                <a:gd name="T60" fmla="*/ 6 w 21"/>
                <a:gd name="T61" fmla="*/ 14 h 23"/>
                <a:gd name="T62" fmla="*/ 5 w 21"/>
                <a:gd name="T63" fmla="*/ 15 h 23"/>
                <a:gd name="T64" fmla="*/ 5 w 21"/>
                <a:gd name="T65" fmla="*/ 17 h 23"/>
                <a:gd name="T66" fmla="*/ 6 w 21"/>
                <a:gd name="T67" fmla="*/ 19 h 23"/>
                <a:gd name="T68" fmla="*/ 10 w 21"/>
                <a:gd name="T69" fmla="*/ 19 h 23"/>
                <a:gd name="T70" fmla="*/ 13 w 21"/>
                <a:gd name="T71" fmla="*/ 18 h 23"/>
                <a:gd name="T72" fmla="*/ 15 w 21"/>
                <a:gd name="T73" fmla="*/ 15 h 23"/>
                <a:gd name="T74" fmla="*/ 15 w 21"/>
                <a:gd name="T75" fmla="*/ 11 h 23"/>
                <a:gd name="T76" fmla="*/ 14 w 21"/>
                <a:gd name="T77"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 h="23">
                  <a:moveTo>
                    <a:pt x="16" y="18"/>
                  </a:moveTo>
                  <a:cubicBezTo>
                    <a:pt x="15" y="19"/>
                    <a:pt x="14" y="20"/>
                    <a:pt x="13" y="21"/>
                  </a:cubicBezTo>
                  <a:cubicBezTo>
                    <a:pt x="12" y="22"/>
                    <a:pt x="11" y="22"/>
                    <a:pt x="9" y="22"/>
                  </a:cubicBezTo>
                  <a:cubicBezTo>
                    <a:pt x="7" y="23"/>
                    <a:pt x="5" y="23"/>
                    <a:pt x="4" y="22"/>
                  </a:cubicBezTo>
                  <a:cubicBezTo>
                    <a:pt x="2" y="21"/>
                    <a:pt x="2" y="20"/>
                    <a:pt x="1" y="18"/>
                  </a:cubicBezTo>
                  <a:cubicBezTo>
                    <a:pt x="1" y="17"/>
                    <a:pt x="1" y="16"/>
                    <a:pt x="1" y="15"/>
                  </a:cubicBezTo>
                  <a:cubicBezTo>
                    <a:pt x="2" y="14"/>
                    <a:pt x="2" y="13"/>
                    <a:pt x="3" y="13"/>
                  </a:cubicBezTo>
                  <a:cubicBezTo>
                    <a:pt x="3" y="12"/>
                    <a:pt x="4" y="11"/>
                    <a:pt x="5" y="11"/>
                  </a:cubicBezTo>
                  <a:cubicBezTo>
                    <a:pt x="6" y="11"/>
                    <a:pt x="7" y="10"/>
                    <a:pt x="8" y="10"/>
                  </a:cubicBezTo>
                  <a:cubicBezTo>
                    <a:pt x="11" y="9"/>
                    <a:pt x="13" y="8"/>
                    <a:pt x="14" y="7"/>
                  </a:cubicBezTo>
                  <a:cubicBezTo>
                    <a:pt x="14" y="7"/>
                    <a:pt x="14" y="7"/>
                    <a:pt x="14" y="7"/>
                  </a:cubicBezTo>
                  <a:cubicBezTo>
                    <a:pt x="13" y="5"/>
                    <a:pt x="13" y="4"/>
                    <a:pt x="12" y="4"/>
                  </a:cubicBezTo>
                  <a:cubicBezTo>
                    <a:pt x="11" y="3"/>
                    <a:pt x="10" y="3"/>
                    <a:pt x="8" y="3"/>
                  </a:cubicBezTo>
                  <a:cubicBezTo>
                    <a:pt x="6" y="4"/>
                    <a:pt x="5" y="4"/>
                    <a:pt x="4" y="5"/>
                  </a:cubicBezTo>
                  <a:cubicBezTo>
                    <a:pt x="4" y="6"/>
                    <a:pt x="3" y="7"/>
                    <a:pt x="3" y="8"/>
                  </a:cubicBezTo>
                  <a:cubicBezTo>
                    <a:pt x="0" y="9"/>
                    <a:pt x="0" y="9"/>
                    <a:pt x="0" y="9"/>
                  </a:cubicBezTo>
                  <a:cubicBezTo>
                    <a:pt x="0" y="7"/>
                    <a:pt x="0" y="6"/>
                    <a:pt x="1" y="5"/>
                  </a:cubicBezTo>
                  <a:cubicBezTo>
                    <a:pt x="1" y="4"/>
                    <a:pt x="2" y="3"/>
                    <a:pt x="3" y="2"/>
                  </a:cubicBezTo>
                  <a:cubicBezTo>
                    <a:pt x="5" y="1"/>
                    <a:pt x="6" y="1"/>
                    <a:pt x="8" y="0"/>
                  </a:cubicBezTo>
                  <a:cubicBezTo>
                    <a:pt x="10" y="0"/>
                    <a:pt x="11" y="0"/>
                    <a:pt x="12" y="0"/>
                  </a:cubicBezTo>
                  <a:cubicBezTo>
                    <a:pt x="13" y="0"/>
                    <a:pt x="14" y="1"/>
                    <a:pt x="15" y="1"/>
                  </a:cubicBezTo>
                  <a:cubicBezTo>
                    <a:pt x="16" y="2"/>
                    <a:pt x="16" y="2"/>
                    <a:pt x="16" y="3"/>
                  </a:cubicBezTo>
                  <a:cubicBezTo>
                    <a:pt x="17" y="4"/>
                    <a:pt x="17" y="5"/>
                    <a:pt x="17" y="7"/>
                  </a:cubicBezTo>
                  <a:cubicBezTo>
                    <a:pt x="18" y="11"/>
                    <a:pt x="18" y="11"/>
                    <a:pt x="18" y="11"/>
                  </a:cubicBezTo>
                  <a:cubicBezTo>
                    <a:pt x="19" y="14"/>
                    <a:pt x="19" y="16"/>
                    <a:pt x="20" y="17"/>
                  </a:cubicBezTo>
                  <a:cubicBezTo>
                    <a:pt x="20" y="18"/>
                    <a:pt x="20" y="19"/>
                    <a:pt x="21" y="19"/>
                  </a:cubicBezTo>
                  <a:cubicBezTo>
                    <a:pt x="17" y="20"/>
                    <a:pt x="17" y="20"/>
                    <a:pt x="17" y="20"/>
                  </a:cubicBezTo>
                  <a:cubicBezTo>
                    <a:pt x="17" y="20"/>
                    <a:pt x="16" y="19"/>
                    <a:pt x="16" y="18"/>
                  </a:cubicBezTo>
                  <a:close/>
                  <a:moveTo>
                    <a:pt x="14" y="10"/>
                  </a:moveTo>
                  <a:cubicBezTo>
                    <a:pt x="13" y="11"/>
                    <a:pt x="11" y="12"/>
                    <a:pt x="9" y="13"/>
                  </a:cubicBezTo>
                  <a:cubicBezTo>
                    <a:pt x="8" y="13"/>
                    <a:pt x="7" y="14"/>
                    <a:pt x="6" y="14"/>
                  </a:cubicBezTo>
                  <a:cubicBezTo>
                    <a:pt x="6" y="14"/>
                    <a:pt x="5" y="15"/>
                    <a:pt x="5" y="15"/>
                  </a:cubicBezTo>
                  <a:cubicBezTo>
                    <a:pt x="5" y="16"/>
                    <a:pt x="5" y="16"/>
                    <a:pt x="5" y="17"/>
                  </a:cubicBezTo>
                  <a:cubicBezTo>
                    <a:pt x="5" y="18"/>
                    <a:pt x="6" y="19"/>
                    <a:pt x="6" y="19"/>
                  </a:cubicBezTo>
                  <a:cubicBezTo>
                    <a:pt x="7" y="20"/>
                    <a:pt x="8" y="20"/>
                    <a:pt x="10" y="19"/>
                  </a:cubicBezTo>
                  <a:cubicBezTo>
                    <a:pt x="11" y="19"/>
                    <a:pt x="12" y="19"/>
                    <a:pt x="13" y="18"/>
                  </a:cubicBezTo>
                  <a:cubicBezTo>
                    <a:pt x="14" y="17"/>
                    <a:pt x="14" y="16"/>
                    <a:pt x="15" y="15"/>
                  </a:cubicBezTo>
                  <a:cubicBezTo>
                    <a:pt x="15" y="14"/>
                    <a:pt x="15" y="13"/>
                    <a:pt x="15" y="11"/>
                  </a:cubicBezTo>
                  <a:lnTo>
                    <a:pt x="1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77" name="Freeform 115"/>
            <p:cNvSpPr>
              <a:spLocks/>
            </p:cNvSpPr>
            <p:nvPr/>
          </p:nvSpPr>
          <p:spPr bwMode="auto">
            <a:xfrm>
              <a:off x="-7753417" y="-2668597"/>
              <a:ext cx="74613" cy="87313"/>
            </a:xfrm>
            <a:custGeom>
              <a:avLst/>
              <a:gdLst>
                <a:gd name="T0" fmla="*/ 3 w 20"/>
                <a:gd name="T1" fmla="*/ 23 h 23"/>
                <a:gd name="T2" fmla="*/ 0 w 20"/>
                <a:gd name="T3" fmla="*/ 2 h 23"/>
                <a:gd name="T4" fmla="*/ 3 w 20"/>
                <a:gd name="T5" fmla="*/ 2 h 23"/>
                <a:gd name="T6" fmla="*/ 3 w 20"/>
                <a:gd name="T7" fmla="*/ 5 h 23"/>
                <a:gd name="T8" fmla="*/ 9 w 20"/>
                <a:gd name="T9" fmla="*/ 0 h 23"/>
                <a:gd name="T10" fmla="*/ 13 w 20"/>
                <a:gd name="T11" fmla="*/ 0 h 23"/>
                <a:gd name="T12" fmla="*/ 15 w 20"/>
                <a:gd name="T13" fmla="*/ 2 h 23"/>
                <a:gd name="T14" fmla="*/ 17 w 20"/>
                <a:gd name="T15" fmla="*/ 4 h 23"/>
                <a:gd name="T16" fmla="*/ 17 w 20"/>
                <a:gd name="T17" fmla="*/ 7 h 23"/>
                <a:gd name="T18" fmla="*/ 20 w 20"/>
                <a:gd name="T19" fmla="*/ 20 h 23"/>
                <a:gd name="T20" fmla="*/ 16 w 20"/>
                <a:gd name="T21" fmla="*/ 21 h 23"/>
                <a:gd name="T22" fmla="*/ 14 w 20"/>
                <a:gd name="T23" fmla="*/ 8 h 23"/>
                <a:gd name="T24" fmla="*/ 13 w 20"/>
                <a:gd name="T25" fmla="*/ 5 h 23"/>
                <a:gd name="T26" fmla="*/ 11 w 20"/>
                <a:gd name="T27" fmla="*/ 4 h 23"/>
                <a:gd name="T28" fmla="*/ 9 w 20"/>
                <a:gd name="T29" fmla="*/ 3 h 23"/>
                <a:gd name="T30" fmla="*/ 5 w 20"/>
                <a:gd name="T31" fmla="*/ 5 h 23"/>
                <a:gd name="T32" fmla="*/ 5 w 20"/>
                <a:gd name="T33" fmla="*/ 11 h 23"/>
                <a:gd name="T34" fmla="*/ 6 w 20"/>
                <a:gd name="T35" fmla="*/ 22 h 23"/>
                <a:gd name="T36" fmla="*/ 3 w 20"/>
                <a:gd name="T3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3">
                  <a:moveTo>
                    <a:pt x="3" y="23"/>
                  </a:moveTo>
                  <a:cubicBezTo>
                    <a:pt x="0" y="2"/>
                    <a:pt x="0" y="2"/>
                    <a:pt x="0" y="2"/>
                  </a:cubicBezTo>
                  <a:cubicBezTo>
                    <a:pt x="3" y="2"/>
                    <a:pt x="3" y="2"/>
                    <a:pt x="3" y="2"/>
                  </a:cubicBezTo>
                  <a:cubicBezTo>
                    <a:pt x="3" y="5"/>
                    <a:pt x="3" y="5"/>
                    <a:pt x="3" y="5"/>
                  </a:cubicBezTo>
                  <a:cubicBezTo>
                    <a:pt x="4" y="2"/>
                    <a:pt x="6" y="1"/>
                    <a:pt x="9" y="0"/>
                  </a:cubicBezTo>
                  <a:cubicBezTo>
                    <a:pt x="10" y="0"/>
                    <a:pt x="12" y="0"/>
                    <a:pt x="13" y="0"/>
                  </a:cubicBezTo>
                  <a:cubicBezTo>
                    <a:pt x="14" y="1"/>
                    <a:pt x="15" y="1"/>
                    <a:pt x="15" y="2"/>
                  </a:cubicBezTo>
                  <a:cubicBezTo>
                    <a:pt x="16" y="2"/>
                    <a:pt x="16" y="3"/>
                    <a:pt x="17" y="4"/>
                  </a:cubicBezTo>
                  <a:cubicBezTo>
                    <a:pt x="17" y="5"/>
                    <a:pt x="17" y="6"/>
                    <a:pt x="17" y="7"/>
                  </a:cubicBezTo>
                  <a:cubicBezTo>
                    <a:pt x="20" y="20"/>
                    <a:pt x="20" y="20"/>
                    <a:pt x="20" y="20"/>
                  </a:cubicBezTo>
                  <a:cubicBezTo>
                    <a:pt x="16" y="21"/>
                    <a:pt x="16" y="21"/>
                    <a:pt x="16" y="21"/>
                  </a:cubicBezTo>
                  <a:cubicBezTo>
                    <a:pt x="14" y="8"/>
                    <a:pt x="14" y="8"/>
                    <a:pt x="14" y="8"/>
                  </a:cubicBezTo>
                  <a:cubicBezTo>
                    <a:pt x="14" y="7"/>
                    <a:pt x="13" y="6"/>
                    <a:pt x="13" y="5"/>
                  </a:cubicBezTo>
                  <a:cubicBezTo>
                    <a:pt x="13" y="4"/>
                    <a:pt x="12" y="4"/>
                    <a:pt x="11" y="4"/>
                  </a:cubicBezTo>
                  <a:cubicBezTo>
                    <a:pt x="11" y="3"/>
                    <a:pt x="10" y="3"/>
                    <a:pt x="9" y="3"/>
                  </a:cubicBezTo>
                  <a:cubicBezTo>
                    <a:pt x="7" y="4"/>
                    <a:pt x="6" y="4"/>
                    <a:pt x="5" y="5"/>
                  </a:cubicBezTo>
                  <a:cubicBezTo>
                    <a:pt x="4" y="6"/>
                    <a:pt x="4" y="8"/>
                    <a:pt x="5" y="11"/>
                  </a:cubicBezTo>
                  <a:cubicBezTo>
                    <a:pt x="6" y="22"/>
                    <a:pt x="6" y="22"/>
                    <a:pt x="6" y="22"/>
                  </a:cubicBezTo>
                  <a:lnTo>
                    <a:pt x="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78" name="Freeform 116"/>
            <p:cNvSpPr>
              <a:spLocks/>
            </p:cNvSpPr>
            <p:nvPr/>
          </p:nvSpPr>
          <p:spPr bwMode="auto">
            <a:xfrm>
              <a:off x="-7678804" y="-2701934"/>
              <a:ext cx="49213" cy="104775"/>
            </a:xfrm>
            <a:custGeom>
              <a:avLst/>
              <a:gdLst>
                <a:gd name="T0" fmla="*/ 12 w 13"/>
                <a:gd name="T1" fmla="*/ 24 h 28"/>
                <a:gd name="T2" fmla="*/ 13 w 13"/>
                <a:gd name="T3" fmla="*/ 27 h 28"/>
                <a:gd name="T4" fmla="*/ 10 w 13"/>
                <a:gd name="T5" fmla="*/ 28 h 28"/>
                <a:gd name="T6" fmla="*/ 7 w 13"/>
                <a:gd name="T7" fmla="*/ 28 h 28"/>
                <a:gd name="T8" fmla="*/ 6 w 13"/>
                <a:gd name="T9" fmla="*/ 26 h 28"/>
                <a:gd name="T10" fmla="*/ 5 w 13"/>
                <a:gd name="T11" fmla="*/ 22 h 28"/>
                <a:gd name="T12" fmla="*/ 3 w 13"/>
                <a:gd name="T13" fmla="*/ 10 h 28"/>
                <a:gd name="T14" fmla="*/ 0 w 13"/>
                <a:gd name="T15" fmla="*/ 11 h 28"/>
                <a:gd name="T16" fmla="*/ 0 w 13"/>
                <a:gd name="T17" fmla="*/ 8 h 28"/>
                <a:gd name="T18" fmla="*/ 3 w 13"/>
                <a:gd name="T19" fmla="*/ 8 h 28"/>
                <a:gd name="T20" fmla="*/ 2 w 13"/>
                <a:gd name="T21" fmla="*/ 3 h 28"/>
                <a:gd name="T22" fmla="*/ 5 w 13"/>
                <a:gd name="T23" fmla="*/ 0 h 28"/>
                <a:gd name="T24" fmla="*/ 6 w 13"/>
                <a:gd name="T25" fmla="*/ 7 h 28"/>
                <a:gd name="T26" fmla="*/ 10 w 13"/>
                <a:gd name="T27" fmla="*/ 7 h 28"/>
                <a:gd name="T28" fmla="*/ 10 w 13"/>
                <a:gd name="T29" fmla="*/ 9 h 28"/>
                <a:gd name="T30" fmla="*/ 6 w 13"/>
                <a:gd name="T31" fmla="*/ 10 h 28"/>
                <a:gd name="T32" fmla="*/ 8 w 13"/>
                <a:gd name="T33" fmla="*/ 22 h 28"/>
                <a:gd name="T34" fmla="*/ 8 w 13"/>
                <a:gd name="T35" fmla="*/ 24 h 28"/>
                <a:gd name="T36" fmla="*/ 9 w 13"/>
                <a:gd name="T37" fmla="*/ 24 h 28"/>
                <a:gd name="T38" fmla="*/ 10 w 13"/>
                <a:gd name="T39" fmla="*/ 24 h 28"/>
                <a:gd name="T40" fmla="*/ 12 w 13"/>
                <a:gd name="T41"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28">
                  <a:moveTo>
                    <a:pt x="12" y="24"/>
                  </a:moveTo>
                  <a:cubicBezTo>
                    <a:pt x="13" y="27"/>
                    <a:pt x="13" y="27"/>
                    <a:pt x="13" y="27"/>
                  </a:cubicBezTo>
                  <a:cubicBezTo>
                    <a:pt x="12" y="27"/>
                    <a:pt x="11" y="28"/>
                    <a:pt x="10" y="28"/>
                  </a:cubicBezTo>
                  <a:cubicBezTo>
                    <a:pt x="9" y="28"/>
                    <a:pt x="8" y="28"/>
                    <a:pt x="7" y="28"/>
                  </a:cubicBezTo>
                  <a:cubicBezTo>
                    <a:pt x="6" y="27"/>
                    <a:pt x="6" y="27"/>
                    <a:pt x="6" y="26"/>
                  </a:cubicBezTo>
                  <a:cubicBezTo>
                    <a:pt x="5" y="26"/>
                    <a:pt x="5" y="24"/>
                    <a:pt x="5" y="22"/>
                  </a:cubicBezTo>
                  <a:cubicBezTo>
                    <a:pt x="3" y="10"/>
                    <a:pt x="3" y="10"/>
                    <a:pt x="3" y="10"/>
                  </a:cubicBezTo>
                  <a:cubicBezTo>
                    <a:pt x="0" y="11"/>
                    <a:pt x="0" y="11"/>
                    <a:pt x="0" y="11"/>
                  </a:cubicBezTo>
                  <a:cubicBezTo>
                    <a:pt x="0" y="8"/>
                    <a:pt x="0" y="8"/>
                    <a:pt x="0" y="8"/>
                  </a:cubicBezTo>
                  <a:cubicBezTo>
                    <a:pt x="3" y="8"/>
                    <a:pt x="3" y="8"/>
                    <a:pt x="3" y="8"/>
                  </a:cubicBezTo>
                  <a:cubicBezTo>
                    <a:pt x="2" y="3"/>
                    <a:pt x="2" y="3"/>
                    <a:pt x="2" y="3"/>
                  </a:cubicBezTo>
                  <a:cubicBezTo>
                    <a:pt x="5" y="0"/>
                    <a:pt x="5" y="0"/>
                    <a:pt x="5" y="0"/>
                  </a:cubicBezTo>
                  <a:cubicBezTo>
                    <a:pt x="6" y="7"/>
                    <a:pt x="6" y="7"/>
                    <a:pt x="6" y="7"/>
                  </a:cubicBezTo>
                  <a:cubicBezTo>
                    <a:pt x="10" y="7"/>
                    <a:pt x="10" y="7"/>
                    <a:pt x="10" y="7"/>
                  </a:cubicBezTo>
                  <a:cubicBezTo>
                    <a:pt x="10" y="9"/>
                    <a:pt x="10" y="9"/>
                    <a:pt x="10" y="9"/>
                  </a:cubicBezTo>
                  <a:cubicBezTo>
                    <a:pt x="6" y="10"/>
                    <a:pt x="6" y="10"/>
                    <a:pt x="6" y="10"/>
                  </a:cubicBezTo>
                  <a:cubicBezTo>
                    <a:pt x="8" y="22"/>
                    <a:pt x="8" y="22"/>
                    <a:pt x="8" y="22"/>
                  </a:cubicBezTo>
                  <a:cubicBezTo>
                    <a:pt x="8" y="23"/>
                    <a:pt x="8" y="24"/>
                    <a:pt x="8" y="24"/>
                  </a:cubicBezTo>
                  <a:cubicBezTo>
                    <a:pt x="9" y="24"/>
                    <a:pt x="9" y="24"/>
                    <a:pt x="9" y="24"/>
                  </a:cubicBezTo>
                  <a:cubicBezTo>
                    <a:pt x="9" y="25"/>
                    <a:pt x="10" y="25"/>
                    <a:pt x="10" y="24"/>
                  </a:cubicBezTo>
                  <a:cubicBezTo>
                    <a:pt x="11" y="24"/>
                    <a:pt x="11" y="24"/>
                    <a:pt x="12"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79" name="Freeform 117"/>
            <p:cNvSpPr>
              <a:spLocks noEditPoints="1"/>
            </p:cNvSpPr>
            <p:nvPr/>
          </p:nvSpPr>
          <p:spPr bwMode="auto">
            <a:xfrm>
              <a:off x="-7629591" y="-2713047"/>
              <a:ext cx="74613" cy="112713"/>
            </a:xfrm>
            <a:custGeom>
              <a:avLst/>
              <a:gdLst>
                <a:gd name="T0" fmla="*/ 16 w 20"/>
                <a:gd name="T1" fmla="*/ 22 h 30"/>
                <a:gd name="T2" fmla="*/ 20 w 20"/>
                <a:gd name="T3" fmla="*/ 22 h 30"/>
                <a:gd name="T4" fmla="*/ 17 w 20"/>
                <a:gd name="T5" fmla="*/ 27 h 30"/>
                <a:gd name="T6" fmla="*/ 11 w 20"/>
                <a:gd name="T7" fmla="*/ 29 h 30"/>
                <a:gd name="T8" fmla="*/ 4 w 20"/>
                <a:gd name="T9" fmla="*/ 27 h 30"/>
                <a:gd name="T10" fmla="*/ 0 w 20"/>
                <a:gd name="T11" fmla="*/ 20 h 30"/>
                <a:gd name="T12" fmla="*/ 2 w 20"/>
                <a:gd name="T13" fmla="*/ 11 h 30"/>
                <a:gd name="T14" fmla="*/ 9 w 20"/>
                <a:gd name="T15" fmla="*/ 8 h 30"/>
                <a:gd name="T16" fmla="*/ 16 w 20"/>
                <a:gd name="T17" fmla="*/ 10 h 30"/>
                <a:gd name="T18" fmla="*/ 19 w 20"/>
                <a:gd name="T19" fmla="*/ 18 h 30"/>
                <a:gd name="T20" fmla="*/ 19 w 20"/>
                <a:gd name="T21" fmla="*/ 18 h 30"/>
                <a:gd name="T22" fmla="*/ 4 w 20"/>
                <a:gd name="T23" fmla="*/ 20 h 30"/>
                <a:gd name="T24" fmla="*/ 6 w 20"/>
                <a:gd name="T25" fmla="*/ 25 h 30"/>
                <a:gd name="T26" fmla="*/ 11 w 20"/>
                <a:gd name="T27" fmla="*/ 26 h 30"/>
                <a:gd name="T28" fmla="*/ 14 w 20"/>
                <a:gd name="T29" fmla="*/ 25 h 30"/>
                <a:gd name="T30" fmla="*/ 16 w 20"/>
                <a:gd name="T31" fmla="*/ 22 h 30"/>
                <a:gd name="T32" fmla="*/ 4 w 20"/>
                <a:gd name="T33" fmla="*/ 17 h 30"/>
                <a:gd name="T34" fmla="*/ 15 w 20"/>
                <a:gd name="T35" fmla="*/ 16 h 30"/>
                <a:gd name="T36" fmla="*/ 14 w 20"/>
                <a:gd name="T37" fmla="*/ 12 h 30"/>
                <a:gd name="T38" fmla="*/ 9 w 20"/>
                <a:gd name="T39" fmla="*/ 11 h 30"/>
                <a:gd name="T40" fmla="*/ 5 w 20"/>
                <a:gd name="T41" fmla="*/ 13 h 30"/>
                <a:gd name="T42" fmla="*/ 4 w 20"/>
                <a:gd name="T43" fmla="*/ 17 h 30"/>
                <a:gd name="T44" fmla="*/ 6 w 20"/>
                <a:gd name="T45" fmla="*/ 6 h 30"/>
                <a:gd name="T46" fmla="*/ 8 w 20"/>
                <a:gd name="T47" fmla="*/ 0 h 30"/>
                <a:gd name="T48" fmla="*/ 13 w 20"/>
                <a:gd name="T49" fmla="*/ 0 h 30"/>
                <a:gd name="T50" fmla="*/ 9 w 20"/>
                <a:gd name="T51" fmla="*/ 6 h 30"/>
                <a:gd name="T52" fmla="*/ 6 w 20"/>
                <a:gd name="T5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30">
                  <a:moveTo>
                    <a:pt x="16" y="22"/>
                  </a:moveTo>
                  <a:cubicBezTo>
                    <a:pt x="20" y="22"/>
                    <a:pt x="20" y="22"/>
                    <a:pt x="20" y="22"/>
                  </a:cubicBezTo>
                  <a:cubicBezTo>
                    <a:pt x="19" y="24"/>
                    <a:pt x="18" y="26"/>
                    <a:pt x="17" y="27"/>
                  </a:cubicBezTo>
                  <a:cubicBezTo>
                    <a:pt x="16" y="28"/>
                    <a:pt x="14" y="29"/>
                    <a:pt x="11" y="29"/>
                  </a:cubicBezTo>
                  <a:cubicBezTo>
                    <a:pt x="8" y="30"/>
                    <a:pt x="6" y="29"/>
                    <a:pt x="4" y="27"/>
                  </a:cubicBezTo>
                  <a:cubicBezTo>
                    <a:pt x="2" y="26"/>
                    <a:pt x="1" y="23"/>
                    <a:pt x="0" y="20"/>
                  </a:cubicBezTo>
                  <a:cubicBezTo>
                    <a:pt x="0" y="16"/>
                    <a:pt x="0" y="14"/>
                    <a:pt x="2" y="11"/>
                  </a:cubicBezTo>
                  <a:cubicBezTo>
                    <a:pt x="4" y="9"/>
                    <a:pt x="6" y="8"/>
                    <a:pt x="9" y="8"/>
                  </a:cubicBezTo>
                  <a:cubicBezTo>
                    <a:pt x="11" y="8"/>
                    <a:pt x="14" y="8"/>
                    <a:pt x="16" y="10"/>
                  </a:cubicBezTo>
                  <a:cubicBezTo>
                    <a:pt x="18" y="12"/>
                    <a:pt x="19" y="14"/>
                    <a:pt x="19" y="18"/>
                  </a:cubicBezTo>
                  <a:cubicBezTo>
                    <a:pt x="19" y="18"/>
                    <a:pt x="19" y="18"/>
                    <a:pt x="19" y="18"/>
                  </a:cubicBezTo>
                  <a:cubicBezTo>
                    <a:pt x="4" y="20"/>
                    <a:pt x="4" y="20"/>
                    <a:pt x="4" y="20"/>
                  </a:cubicBezTo>
                  <a:cubicBezTo>
                    <a:pt x="4" y="22"/>
                    <a:pt x="5" y="24"/>
                    <a:pt x="6" y="25"/>
                  </a:cubicBezTo>
                  <a:cubicBezTo>
                    <a:pt x="8" y="26"/>
                    <a:pt x="9" y="27"/>
                    <a:pt x="11" y="26"/>
                  </a:cubicBezTo>
                  <a:cubicBezTo>
                    <a:pt x="12" y="26"/>
                    <a:pt x="13" y="26"/>
                    <a:pt x="14" y="25"/>
                  </a:cubicBezTo>
                  <a:cubicBezTo>
                    <a:pt x="15" y="24"/>
                    <a:pt x="16" y="23"/>
                    <a:pt x="16" y="22"/>
                  </a:cubicBezTo>
                  <a:close/>
                  <a:moveTo>
                    <a:pt x="4" y="17"/>
                  </a:moveTo>
                  <a:cubicBezTo>
                    <a:pt x="15" y="16"/>
                    <a:pt x="15" y="16"/>
                    <a:pt x="15" y="16"/>
                  </a:cubicBezTo>
                  <a:cubicBezTo>
                    <a:pt x="15" y="14"/>
                    <a:pt x="14" y="13"/>
                    <a:pt x="14" y="12"/>
                  </a:cubicBezTo>
                  <a:cubicBezTo>
                    <a:pt x="12" y="11"/>
                    <a:pt x="11" y="10"/>
                    <a:pt x="9" y="11"/>
                  </a:cubicBezTo>
                  <a:cubicBezTo>
                    <a:pt x="7" y="11"/>
                    <a:pt x="6" y="12"/>
                    <a:pt x="5" y="13"/>
                  </a:cubicBezTo>
                  <a:cubicBezTo>
                    <a:pt x="4" y="14"/>
                    <a:pt x="4" y="15"/>
                    <a:pt x="4" y="17"/>
                  </a:cubicBezTo>
                  <a:close/>
                  <a:moveTo>
                    <a:pt x="6" y="6"/>
                  </a:moveTo>
                  <a:cubicBezTo>
                    <a:pt x="8" y="0"/>
                    <a:pt x="8" y="0"/>
                    <a:pt x="8" y="0"/>
                  </a:cubicBezTo>
                  <a:cubicBezTo>
                    <a:pt x="13" y="0"/>
                    <a:pt x="13" y="0"/>
                    <a:pt x="13" y="0"/>
                  </a:cubicBezTo>
                  <a:cubicBezTo>
                    <a:pt x="9" y="6"/>
                    <a:pt x="9" y="6"/>
                    <a:pt x="9" y="6"/>
                  </a:cubicBezTo>
                  <a:lnTo>
                    <a:pt x="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80" name="Freeform 118"/>
            <p:cNvSpPr>
              <a:spLocks noEditPoints="1"/>
            </p:cNvSpPr>
            <p:nvPr/>
          </p:nvSpPr>
          <p:spPr bwMode="auto">
            <a:xfrm>
              <a:off x="-9661608" y="-676278"/>
              <a:ext cx="111126" cy="85725"/>
            </a:xfrm>
            <a:custGeom>
              <a:avLst/>
              <a:gdLst>
                <a:gd name="T0" fmla="*/ 2 w 30"/>
                <a:gd name="T1" fmla="*/ 0 h 23"/>
                <a:gd name="T2" fmla="*/ 30 w 30"/>
                <a:gd name="T3" fmla="*/ 4 h 23"/>
                <a:gd name="T4" fmla="*/ 29 w 30"/>
                <a:gd name="T5" fmla="*/ 15 h 23"/>
                <a:gd name="T6" fmla="*/ 27 w 30"/>
                <a:gd name="T7" fmla="*/ 20 h 23"/>
                <a:gd name="T8" fmla="*/ 24 w 30"/>
                <a:gd name="T9" fmla="*/ 22 h 23"/>
                <a:gd name="T10" fmla="*/ 20 w 30"/>
                <a:gd name="T11" fmla="*/ 23 h 23"/>
                <a:gd name="T12" fmla="*/ 17 w 30"/>
                <a:gd name="T13" fmla="*/ 21 h 23"/>
                <a:gd name="T14" fmla="*/ 14 w 30"/>
                <a:gd name="T15" fmla="*/ 18 h 23"/>
                <a:gd name="T16" fmla="*/ 11 w 30"/>
                <a:gd name="T17" fmla="*/ 22 h 23"/>
                <a:gd name="T18" fmla="*/ 7 w 30"/>
                <a:gd name="T19" fmla="*/ 22 h 23"/>
                <a:gd name="T20" fmla="*/ 3 w 30"/>
                <a:gd name="T21" fmla="*/ 21 h 23"/>
                <a:gd name="T22" fmla="*/ 1 w 30"/>
                <a:gd name="T23" fmla="*/ 18 h 23"/>
                <a:gd name="T24" fmla="*/ 0 w 30"/>
                <a:gd name="T25" fmla="*/ 15 h 23"/>
                <a:gd name="T26" fmla="*/ 0 w 30"/>
                <a:gd name="T27" fmla="*/ 10 h 23"/>
                <a:gd name="T28" fmla="*/ 2 w 30"/>
                <a:gd name="T29" fmla="*/ 0 h 23"/>
                <a:gd name="T30" fmla="*/ 5 w 30"/>
                <a:gd name="T31" fmla="*/ 4 h 23"/>
                <a:gd name="T32" fmla="*/ 4 w 30"/>
                <a:gd name="T33" fmla="*/ 11 h 23"/>
                <a:gd name="T34" fmla="*/ 3 w 30"/>
                <a:gd name="T35" fmla="*/ 13 h 23"/>
                <a:gd name="T36" fmla="*/ 4 w 30"/>
                <a:gd name="T37" fmla="*/ 16 h 23"/>
                <a:gd name="T38" fmla="*/ 5 w 30"/>
                <a:gd name="T39" fmla="*/ 17 h 23"/>
                <a:gd name="T40" fmla="*/ 7 w 30"/>
                <a:gd name="T41" fmla="*/ 18 h 23"/>
                <a:gd name="T42" fmla="*/ 10 w 30"/>
                <a:gd name="T43" fmla="*/ 18 h 23"/>
                <a:gd name="T44" fmla="*/ 12 w 30"/>
                <a:gd name="T45" fmla="*/ 16 h 23"/>
                <a:gd name="T46" fmla="*/ 13 w 30"/>
                <a:gd name="T47" fmla="*/ 12 h 23"/>
                <a:gd name="T48" fmla="*/ 14 w 30"/>
                <a:gd name="T49" fmla="*/ 5 h 23"/>
                <a:gd name="T50" fmla="*/ 5 w 30"/>
                <a:gd name="T51" fmla="*/ 4 h 23"/>
                <a:gd name="T52" fmla="*/ 18 w 30"/>
                <a:gd name="T53" fmla="*/ 6 h 23"/>
                <a:gd name="T54" fmla="*/ 17 w 30"/>
                <a:gd name="T55" fmla="*/ 12 h 23"/>
                <a:gd name="T56" fmla="*/ 17 w 30"/>
                <a:gd name="T57" fmla="*/ 16 h 23"/>
                <a:gd name="T58" fmla="*/ 18 w 30"/>
                <a:gd name="T59" fmla="*/ 18 h 23"/>
                <a:gd name="T60" fmla="*/ 20 w 30"/>
                <a:gd name="T61" fmla="*/ 19 h 23"/>
                <a:gd name="T62" fmla="*/ 23 w 30"/>
                <a:gd name="T63" fmla="*/ 19 h 23"/>
                <a:gd name="T64" fmla="*/ 24 w 30"/>
                <a:gd name="T65" fmla="*/ 17 h 23"/>
                <a:gd name="T66" fmla="*/ 25 w 30"/>
                <a:gd name="T67" fmla="*/ 13 h 23"/>
                <a:gd name="T68" fmla="*/ 26 w 30"/>
                <a:gd name="T69" fmla="*/ 7 h 23"/>
                <a:gd name="T70" fmla="*/ 18 w 30"/>
                <a:gd name="T71"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23">
                  <a:moveTo>
                    <a:pt x="2" y="0"/>
                  </a:moveTo>
                  <a:cubicBezTo>
                    <a:pt x="30" y="4"/>
                    <a:pt x="30" y="4"/>
                    <a:pt x="30" y="4"/>
                  </a:cubicBezTo>
                  <a:cubicBezTo>
                    <a:pt x="29" y="15"/>
                    <a:pt x="29" y="15"/>
                    <a:pt x="29" y="15"/>
                  </a:cubicBezTo>
                  <a:cubicBezTo>
                    <a:pt x="28" y="17"/>
                    <a:pt x="28" y="18"/>
                    <a:pt x="27" y="20"/>
                  </a:cubicBezTo>
                  <a:cubicBezTo>
                    <a:pt x="26" y="21"/>
                    <a:pt x="25" y="22"/>
                    <a:pt x="24" y="22"/>
                  </a:cubicBezTo>
                  <a:cubicBezTo>
                    <a:pt x="22" y="23"/>
                    <a:pt x="21" y="23"/>
                    <a:pt x="20" y="23"/>
                  </a:cubicBezTo>
                  <a:cubicBezTo>
                    <a:pt x="19" y="23"/>
                    <a:pt x="18" y="22"/>
                    <a:pt x="17" y="21"/>
                  </a:cubicBezTo>
                  <a:cubicBezTo>
                    <a:pt x="16" y="21"/>
                    <a:pt x="15" y="19"/>
                    <a:pt x="14" y="18"/>
                  </a:cubicBezTo>
                  <a:cubicBezTo>
                    <a:pt x="14" y="20"/>
                    <a:pt x="13" y="21"/>
                    <a:pt x="11" y="22"/>
                  </a:cubicBezTo>
                  <a:cubicBezTo>
                    <a:pt x="10" y="22"/>
                    <a:pt x="8" y="23"/>
                    <a:pt x="7" y="22"/>
                  </a:cubicBezTo>
                  <a:cubicBezTo>
                    <a:pt x="5" y="22"/>
                    <a:pt x="4" y="22"/>
                    <a:pt x="3" y="21"/>
                  </a:cubicBezTo>
                  <a:cubicBezTo>
                    <a:pt x="2" y="20"/>
                    <a:pt x="1" y="19"/>
                    <a:pt x="1" y="18"/>
                  </a:cubicBezTo>
                  <a:cubicBezTo>
                    <a:pt x="0" y="17"/>
                    <a:pt x="0" y="16"/>
                    <a:pt x="0" y="15"/>
                  </a:cubicBezTo>
                  <a:cubicBezTo>
                    <a:pt x="0" y="14"/>
                    <a:pt x="0" y="12"/>
                    <a:pt x="0" y="10"/>
                  </a:cubicBezTo>
                  <a:lnTo>
                    <a:pt x="2" y="0"/>
                  </a:lnTo>
                  <a:close/>
                  <a:moveTo>
                    <a:pt x="5" y="4"/>
                  </a:moveTo>
                  <a:cubicBezTo>
                    <a:pt x="4" y="11"/>
                    <a:pt x="4" y="11"/>
                    <a:pt x="4" y="11"/>
                  </a:cubicBezTo>
                  <a:cubicBezTo>
                    <a:pt x="3" y="12"/>
                    <a:pt x="3" y="13"/>
                    <a:pt x="3" y="13"/>
                  </a:cubicBezTo>
                  <a:cubicBezTo>
                    <a:pt x="3" y="14"/>
                    <a:pt x="3" y="15"/>
                    <a:pt x="4" y="16"/>
                  </a:cubicBezTo>
                  <a:cubicBezTo>
                    <a:pt x="4" y="16"/>
                    <a:pt x="4" y="17"/>
                    <a:pt x="5" y="17"/>
                  </a:cubicBezTo>
                  <a:cubicBezTo>
                    <a:pt x="6" y="18"/>
                    <a:pt x="7" y="18"/>
                    <a:pt x="7" y="18"/>
                  </a:cubicBezTo>
                  <a:cubicBezTo>
                    <a:pt x="8" y="19"/>
                    <a:pt x="9" y="18"/>
                    <a:pt x="10" y="18"/>
                  </a:cubicBezTo>
                  <a:cubicBezTo>
                    <a:pt x="11" y="18"/>
                    <a:pt x="12" y="17"/>
                    <a:pt x="12" y="16"/>
                  </a:cubicBezTo>
                  <a:cubicBezTo>
                    <a:pt x="13" y="15"/>
                    <a:pt x="13" y="14"/>
                    <a:pt x="13" y="12"/>
                  </a:cubicBezTo>
                  <a:cubicBezTo>
                    <a:pt x="14" y="5"/>
                    <a:pt x="14" y="5"/>
                    <a:pt x="14" y="5"/>
                  </a:cubicBezTo>
                  <a:lnTo>
                    <a:pt x="5" y="4"/>
                  </a:lnTo>
                  <a:close/>
                  <a:moveTo>
                    <a:pt x="18" y="6"/>
                  </a:moveTo>
                  <a:cubicBezTo>
                    <a:pt x="17" y="12"/>
                    <a:pt x="17" y="12"/>
                    <a:pt x="17" y="12"/>
                  </a:cubicBezTo>
                  <a:cubicBezTo>
                    <a:pt x="17" y="14"/>
                    <a:pt x="16" y="15"/>
                    <a:pt x="17" y="16"/>
                  </a:cubicBezTo>
                  <a:cubicBezTo>
                    <a:pt x="17" y="17"/>
                    <a:pt x="17" y="17"/>
                    <a:pt x="18" y="18"/>
                  </a:cubicBezTo>
                  <a:cubicBezTo>
                    <a:pt x="18" y="19"/>
                    <a:pt x="19" y="19"/>
                    <a:pt x="20" y="19"/>
                  </a:cubicBezTo>
                  <a:cubicBezTo>
                    <a:pt x="21" y="19"/>
                    <a:pt x="22" y="19"/>
                    <a:pt x="23" y="19"/>
                  </a:cubicBezTo>
                  <a:cubicBezTo>
                    <a:pt x="23" y="18"/>
                    <a:pt x="24" y="18"/>
                    <a:pt x="24" y="17"/>
                  </a:cubicBezTo>
                  <a:cubicBezTo>
                    <a:pt x="25" y="16"/>
                    <a:pt x="25" y="15"/>
                    <a:pt x="25" y="13"/>
                  </a:cubicBezTo>
                  <a:cubicBezTo>
                    <a:pt x="26" y="7"/>
                    <a:pt x="26" y="7"/>
                    <a:pt x="26" y="7"/>
                  </a:cubicBezTo>
                  <a:lnTo>
                    <a:pt x="1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81" name="Freeform 119"/>
            <p:cNvSpPr>
              <a:spLocks noEditPoints="1"/>
            </p:cNvSpPr>
            <p:nvPr/>
          </p:nvSpPr>
          <p:spPr bwMode="auto">
            <a:xfrm>
              <a:off x="-9677483" y="-579440"/>
              <a:ext cx="82551" cy="71438"/>
            </a:xfrm>
            <a:custGeom>
              <a:avLst/>
              <a:gdLst>
                <a:gd name="T0" fmla="*/ 3 w 22"/>
                <a:gd name="T1" fmla="*/ 14 h 19"/>
                <a:gd name="T2" fmla="*/ 1 w 22"/>
                <a:gd name="T3" fmla="*/ 10 h 19"/>
                <a:gd name="T4" fmla="*/ 1 w 22"/>
                <a:gd name="T5" fmla="*/ 6 h 19"/>
                <a:gd name="T6" fmla="*/ 3 w 22"/>
                <a:gd name="T7" fmla="*/ 1 h 19"/>
                <a:gd name="T8" fmla="*/ 8 w 22"/>
                <a:gd name="T9" fmla="*/ 0 h 19"/>
                <a:gd name="T10" fmla="*/ 10 w 22"/>
                <a:gd name="T11" fmla="*/ 1 h 19"/>
                <a:gd name="T12" fmla="*/ 12 w 22"/>
                <a:gd name="T13" fmla="*/ 3 h 19"/>
                <a:gd name="T14" fmla="*/ 13 w 22"/>
                <a:gd name="T15" fmla="*/ 6 h 19"/>
                <a:gd name="T16" fmla="*/ 13 w 22"/>
                <a:gd name="T17" fmla="*/ 9 h 19"/>
                <a:gd name="T18" fmla="*/ 14 w 22"/>
                <a:gd name="T19" fmla="*/ 15 h 19"/>
                <a:gd name="T20" fmla="*/ 15 w 22"/>
                <a:gd name="T21" fmla="*/ 15 h 19"/>
                <a:gd name="T22" fmla="*/ 18 w 22"/>
                <a:gd name="T23" fmla="*/ 15 h 19"/>
                <a:gd name="T24" fmla="*/ 19 w 22"/>
                <a:gd name="T25" fmla="*/ 11 h 19"/>
                <a:gd name="T26" fmla="*/ 19 w 22"/>
                <a:gd name="T27" fmla="*/ 7 h 19"/>
                <a:gd name="T28" fmla="*/ 16 w 22"/>
                <a:gd name="T29" fmla="*/ 5 h 19"/>
                <a:gd name="T30" fmla="*/ 17 w 22"/>
                <a:gd name="T31" fmla="*/ 2 h 19"/>
                <a:gd name="T32" fmla="*/ 20 w 22"/>
                <a:gd name="T33" fmla="*/ 3 h 19"/>
                <a:gd name="T34" fmla="*/ 22 w 22"/>
                <a:gd name="T35" fmla="*/ 7 h 19"/>
                <a:gd name="T36" fmla="*/ 22 w 22"/>
                <a:gd name="T37" fmla="*/ 11 h 19"/>
                <a:gd name="T38" fmla="*/ 21 w 22"/>
                <a:gd name="T39" fmla="*/ 16 h 19"/>
                <a:gd name="T40" fmla="*/ 19 w 22"/>
                <a:gd name="T41" fmla="*/ 18 h 19"/>
                <a:gd name="T42" fmla="*/ 17 w 22"/>
                <a:gd name="T43" fmla="*/ 19 h 19"/>
                <a:gd name="T44" fmla="*/ 14 w 22"/>
                <a:gd name="T45" fmla="*/ 19 h 19"/>
                <a:gd name="T46" fmla="*/ 9 w 22"/>
                <a:gd name="T47" fmla="*/ 18 h 19"/>
                <a:gd name="T48" fmla="*/ 3 w 22"/>
                <a:gd name="T49" fmla="*/ 18 h 19"/>
                <a:gd name="T50" fmla="*/ 0 w 22"/>
                <a:gd name="T51" fmla="*/ 18 h 19"/>
                <a:gd name="T52" fmla="*/ 1 w 22"/>
                <a:gd name="T53" fmla="*/ 15 h 19"/>
                <a:gd name="T54" fmla="*/ 3 w 22"/>
                <a:gd name="T55" fmla="*/ 14 h 19"/>
                <a:gd name="T56" fmla="*/ 11 w 22"/>
                <a:gd name="T57" fmla="*/ 15 h 19"/>
                <a:gd name="T58" fmla="*/ 10 w 22"/>
                <a:gd name="T59" fmla="*/ 9 h 19"/>
                <a:gd name="T60" fmla="*/ 10 w 22"/>
                <a:gd name="T61" fmla="*/ 6 h 19"/>
                <a:gd name="T62" fmla="*/ 9 w 22"/>
                <a:gd name="T63" fmla="*/ 4 h 19"/>
                <a:gd name="T64" fmla="*/ 7 w 22"/>
                <a:gd name="T65" fmla="*/ 4 h 19"/>
                <a:gd name="T66" fmla="*/ 5 w 22"/>
                <a:gd name="T67" fmla="*/ 5 h 19"/>
                <a:gd name="T68" fmla="*/ 4 w 22"/>
                <a:gd name="T69" fmla="*/ 8 h 19"/>
                <a:gd name="T70" fmla="*/ 4 w 22"/>
                <a:gd name="T71" fmla="*/ 11 h 19"/>
                <a:gd name="T72" fmla="*/ 6 w 22"/>
                <a:gd name="T73" fmla="*/ 14 h 19"/>
                <a:gd name="T74" fmla="*/ 10 w 22"/>
                <a:gd name="T75" fmla="*/ 15 h 19"/>
                <a:gd name="T76" fmla="*/ 11 w 22"/>
                <a:gd name="T7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19">
                  <a:moveTo>
                    <a:pt x="3" y="14"/>
                  </a:moveTo>
                  <a:cubicBezTo>
                    <a:pt x="2" y="13"/>
                    <a:pt x="2" y="12"/>
                    <a:pt x="1" y="10"/>
                  </a:cubicBezTo>
                  <a:cubicBezTo>
                    <a:pt x="1" y="9"/>
                    <a:pt x="1" y="8"/>
                    <a:pt x="1" y="6"/>
                  </a:cubicBezTo>
                  <a:cubicBezTo>
                    <a:pt x="1" y="4"/>
                    <a:pt x="2" y="2"/>
                    <a:pt x="3" y="1"/>
                  </a:cubicBezTo>
                  <a:cubicBezTo>
                    <a:pt x="4" y="0"/>
                    <a:pt x="6" y="0"/>
                    <a:pt x="8" y="0"/>
                  </a:cubicBezTo>
                  <a:cubicBezTo>
                    <a:pt x="9" y="0"/>
                    <a:pt x="9" y="0"/>
                    <a:pt x="10" y="1"/>
                  </a:cubicBezTo>
                  <a:cubicBezTo>
                    <a:pt x="11" y="1"/>
                    <a:pt x="12" y="2"/>
                    <a:pt x="12" y="3"/>
                  </a:cubicBezTo>
                  <a:cubicBezTo>
                    <a:pt x="12" y="4"/>
                    <a:pt x="13" y="5"/>
                    <a:pt x="13" y="6"/>
                  </a:cubicBezTo>
                  <a:cubicBezTo>
                    <a:pt x="13" y="6"/>
                    <a:pt x="13" y="7"/>
                    <a:pt x="13" y="9"/>
                  </a:cubicBezTo>
                  <a:cubicBezTo>
                    <a:pt x="13" y="12"/>
                    <a:pt x="13" y="14"/>
                    <a:pt x="14" y="15"/>
                  </a:cubicBezTo>
                  <a:cubicBezTo>
                    <a:pt x="14" y="15"/>
                    <a:pt x="15" y="15"/>
                    <a:pt x="15" y="15"/>
                  </a:cubicBezTo>
                  <a:cubicBezTo>
                    <a:pt x="16" y="15"/>
                    <a:pt x="17" y="15"/>
                    <a:pt x="18" y="15"/>
                  </a:cubicBezTo>
                  <a:cubicBezTo>
                    <a:pt x="19" y="14"/>
                    <a:pt x="19" y="12"/>
                    <a:pt x="19" y="11"/>
                  </a:cubicBezTo>
                  <a:cubicBezTo>
                    <a:pt x="20" y="9"/>
                    <a:pt x="19" y="8"/>
                    <a:pt x="19" y="7"/>
                  </a:cubicBezTo>
                  <a:cubicBezTo>
                    <a:pt x="18" y="6"/>
                    <a:pt x="17" y="5"/>
                    <a:pt x="16" y="5"/>
                  </a:cubicBezTo>
                  <a:cubicBezTo>
                    <a:pt x="17" y="2"/>
                    <a:pt x="17" y="2"/>
                    <a:pt x="17" y="2"/>
                  </a:cubicBezTo>
                  <a:cubicBezTo>
                    <a:pt x="18" y="2"/>
                    <a:pt x="19" y="3"/>
                    <a:pt x="20" y="3"/>
                  </a:cubicBezTo>
                  <a:cubicBezTo>
                    <a:pt x="21" y="4"/>
                    <a:pt x="22" y="5"/>
                    <a:pt x="22" y="7"/>
                  </a:cubicBezTo>
                  <a:cubicBezTo>
                    <a:pt x="22" y="8"/>
                    <a:pt x="22" y="10"/>
                    <a:pt x="22" y="11"/>
                  </a:cubicBezTo>
                  <a:cubicBezTo>
                    <a:pt x="22" y="13"/>
                    <a:pt x="22" y="15"/>
                    <a:pt x="21" y="16"/>
                  </a:cubicBezTo>
                  <a:cubicBezTo>
                    <a:pt x="21" y="17"/>
                    <a:pt x="20" y="18"/>
                    <a:pt x="19" y="18"/>
                  </a:cubicBezTo>
                  <a:cubicBezTo>
                    <a:pt x="19" y="18"/>
                    <a:pt x="18" y="19"/>
                    <a:pt x="17" y="19"/>
                  </a:cubicBezTo>
                  <a:cubicBezTo>
                    <a:pt x="16" y="19"/>
                    <a:pt x="15" y="19"/>
                    <a:pt x="14" y="19"/>
                  </a:cubicBezTo>
                  <a:cubicBezTo>
                    <a:pt x="9" y="18"/>
                    <a:pt x="9" y="18"/>
                    <a:pt x="9" y="18"/>
                  </a:cubicBezTo>
                  <a:cubicBezTo>
                    <a:pt x="6" y="18"/>
                    <a:pt x="4" y="18"/>
                    <a:pt x="3" y="18"/>
                  </a:cubicBezTo>
                  <a:cubicBezTo>
                    <a:pt x="2" y="18"/>
                    <a:pt x="1" y="18"/>
                    <a:pt x="0" y="18"/>
                  </a:cubicBezTo>
                  <a:cubicBezTo>
                    <a:pt x="1" y="15"/>
                    <a:pt x="1" y="15"/>
                    <a:pt x="1" y="15"/>
                  </a:cubicBezTo>
                  <a:cubicBezTo>
                    <a:pt x="1" y="14"/>
                    <a:pt x="2" y="14"/>
                    <a:pt x="3" y="14"/>
                  </a:cubicBezTo>
                  <a:close/>
                  <a:moveTo>
                    <a:pt x="11" y="15"/>
                  </a:moveTo>
                  <a:cubicBezTo>
                    <a:pt x="11" y="13"/>
                    <a:pt x="10" y="12"/>
                    <a:pt x="10" y="9"/>
                  </a:cubicBezTo>
                  <a:cubicBezTo>
                    <a:pt x="10" y="8"/>
                    <a:pt x="10" y="6"/>
                    <a:pt x="10" y="6"/>
                  </a:cubicBezTo>
                  <a:cubicBezTo>
                    <a:pt x="10" y="5"/>
                    <a:pt x="9" y="5"/>
                    <a:pt x="9" y="4"/>
                  </a:cubicBezTo>
                  <a:cubicBezTo>
                    <a:pt x="8" y="4"/>
                    <a:pt x="8" y="4"/>
                    <a:pt x="7" y="4"/>
                  </a:cubicBezTo>
                  <a:cubicBezTo>
                    <a:pt x="6" y="4"/>
                    <a:pt x="6" y="4"/>
                    <a:pt x="5" y="5"/>
                  </a:cubicBezTo>
                  <a:cubicBezTo>
                    <a:pt x="4" y="5"/>
                    <a:pt x="4" y="6"/>
                    <a:pt x="4" y="8"/>
                  </a:cubicBezTo>
                  <a:cubicBezTo>
                    <a:pt x="3" y="9"/>
                    <a:pt x="4" y="10"/>
                    <a:pt x="4" y="11"/>
                  </a:cubicBezTo>
                  <a:cubicBezTo>
                    <a:pt x="5" y="12"/>
                    <a:pt x="5" y="13"/>
                    <a:pt x="6" y="14"/>
                  </a:cubicBezTo>
                  <a:cubicBezTo>
                    <a:pt x="7" y="14"/>
                    <a:pt x="8" y="15"/>
                    <a:pt x="10" y="15"/>
                  </a:cubicBezTo>
                  <a:lnTo>
                    <a:pt x="11"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82" name="Freeform 120"/>
            <p:cNvSpPr>
              <a:spLocks/>
            </p:cNvSpPr>
            <p:nvPr/>
          </p:nvSpPr>
          <p:spPr bwMode="auto">
            <a:xfrm>
              <a:off x="-9680658" y="-488952"/>
              <a:ext cx="82551" cy="63500"/>
            </a:xfrm>
            <a:custGeom>
              <a:avLst/>
              <a:gdLst>
                <a:gd name="T0" fmla="*/ 1 w 22"/>
                <a:gd name="T1" fmla="*/ 0 h 17"/>
                <a:gd name="T2" fmla="*/ 21 w 22"/>
                <a:gd name="T3" fmla="*/ 1 h 17"/>
                <a:gd name="T4" fmla="*/ 21 w 22"/>
                <a:gd name="T5" fmla="*/ 4 h 17"/>
                <a:gd name="T6" fmla="*/ 18 w 22"/>
                <a:gd name="T7" fmla="*/ 4 h 17"/>
                <a:gd name="T8" fmla="*/ 21 w 22"/>
                <a:gd name="T9" fmla="*/ 11 h 17"/>
                <a:gd name="T10" fmla="*/ 20 w 22"/>
                <a:gd name="T11" fmla="*/ 14 h 17"/>
                <a:gd name="T12" fmla="*/ 19 w 22"/>
                <a:gd name="T13" fmla="*/ 16 h 17"/>
                <a:gd name="T14" fmla="*/ 16 w 22"/>
                <a:gd name="T15" fmla="*/ 17 h 17"/>
                <a:gd name="T16" fmla="*/ 13 w 22"/>
                <a:gd name="T17" fmla="*/ 17 h 17"/>
                <a:gd name="T18" fmla="*/ 0 w 22"/>
                <a:gd name="T19" fmla="*/ 16 h 17"/>
                <a:gd name="T20" fmla="*/ 0 w 22"/>
                <a:gd name="T21" fmla="*/ 13 h 17"/>
                <a:gd name="T22" fmla="*/ 13 w 22"/>
                <a:gd name="T23" fmla="*/ 14 h 17"/>
                <a:gd name="T24" fmla="*/ 16 w 22"/>
                <a:gd name="T25" fmla="*/ 13 h 17"/>
                <a:gd name="T26" fmla="*/ 18 w 22"/>
                <a:gd name="T27" fmla="*/ 12 h 17"/>
                <a:gd name="T28" fmla="*/ 18 w 22"/>
                <a:gd name="T29" fmla="*/ 10 h 17"/>
                <a:gd name="T30" fmla="*/ 17 w 22"/>
                <a:gd name="T31" fmla="*/ 6 h 17"/>
                <a:gd name="T32" fmla="*/ 12 w 22"/>
                <a:gd name="T33" fmla="*/ 4 h 17"/>
                <a:gd name="T34" fmla="*/ 1 w 22"/>
                <a:gd name="T35" fmla="*/ 3 h 17"/>
                <a:gd name="T36" fmla="*/ 1 w 22"/>
                <a:gd name="T3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17">
                  <a:moveTo>
                    <a:pt x="1" y="0"/>
                  </a:moveTo>
                  <a:cubicBezTo>
                    <a:pt x="21" y="1"/>
                    <a:pt x="21" y="1"/>
                    <a:pt x="21" y="1"/>
                  </a:cubicBezTo>
                  <a:cubicBezTo>
                    <a:pt x="21" y="4"/>
                    <a:pt x="21" y="4"/>
                    <a:pt x="21" y="4"/>
                  </a:cubicBezTo>
                  <a:cubicBezTo>
                    <a:pt x="18" y="4"/>
                    <a:pt x="18" y="4"/>
                    <a:pt x="18" y="4"/>
                  </a:cubicBezTo>
                  <a:cubicBezTo>
                    <a:pt x="21" y="5"/>
                    <a:pt x="22" y="8"/>
                    <a:pt x="21" y="11"/>
                  </a:cubicBezTo>
                  <a:cubicBezTo>
                    <a:pt x="21" y="12"/>
                    <a:pt x="21" y="13"/>
                    <a:pt x="20" y="14"/>
                  </a:cubicBezTo>
                  <a:cubicBezTo>
                    <a:pt x="20" y="15"/>
                    <a:pt x="19" y="16"/>
                    <a:pt x="19" y="16"/>
                  </a:cubicBezTo>
                  <a:cubicBezTo>
                    <a:pt x="18" y="17"/>
                    <a:pt x="17" y="17"/>
                    <a:pt x="16" y="17"/>
                  </a:cubicBezTo>
                  <a:cubicBezTo>
                    <a:pt x="15" y="17"/>
                    <a:pt x="14" y="17"/>
                    <a:pt x="13" y="17"/>
                  </a:cubicBezTo>
                  <a:cubicBezTo>
                    <a:pt x="0" y="16"/>
                    <a:pt x="0" y="16"/>
                    <a:pt x="0" y="16"/>
                  </a:cubicBezTo>
                  <a:cubicBezTo>
                    <a:pt x="0" y="13"/>
                    <a:pt x="0" y="13"/>
                    <a:pt x="0" y="13"/>
                  </a:cubicBezTo>
                  <a:cubicBezTo>
                    <a:pt x="13" y="14"/>
                    <a:pt x="13" y="14"/>
                    <a:pt x="13" y="14"/>
                  </a:cubicBezTo>
                  <a:cubicBezTo>
                    <a:pt x="14" y="14"/>
                    <a:pt x="15" y="14"/>
                    <a:pt x="16" y="13"/>
                  </a:cubicBezTo>
                  <a:cubicBezTo>
                    <a:pt x="17" y="13"/>
                    <a:pt x="17" y="13"/>
                    <a:pt x="18" y="12"/>
                  </a:cubicBezTo>
                  <a:cubicBezTo>
                    <a:pt x="18" y="11"/>
                    <a:pt x="18" y="11"/>
                    <a:pt x="18" y="10"/>
                  </a:cubicBezTo>
                  <a:cubicBezTo>
                    <a:pt x="18" y="8"/>
                    <a:pt x="18" y="7"/>
                    <a:pt x="17" y="6"/>
                  </a:cubicBezTo>
                  <a:cubicBezTo>
                    <a:pt x="16" y="4"/>
                    <a:pt x="15" y="4"/>
                    <a:pt x="12" y="4"/>
                  </a:cubicBezTo>
                  <a:cubicBezTo>
                    <a:pt x="1" y="3"/>
                    <a:pt x="1" y="3"/>
                    <a:pt x="1" y="3"/>
                  </a:cubicBez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83" name="Freeform 121"/>
            <p:cNvSpPr>
              <a:spLocks noEditPoints="1"/>
            </p:cNvSpPr>
            <p:nvPr/>
          </p:nvSpPr>
          <p:spPr bwMode="auto">
            <a:xfrm>
              <a:off x="-9713996" y="-411164"/>
              <a:ext cx="111126" cy="71438"/>
            </a:xfrm>
            <a:custGeom>
              <a:avLst/>
              <a:gdLst>
                <a:gd name="T0" fmla="*/ 0 w 30"/>
                <a:gd name="T1" fmla="*/ 15 h 19"/>
                <a:gd name="T2" fmla="*/ 11 w 30"/>
                <a:gd name="T3" fmla="*/ 15 h 19"/>
                <a:gd name="T4" fmla="*/ 9 w 30"/>
                <a:gd name="T5" fmla="*/ 12 h 19"/>
                <a:gd name="T6" fmla="*/ 8 w 30"/>
                <a:gd name="T7" fmla="*/ 9 h 19"/>
                <a:gd name="T8" fmla="*/ 11 w 30"/>
                <a:gd name="T9" fmla="*/ 3 h 19"/>
                <a:gd name="T10" fmla="*/ 19 w 30"/>
                <a:gd name="T11" fmla="*/ 0 h 19"/>
                <a:gd name="T12" fmla="*/ 25 w 30"/>
                <a:gd name="T13" fmla="*/ 2 h 19"/>
                <a:gd name="T14" fmla="*/ 28 w 30"/>
                <a:gd name="T15" fmla="*/ 5 h 19"/>
                <a:gd name="T16" fmla="*/ 30 w 30"/>
                <a:gd name="T17" fmla="*/ 9 h 19"/>
                <a:gd name="T18" fmla="*/ 26 w 30"/>
                <a:gd name="T19" fmla="*/ 15 h 19"/>
                <a:gd name="T20" fmla="*/ 29 w 30"/>
                <a:gd name="T21" fmla="*/ 15 h 19"/>
                <a:gd name="T22" fmla="*/ 29 w 30"/>
                <a:gd name="T23" fmla="*/ 19 h 19"/>
                <a:gd name="T24" fmla="*/ 0 w 30"/>
                <a:gd name="T25" fmla="*/ 18 h 19"/>
                <a:gd name="T26" fmla="*/ 0 w 30"/>
                <a:gd name="T27" fmla="*/ 15 h 19"/>
                <a:gd name="T28" fmla="*/ 19 w 30"/>
                <a:gd name="T29" fmla="*/ 4 h 19"/>
                <a:gd name="T30" fmla="*/ 13 w 30"/>
                <a:gd name="T31" fmla="*/ 6 h 19"/>
                <a:gd name="T32" fmla="*/ 11 w 30"/>
                <a:gd name="T33" fmla="*/ 10 h 19"/>
                <a:gd name="T34" fmla="*/ 13 w 30"/>
                <a:gd name="T35" fmla="*/ 14 h 19"/>
                <a:gd name="T36" fmla="*/ 18 w 30"/>
                <a:gd name="T37" fmla="*/ 15 h 19"/>
                <a:gd name="T38" fmla="*/ 25 w 30"/>
                <a:gd name="T39" fmla="*/ 14 h 19"/>
                <a:gd name="T40" fmla="*/ 27 w 30"/>
                <a:gd name="T41" fmla="*/ 10 h 19"/>
                <a:gd name="T42" fmla="*/ 25 w 30"/>
                <a:gd name="T43" fmla="*/ 6 h 19"/>
                <a:gd name="T44" fmla="*/ 19 w 30"/>
                <a:gd name="T45"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19">
                  <a:moveTo>
                    <a:pt x="0" y="15"/>
                  </a:moveTo>
                  <a:cubicBezTo>
                    <a:pt x="11" y="15"/>
                    <a:pt x="11" y="15"/>
                    <a:pt x="11" y="15"/>
                  </a:cubicBezTo>
                  <a:cubicBezTo>
                    <a:pt x="10" y="14"/>
                    <a:pt x="9" y="13"/>
                    <a:pt x="9" y="12"/>
                  </a:cubicBezTo>
                  <a:cubicBezTo>
                    <a:pt x="8" y="11"/>
                    <a:pt x="8" y="10"/>
                    <a:pt x="8" y="9"/>
                  </a:cubicBezTo>
                  <a:cubicBezTo>
                    <a:pt x="8" y="7"/>
                    <a:pt x="9" y="5"/>
                    <a:pt x="11" y="3"/>
                  </a:cubicBezTo>
                  <a:cubicBezTo>
                    <a:pt x="13" y="1"/>
                    <a:pt x="16" y="0"/>
                    <a:pt x="19" y="0"/>
                  </a:cubicBezTo>
                  <a:cubicBezTo>
                    <a:pt x="21" y="1"/>
                    <a:pt x="23" y="1"/>
                    <a:pt x="25" y="2"/>
                  </a:cubicBezTo>
                  <a:cubicBezTo>
                    <a:pt x="26" y="2"/>
                    <a:pt x="28" y="3"/>
                    <a:pt x="28" y="5"/>
                  </a:cubicBezTo>
                  <a:cubicBezTo>
                    <a:pt x="29" y="6"/>
                    <a:pt x="30" y="8"/>
                    <a:pt x="30" y="9"/>
                  </a:cubicBezTo>
                  <a:cubicBezTo>
                    <a:pt x="30" y="12"/>
                    <a:pt x="28" y="14"/>
                    <a:pt x="26" y="15"/>
                  </a:cubicBezTo>
                  <a:cubicBezTo>
                    <a:pt x="29" y="15"/>
                    <a:pt x="29" y="15"/>
                    <a:pt x="29" y="15"/>
                  </a:cubicBezTo>
                  <a:cubicBezTo>
                    <a:pt x="29" y="19"/>
                    <a:pt x="29" y="19"/>
                    <a:pt x="29" y="19"/>
                  </a:cubicBezTo>
                  <a:cubicBezTo>
                    <a:pt x="0" y="18"/>
                    <a:pt x="0" y="18"/>
                    <a:pt x="0" y="18"/>
                  </a:cubicBezTo>
                  <a:lnTo>
                    <a:pt x="0" y="15"/>
                  </a:lnTo>
                  <a:close/>
                  <a:moveTo>
                    <a:pt x="19" y="4"/>
                  </a:moveTo>
                  <a:cubicBezTo>
                    <a:pt x="16" y="4"/>
                    <a:pt x="14" y="5"/>
                    <a:pt x="13" y="6"/>
                  </a:cubicBezTo>
                  <a:cubicBezTo>
                    <a:pt x="12" y="7"/>
                    <a:pt x="11" y="8"/>
                    <a:pt x="11" y="10"/>
                  </a:cubicBezTo>
                  <a:cubicBezTo>
                    <a:pt x="11" y="11"/>
                    <a:pt x="11" y="12"/>
                    <a:pt x="13" y="14"/>
                  </a:cubicBezTo>
                  <a:cubicBezTo>
                    <a:pt x="14" y="15"/>
                    <a:pt x="16" y="15"/>
                    <a:pt x="18" y="15"/>
                  </a:cubicBezTo>
                  <a:cubicBezTo>
                    <a:pt x="21" y="15"/>
                    <a:pt x="23" y="15"/>
                    <a:pt x="25" y="14"/>
                  </a:cubicBezTo>
                  <a:cubicBezTo>
                    <a:pt x="26" y="13"/>
                    <a:pt x="27" y="11"/>
                    <a:pt x="27" y="10"/>
                  </a:cubicBezTo>
                  <a:cubicBezTo>
                    <a:pt x="27" y="8"/>
                    <a:pt x="26" y="7"/>
                    <a:pt x="25" y="6"/>
                  </a:cubicBezTo>
                  <a:cubicBezTo>
                    <a:pt x="24" y="5"/>
                    <a:pt x="22" y="4"/>
                    <a:pt x="19"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84" name="Freeform 122"/>
            <p:cNvSpPr>
              <a:spLocks/>
            </p:cNvSpPr>
            <p:nvPr/>
          </p:nvSpPr>
          <p:spPr bwMode="auto">
            <a:xfrm>
              <a:off x="-9685421" y="-320676"/>
              <a:ext cx="79376" cy="63500"/>
            </a:xfrm>
            <a:custGeom>
              <a:avLst/>
              <a:gdLst>
                <a:gd name="T0" fmla="*/ 1 w 21"/>
                <a:gd name="T1" fmla="*/ 14 h 17"/>
                <a:gd name="T2" fmla="*/ 4 w 21"/>
                <a:gd name="T3" fmla="*/ 14 h 17"/>
                <a:gd name="T4" fmla="*/ 0 w 21"/>
                <a:gd name="T5" fmla="*/ 7 h 17"/>
                <a:gd name="T6" fmla="*/ 1 w 21"/>
                <a:gd name="T7" fmla="*/ 4 h 17"/>
                <a:gd name="T8" fmla="*/ 2 w 21"/>
                <a:gd name="T9" fmla="*/ 2 h 17"/>
                <a:gd name="T10" fmla="*/ 5 w 21"/>
                <a:gd name="T11" fmla="*/ 0 h 17"/>
                <a:gd name="T12" fmla="*/ 8 w 21"/>
                <a:gd name="T13" fmla="*/ 0 h 17"/>
                <a:gd name="T14" fmla="*/ 21 w 21"/>
                <a:gd name="T15" fmla="*/ 0 h 17"/>
                <a:gd name="T16" fmla="*/ 21 w 21"/>
                <a:gd name="T17" fmla="*/ 3 h 17"/>
                <a:gd name="T18" fmla="*/ 10 w 21"/>
                <a:gd name="T19" fmla="*/ 4 h 17"/>
                <a:gd name="T20" fmla="*/ 6 w 21"/>
                <a:gd name="T21" fmla="*/ 4 h 17"/>
                <a:gd name="T22" fmla="*/ 4 w 21"/>
                <a:gd name="T23" fmla="*/ 5 h 17"/>
                <a:gd name="T24" fmla="*/ 3 w 21"/>
                <a:gd name="T25" fmla="*/ 8 h 17"/>
                <a:gd name="T26" fmla="*/ 4 w 21"/>
                <a:gd name="T27" fmla="*/ 11 h 17"/>
                <a:gd name="T28" fmla="*/ 6 w 21"/>
                <a:gd name="T29" fmla="*/ 13 h 17"/>
                <a:gd name="T30" fmla="*/ 10 w 21"/>
                <a:gd name="T31" fmla="*/ 13 h 17"/>
                <a:gd name="T32" fmla="*/ 21 w 21"/>
                <a:gd name="T33" fmla="*/ 13 h 17"/>
                <a:gd name="T34" fmla="*/ 21 w 21"/>
                <a:gd name="T35" fmla="*/ 17 h 17"/>
                <a:gd name="T36" fmla="*/ 1 w 21"/>
                <a:gd name="T37" fmla="*/ 17 h 17"/>
                <a:gd name="T38" fmla="*/ 1 w 21"/>
                <a:gd name="T3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7">
                  <a:moveTo>
                    <a:pt x="1" y="14"/>
                  </a:moveTo>
                  <a:cubicBezTo>
                    <a:pt x="4" y="14"/>
                    <a:pt x="4" y="14"/>
                    <a:pt x="4" y="14"/>
                  </a:cubicBezTo>
                  <a:cubicBezTo>
                    <a:pt x="1" y="12"/>
                    <a:pt x="0" y="10"/>
                    <a:pt x="0" y="7"/>
                  </a:cubicBezTo>
                  <a:cubicBezTo>
                    <a:pt x="0" y="6"/>
                    <a:pt x="0" y="5"/>
                    <a:pt x="1" y="4"/>
                  </a:cubicBezTo>
                  <a:cubicBezTo>
                    <a:pt x="1" y="3"/>
                    <a:pt x="2" y="2"/>
                    <a:pt x="2" y="2"/>
                  </a:cubicBezTo>
                  <a:cubicBezTo>
                    <a:pt x="3" y="1"/>
                    <a:pt x="4" y="1"/>
                    <a:pt x="5" y="0"/>
                  </a:cubicBezTo>
                  <a:cubicBezTo>
                    <a:pt x="6" y="0"/>
                    <a:pt x="7" y="0"/>
                    <a:pt x="8" y="0"/>
                  </a:cubicBezTo>
                  <a:cubicBezTo>
                    <a:pt x="21" y="0"/>
                    <a:pt x="21" y="0"/>
                    <a:pt x="21" y="0"/>
                  </a:cubicBezTo>
                  <a:cubicBezTo>
                    <a:pt x="21" y="3"/>
                    <a:pt x="21" y="3"/>
                    <a:pt x="21" y="3"/>
                  </a:cubicBezTo>
                  <a:cubicBezTo>
                    <a:pt x="10" y="4"/>
                    <a:pt x="10" y="4"/>
                    <a:pt x="10" y="4"/>
                  </a:cubicBezTo>
                  <a:cubicBezTo>
                    <a:pt x="8" y="4"/>
                    <a:pt x="6" y="4"/>
                    <a:pt x="6" y="4"/>
                  </a:cubicBezTo>
                  <a:cubicBezTo>
                    <a:pt x="5" y="4"/>
                    <a:pt x="4" y="5"/>
                    <a:pt x="4" y="5"/>
                  </a:cubicBezTo>
                  <a:cubicBezTo>
                    <a:pt x="3" y="6"/>
                    <a:pt x="3" y="7"/>
                    <a:pt x="3" y="8"/>
                  </a:cubicBezTo>
                  <a:cubicBezTo>
                    <a:pt x="3" y="9"/>
                    <a:pt x="3" y="10"/>
                    <a:pt x="4" y="11"/>
                  </a:cubicBezTo>
                  <a:cubicBezTo>
                    <a:pt x="4" y="12"/>
                    <a:pt x="5" y="13"/>
                    <a:pt x="6" y="13"/>
                  </a:cubicBezTo>
                  <a:cubicBezTo>
                    <a:pt x="7" y="13"/>
                    <a:pt x="8" y="13"/>
                    <a:pt x="10" y="13"/>
                  </a:cubicBezTo>
                  <a:cubicBezTo>
                    <a:pt x="21" y="13"/>
                    <a:pt x="21" y="13"/>
                    <a:pt x="21" y="13"/>
                  </a:cubicBezTo>
                  <a:cubicBezTo>
                    <a:pt x="21" y="17"/>
                    <a:pt x="21" y="17"/>
                    <a:pt x="21" y="17"/>
                  </a:cubicBezTo>
                  <a:cubicBezTo>
                    <a:pt x="1" y="17"/>
                    <a:pt x="1" y="17"/>
                    <a:pt x="1" y="17"/>
                  </a:cubicBezTo>
                  <a:lnTo>
                    <a:pt x="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85" name="Freeform 123"/>
            <p:cNvSpPr>
              <a:spLocks noEditPoints="1"/>
            </p:cNvSpPr>
            <p:nvPr/>
          </p:nvSpPr>
          <p:spPr bwMode="auto">
            <a:xfrm>
              <a:off x="-9680658" y="-241301"/>
              <a:ext cx="82551" cy="74613"/>
            </a:xfrm>
            <a:custGeom>
              <a:avLst/>
              <a:gdLst>
                <a:gd name="T0" fmla="*/ 7 w 22"/>
                <a:gd name="T1" fmla="*/ 16 h 20"/>
                <a:gd name="T2" fmla="*/ 7 w 22"/>
                <a:gd name="T3" fmla="*/ 20 h 20"/>
                <a:gd name="T4" fmla="*/ 2 w 22"/>
                <a:gd name="T5" fmla="*/ 17 h 20"/>
                <a:gd name="T6" fmla="*/ 0 w 22"/>
                <a:gd name="T7" fmla="*/ 11 h 20"/>
                <a:gd name="T8" fmla="*/ 2 w 22"/>
                <a:gd name="T9" fmla="*/ 4 h 20"/>
                <a:gd name="T10" fmla="*/ 10 w 22"/>
                <a:gd name="T11" fmla="*/ 1 h 20"/>
                <a:gd name="T12" fmla="*/ 18 w 22"/>
                <a:gd name="T13" fmla="*/ 3 h 20"/>
                <a:gd name="T14" fmla="*/ 22 w 22"/>
                <a:gd name="T15" fmla="*/ 10 h 20"/>
                <a:gd name="T16" fmla="*/ 19 w 22"/>
                <a:gd name="T17" fmla="*/ 17 h 20"/>
                <a:gd name="T18" fmla="*/ 11 w 22"/>
                <a:gd name="T19" fmla="*/ 20 h 20"/>
                <a:gd name="T20" fmla="*/ 10 w 22"/>
                <a:gd name="T21" fmla="*/ 20 h 20"/>
                <a:gd name="T22" fmla="*/ 9 w 22"/>
                <a:gd name="T23" fmla="*/ 4 h 20"/>
                <a:gd name="T24" fmla="*/ 4 w 22"/>
                <a:gd name="T25" fmla="*/ 7 h 20"/>
                <a:gd name="T26" fmla="*/ 3 w 22"/>
                <a:gd name="T27" fmla="*/ 11 h 20"/>
                <a:gd name="T28" fmla="*/ 4 w 22"/>
                <a:gd name="T29" fmla="*/ 14 h 20"/>
                <a:gd name="T30" fmla="*/ 7 w 22"/>
                <a:gd name="T31" fmla="*/ 16 h 20"/>
                <a:gd name="T32" fmla="*/ 12 w 22"/>
                <a:gd name="T33" fmla="*/ 4 h 20"/>
                <a:gd name="T34" fmla="*/ 13 w 22"/>
                <a:gd name="T35" fmla="*/ 16 h 20"/>
                <a:gd name="T36" fmla="*/ 17 w 22"/>
                <a:gd name="T37" fmla="*/ 14 h 20"/>
                <a:gd name="T38" fmla="*/ 19 w 22"/>
                <a:gd name="T39" fmla="*/ 10 h 20"/>
                <a:gd name="T40" fmla="*/ 17 w 22"/>
                <a:gd name="T41" fmla="*/ 6 h 20"/>
                <a:gd name="T42" fmla="*/ 12 w 22"/>
                <a:gd name="T4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0">
                  <a:moveTo>
                    <a:pt x="7" y="16"/>
                  </a:moveTo>
                  <a:cubicBezTo>
                    <a:pt x="7" y="20"/>
                    <a:pt x="7" y="20"/>
                    <a:pt x="7" y="20"/>
                  </a:cubicBezTo>
                  <a:cubicBezTo>
                    <a:pt x="5" y="19"/>
                    <a:pt x="3" y="18"/>
                    <a:pt x="2" y="17"/>
                  </a:cubicBezTo>
                  <a:cubicBezTo>
                    <a:pt x="1" y="16"/>
                    <a:pt x="0" y="14"/>
                    <a:pt x="0" y="11"/>
                  </a:cubicBezTo>
                  <a:cubicBezTo>
                    <a:pt x="0" y="8"/>
                    <a:pt x="1" y="6"/>
                    <a:pt x="2" y="4"/>
                  </a:cubicBezTo>
                  <a:cubicBezTo>
                    <a:pt x="4" y="2"/>
                    <a:pt x="7" y="1"/>
                    <a:pt x="10" y="1"/>
                  </a:cubicBezTo>
                  <a:cubicBezTo>
                    <a:pt x="13" y="0"/>
                    <a:pt x="16" y="1"/>
                    <a:pt x="18" y="3"/>
                  </a:cubicBezTo>
                  <a:cubicBezTo>
                    <a:pt x="20" y="5"/>
                    <a:pt x="21" y="7"/>
                    <a:pt x="22" y="10"/>
                  </a:cubicBezTo>
                  <a:cubicBezTo>
                    <a:pt x="22" y="12"/>
                    <a:pt x="21" y="15"/>
                    <a:pt x="19" y="17"/>
                  </a:cubicBezTo>
                  <a:cubicBezTo>
                    <a:pt x="17" y="18"/>
                    <a:pt x="15" y="20"/>
                    <a:pt x="11" y="20"/>
                  </a:cubicBezTo>
                  <a:cubicBezTo>
                    <a:pt x="11" y="20"/>
                    <a:pt x="11" y="20"/>
                    <a:pt x="10" y="20"/>
                  </a:cubicBezTo>
                  <a:cubicBezTo>
                    <a:pt x="9" y="4"/>
                    <a:pt x="9" y="4"/>
                    <a:pt x="9" y="4"/>
                  </a:cubicBezTo>
                  <a:cubicBezTo>
                    <a:pt x="7" y="5"/>
                    <a:pt x="6" y="5"/>
                    <a:pt x="4" y="7"/>
                  </a:cubicBezTo>
                  <a:cubicBezTo>
                    <a:pt x="3" y="8"/>
                    <a:pt x="3" y="9"/>
                    <a:pt x="3" y="11"/>
                  </a:cubicBezTo>
                  <a:cubicBezTo>
                    <a:pt x="3" y="12"/>
                    <a:pt x="3" y="13"/>
                    <a:pt x="4" y="14"/>
                  </a:cubicBezTo>
                  <a:cubicBezTo>
                    <a:pt x="5" y="15"/>
                    <a:pt x="6" y="16"/>
                    <a:pt x="7" y="16"/>
                  </a:cubicBezTo>
                  <a:close/>
                  <a:moveTo>
                    <a:pt x="12" y="4"/>
                  </a:moveTo>
                  <a:cubicBezTo>
                    <a:pt x="13" y="16"/>
                    <a:pt x="13" y="16"/>
                    <a:pt x="13" y="16"/>
                  </a:cubicBezTo>
                  <a:cubicBezTo>
                    <a:pt x="15" y="16"/>
                    <a:pt x="16" y="15"/>
                    <a:pt x="17" y="14"/>
                  </a:cubicBezTo>
                  <a:cubicBezTo>
                    <a:pt x="18" y="13"/>
                    <a:pt x="19" y="12"/>
                    <a:pt x="19" y="10"/>
                  </a:cubicBezTo>
                  <a:cubicBezTo>
                    <a:pt x="19" y="8"/>
                    <a:pt x="18" y="7"/>
                    <a:pt x="17" y="6"/>
                  </a:cubicBezTo>
                  <a:cubicBezTo>
                    <a:pt x="16" y="5"/>
                    <a:pt x="14" y="4"/>
                    <a:pt x="1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86" name="Freeform 124"/>
            <p:cNvSpPr>
              <a:spLocks/>
            </p:cNvSpPr>
            <p:nvPr/>
          </p:nvSpPr>
          <p:spPr bwMode="auto">
            <a:xfrm>
              <a:off x="-9598108" y="246063"/>
              <a:ext cx="123826" cy="77788"/>
            </a:xfrm>
            <a:custGeom>
              <a:avLst/>
              <a:gdLst>
                <a:gd name="T0" fmla="*/ 0 w 78"/>
                <a:gd name="T1" fmla="*/ 21 h 49"/>
                <a:gd name="T2" fmla="*/ 66 w 78"/>
                <a:gd name="T3" fmla="*/ 0 h 49"/>
                <a:gd name="T4" fmla="*/ 78 w 78"/>
                <a:gd name="T5" fmla="*/ 45 h 49"/>
                <a:gd name="T6" fmla="*/ 71 w 78"/>
                <a:gd name="T7" fmla="*/ 47 h 49"/>
                <a:gd name="T8" fmla="*/ 61 w 78"/>
                <a:gd name="T9" fmla="*/ 12 h 49"/>
                <a:gd name="T10" fmla="*/ 40 w 78"/>
                <a:gd name="T11" fmla="*/ 16 h 49"/>
                <a:gd name="T12" fmla="*/ 49 w 78"/>
                <a:gd name="T13" fmla="*/ 47 h 49"/>
                <a:gd name="T14" fmla="*/ 42 w 78"/>
                <a:gd name="T15" fmla="*/ 49 h 49"/>
                <a:gd name="T16" fmla="*/ 33 w 78"/>
                <a:gd name="T17" fmla="*/ 19 h 49"/>
                <a:gd name="T18" fmla="*/ 2 w 78"/>
                <a:gd name="T19" fmla="*/ 28 h 49"/>
                <a:gd name="T20" fmla="*/ 0 w 78"/>
                <a:gd name="T21"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49">
                  <a:moveTo>
                    <a:pt x="0" y="21"/>
                  </a:moveTo>
                  <a:lnTo>
                    <a:pt x="66" y="0"/>
                  </a:lnTo>
                  <a:lnTo>
                    <a:pt x="78" y="45"/>
                  </a:lnTo>
                  <a:lnTo>
                    <a:pt x="71" y="47"/>
                  </a:lnTo>
                  <a:lnTo>
                    <a:pt x="61" y="12"/>
                  </a:lnTo>
                  <a:lnTo>
                    <a:pt x="40" y="16"/>
                  </a:lnTo>
                  <a:lnTo>
                    <a:pt x="49" y="47"/>
                  </a:lnTo>
                  <a:lnTo>
                    <a:pt x="42" y="49"/>
                  </a:lnTo>
                  <a:lnTo>
                    <a:pt x="33" y="19"/>
                  </a:lnTo>
                  <a:lnTo>
                    <a:pt x="2" y="28"/>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87" name="Freeform 125"/>
            <p:cNvSpPr>
              <a:spLocks noEditPoints="1"/>
            </p:cNvSpPr>
            <p:nvPr/>
          </p:nvSpPr>
          <p:spPr bwMode="auto">
            <a:xfrm>
              <a:off x="-9572707" y="331788"/>
              <a:ext cx="109538" cy="46038"/>
            </a:xfrm>
            <a:custGeom>
              <a:avLst/>
              <a:gdLst>
                <a:gd name="T0" fmla="*/ 0 w 69"/>
                <a:gd name="T1" fmla="*/ 21 h 29"/>
                <a:gd name="T2" fmla="*/ 48 w 69"/>
                <a:gd name="T3" fmla="*/ 5 h 29"/>
                <a:gd name="T4" fmla="*/ 50 w 69"/>
                <a:gd name="T5" fmla="*/ 14 h 29"/>
                <a:gd name="T6" fmla="*/ 5 w 69"/>
                <a:gd name="T7" fmla="*/ 29 h 29"/>
                <a:gd name="T8" fmla="*/ 0 w 69"/>
                <a:gd name="T9" fmla="*/ 21 h 29"/>
                <a:gd name="T10" fmla="*/ 57 w 69"/>
                <a:gd name="T11" fmla="*/ 3 h 29"/>
                <a:gd name="T12" fmla="*/ 66 w 69"/>
                <a:gd name="T13" fmla="*/ 0 h 29"/>
                <a:gd name="T14" fmla="*/ 69 w 69"/>
                <a:gd name="T15" fmla="*/ 7 h 29"/>
                <a:gd name="T16" fmla="*/ 59 w 69"/>
                <a:gd name="T17" fmla="*/ 10 h 29"/>
                <a:gd name="T18" fmla="*/ 57 w 69"/>
                <a:gd name="T19"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29">
                  <a:moveTo>
                    <a:pt x="0" y="21"/>
                  </a:moveTo>
                  <a:lnTo>
                    <a:pt x="48" y="5"/>
                  </a:lnTo>
                  <a:lnTo>
                    <a:pt x="50" y="14"/>
                  </a:lnTo>
                  <a:lnTo>
                    <a:pt x="5" y="29"/>
                  </a:lnTo>
                  <a:lnTo>
                    <a:pt x="0" y="21"/>
                  </a:lnTo>
                  <a:close/>
                  <a:moveTo>
                    <a:pt x="57" y="3"/>
                  </a:moveTo>
                  <a:lnTo>
                    <a:pt x="66" y="0"/>
                  </a:lnTo>
                  <a:lnTo>
                    <a:pt x="69" y="7"/>
                  </a:lnTo>
                  <a:lnTo>
                    <a:pt x="59" y="10"/>
                  </a:lnTo>
                  <a:lnTo>
                    <a:pt x="5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88" name="Freeform 126"/>
            <p:cNvSpPr>
              <a:spLocks/>
            </p:cNvSpPr>
            <p:nvPr/>
          </p:nvSpPr>
          <p:spPr bwMode="auto">
            <a:xfrm>
              <a:off x="-9561595" y="373063"/>
              <a:ext cx="90488" cy="87313"/>
            </a:xfrm>
            <a:custGeom>
              <a:avLst/>
              <a:gdLst>
                <a:gd name="T0" fmla="*/ 0 w 24"/>
                <a:gd name="T1" fmla="*/ 7 h 23"/>
                <a:gd name="T2" fmla="*/ 20 w 24"/>
                <a:gd name="T3" fmla="*/ 0 h 23"/>
                <a:gd name="T4" fmla="*/ 21 w 24"/>
                <a:gd name="T5" fmla="*/ 3 h 23"/>
                <a:gd name="T6" fmla="*/ 18 w 24"/>
                <a:gd name="T7" fmla="*/ 4 h 23"/>
                <a:gd name="T8" fmla="*/ 24 w 24"/>
                <a:gd name="T9" fmla="*/ 9 h 23"/>
                <a:gd name="T10" fmla="*/ 24 w 24"/>
                <a:gd name="T11" fmla="*/ 12 h 23"/>
                <a:gd name="T12" fmla="*/ 23 w 24"/>
                <a:gd name="T13" fmla="*/ 15 h 23"/>
                <a:gd name="T14" fmla="*/ 21 w 24"/>
                <a:gd name="T15" fmla="*/ 17 h 23"/>
                <a:gd name="T16" fmla="*/ 18 w 24"/>
                <a:gd name="T17" fmla="*/ 18 h 23"/>
                <a:gd name="T18" fmla="*/ 6 w 24"/>
                <a:gd name="T19" fmla="*/ 23 h 23"/>
                <a:gd name="T20" fmla="*/ 5 w 24"/>
                <a:gd name="T21" fmla="*/ 19 h 23"/>
                <a:gd name="T22" fmla="*/ 17 w 24"/>
                <a:gd name="T23" fmla="*/ 15 h 23"/>
                <a:gd name="T24" fmla="*/ 20 w 24"/>
                <a:gd name="T25" fmla="*/ 13 h 23"/>
                <a:gd name="T26" fmla="*/ 21 w 24"/>
                <a:gd name="T27" fmla="*/ 12 h 23"/>
                <a:gd name="T28" fmla="*/ 21 w 24"/>
                <a:gd name="T29" fmla="*/ 9 h 23"/>
                <a:gd name="T30" fmla="*/ 18 w 24"/>
                <a:gd name="T31" fmla="*/ 6 h 23"/>
                <a:gd name="T32" fmla="*/ 12 w 24"/>
                <a:gd name="T33" fmla="*/ 6 h 23"/>
                <a:gd name="T34" fmla="*/ 2 w 24"/>
                <a:gd name="T35" fmla="*/ 10 h 23"/>
                <a:gd name="T36" fmla="*/ 0 w 24"/>
                <a:gd name="T3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3">
                  <a:moveTo>
                    <a:pt x="0" y="7"/>
                  </a:moveTo>
                  <a:cubicBezTo>
                    <a:pt x="20" y="0"/>
                    <a:pt x="20" y="0"/>
                    <a:pt x="20" y="0"/>
                  </a:cubicBezTo>
                  <a:cubicBezTo>
                    <a:pt x="21" y="3"/>
                    <a:pt x="21" y="3"/>
                    <a:pt x="21" y="3"/>
                  </a:cubicBezTo>
                  <a:cubicBezTo>
                    <a:pt x="18" y="4"/>
                    <a:pt x="18" y="4"/>
                    <a:pt x="18" y="4"/>
                  </a:cubicBezTo>
                  <a:cubicBezTo>
                    <a:pt x="21" y="4"/>
                    <a:pt x="23" y="6"/>
                    <a:pt x="24" y="9"/>
                  </a:cubicBezTo>
                  <a:cubicBezTo>
                    <a:pt x="24" y="10"/>
                    <a:pt x="24" y="11"/>
                    <a:pt x="24" y="12"/>
                  </a:cubicBezTo>
                  <a:cubicBezTo>
                    <a:pt x="24" y="13"/>
                    <a:pt x="24" y="14"/>
                    <a:pt x="23" y="15"/>
                  </a:cubicBezTo>
                  <a:cubicBezTo>
                    <a:pt x="23" y="16"/>
                    <a:pt x="22" y="16"/>
                    <a:pt x="21" y="17"/>
                  </a:cubicBezTo>
                  <a:cubicBezTo>
                    <a:pt x="21" y="17"/>
                    <a:pt x="20" y="18"/>
                    <a:pt x="18" y="18"/>
                  </a:cubicBezTo>
                  <a:cubicBezTo>
                    <a:pt x="6" y="23"/>
                    <a:pt x="6" y="23"/>
                    <a:pt x="6" y="23"/>
                  </a:cubicBezTo>
                  <a:cubicBezTo>
                    <a:pt x="5" y="19"/>
                    <a:pt x="5" y="19"/>
                    <a:pt x="5" y="19"/>
                  </a:cubicBezTo>
                  <a:cubicBezTo>
                    <a:pt x="17" y="15"/>
                    <a:pt x="17" y="15"/>
                    <a:pt x="17" y="15"/>
                  </a:cubicBezTo>
                  <a:cubicBezTo>
                    <a:pt x="18" y="14"/>
                    <a:pt x="19" y="14"/>
                    <a:pt x="20" y="13"/>
                  </a:cubicBezTo>
                  <a:cubicBezTo>
                    <a:pt x="20" y="13"/>
                    <a:pt x="21" y="12"/>
                    <a:pt x="21" y="12"/>
                  </a:cubicBezTo>
                  <a:cubicBezTo>
                    <a:pt x="21" y="11"/>
                    <a:pt x="21" y="10"/>
                    <a:pt x="21" y="9"/>
                  </a:cubicBezTo>
                  <a:cubicBezTo>
                    <a:pt x="20" y="8"/>
                    <a:pt x="19" y="7"/>
                    <a:pt x="18" y="6"/>
                  </a:cubicBezTo>
                  <a:cubicBezTo>
                    <a:pt x="17" y="5"/>
                    <a:pt x="15" y="5"/>
                    <a:pt x="12" y="6"/>
                  </a:cubicBezTo>
                  <a:cubicBezTo>
                    <a:pt x="2" y="10"/>
                    <a:pt x="2" y="10"/>
                    <a:pt x="2" y="10"/>
                  </a:cubicBez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89" name="Freeform 127"/>
            <p:cNvSpPr>
              <a:spLocks noEditPoints="1"/>
            </p:cNvSpPr>
            <p:nvPr/>
          </p:nvSpPr>
          <p:spPr bwMode="auto">
            <a:xfrm>
              <a:off x="-9526669" y="455614"/>
              <a:ext cx="85726" cy="87313"/>
            </a:xfrm>
            <a:custGeom>
              <a:avLst/>
              <a:gdLst>
                <a:gd name="T0" fmla="*/ 7 w 23"/>
                <a:gd name="T1" fmla="*/ 18 h 23"/>
                <a:gd name="T2" fmla="*/ 3 w 23"/>
                <a:gd name="T3" fmla="*/ 15 h 23"/>
                <a:gd name="T4" fmla="*/ 1 w 23"/>
                <a:gd name="T5" fmla="*/ 12 h 23"/>
                <a:gd name="T6" fmla="*/ 1 w 23"/>
                <a:gd name="T7" fmla="*/ 6 h 23"/>
                <a:gd name="T8" fmla="*/ 4 w 23"/>
                <a:gd name="T9" fmla="*/ 3 h 23"/>
                <a:gd name="T10" fmla="*/ 7 w 23"/>
                <a:gd name="T11" fmla="*/ 3 h 23"/>
                <a:gd name="T12" fmla="*/ 9 w 23"/>
                <a:gd name="T13" fmla="*/ 4 h 23"/>
                <a:gd name="T14" fmla="*/ 11 w 23"/>
                <a:gd name="T15" fmla="*/ 6 h 23"/>
                <a:gd name="T16" fmla="*/ 13 w 23"/>
                <a:gd name="T17" fmla="*/ 8 h 23"/>
                <a:gd name="T18" fmla="*/ 16 w 23"/>
                <a:gd name="T19" fmla="*/ 14 h 23"/>
                <a:gd name="T20" fmla="*/ 17 w 23"/>
                <a:gd name="T21" fmla="*/ 13 h 23"/>
                <a:gd name="T22" fmla="*/ 20 w 23"/>
                <a:gd name="T23" fmla="*/ 11 h 23"/>
                <a:gd name="T24" fmla="*/ 19 w 23"/>
                <a:gd name="T25" fmla="*/ 7 h 23"/>
                <a:gd name="T26" fmla="*/ 17 w 23"/>
                <a:gd name="T27" fmla="*/ 4 h 23"/>
                <a:gd name="T28" fmla="*/ 14 w 23"/>
                <a:gd name="T29" fmla="*/ 4 h 23"/>
                <a:gd name="T30" fmla="*/ 13 w 23"/>
                <a:gd name="T31" fmla="*/ 0 h 23"/>
                <a:gd name="T32" fmla="*/ 17 w 23"/>
                <a:gd name="T33" fmla="*/ 0 h 23"/>
                <a:gd name="T34" fmla="*/ 20 w 23"/>
                <a:gd name="T35" fmla="*/ 2 h 23"/>
                <a:gd name="T36" fmla="*/ 22 w 23"/>
                <a:gd name="T37" fmla="*/ 6 h 23"/>
                <a:gd name="T38" fmla="*/ 23 w 23"/>
                <a:gd name="T39" fmla="*/ 11 h 23"/>
                <a:gd name="T40" fmla="*/ 23 w 23"/>
                <a:gd name="T41" fmla="*/ 14 h 23"/>
                <a:gd name="T42" fmla="*/ 21 w 23"/>
                <a:gd name="T43" fmla="*/ 15 h 23"/>
                <a:gd name="T44" fmla="*/ 18 w 23"/>
                <a:gd name="T45" fmla="*/ 17 h 23"/>
                <a:gd name="T46" fmla="*/ 14 w 23"/>
                <a:gd name="T47" fmla="*/ 19 h 23"/>
                <a:gd name="T48" fmla="*/ 8 w 23"/>
                <a:gd name="T49" fmla="*/ 21 h 23"/>
                <a:gd name="T50" fmla="*/ 6 w 23"/>
                <a:gd name="T51" fmla="*/ 23 h 23"/>
                <a:gd name="T52" fmla="*/ 4 w 23"/>
                <a:gd name="T53" fmla="*/ 19 h 23"/>
                <a:gd name="T54" fmla="*/ 7 w 23"/>
                <a:gd name="T55" fmla="*/ 18 h 23"/>
                <a:gd name="T56" fmla="*/ 14 w 23"/>
                <a:gd name="T57" fmla="*/ 15 h 23"/>
                <a:gd name="T58" fmla="*/ 10 w 23"/>
                <a:gd name="T59" fmla="*/ 10 h 23"/>
                <a:gd name="T60" fmla="*/ 9 w 23"/>
                <a:gd name="T61" fmla="*/ 7 h 23"/>
                <a:gd name="T62" fmla="*/ 7 w 23"/>
                <a:gd name="T63" fmla="*/ 6 h 23"/>
                <a:gd name="T64" fmla="*/ 5 w 23"/>
                <a:gd name="T65" fmla="*/ 7 h 23"/>
                <a:gd name="T66" fmla="*/ 4 w 23"/>
                <a:gd name="T67" fmla="*/ 8 h 23"/>
                <a:gd name="T68" fmla="*/ 4 w 23"/>
                <a:gd name="T69" fmla="*/ 12 h 23"/>
                <a:gd name="T70" fmla="*/ 6 w 23"/>
                <a:gd name="T71" fmla="*/ 15 h 23"/>
                <a:gd name="T72" fmla="*/ 9 w 23"/>
                <a:gd name="T73" fmla="*/ 16 h 23"/>
                <a:gd name="T74" fmla="*/ 13 w 23"/>
                <a:gd name="T75" fmla="*/ 15 h 23"/>
                <a:gd name="T76" fmla="*/ 14 w 23"/>
                <a:gd name="T7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 h="23">
                  <a:moveTo>
                    <a:pt x="7" y="18"/>
                  </a:moveTo>
                  <a:cubicBezTo>
                    <a:pt x="5" y="17"/>
                    <a:pt x="4" y="16"/>
                    <a:pt x="3" y="15"/>
                  </a:cubicBezTo>
                  <a:cubicBezTo>
                    <a:pt x="2" y="14"/>
                    <a:pt x="1" y="13"/>
                    <a:pt x="1" y="12"/>
                  </a:cubicBezTo>
                  <a:cubicBezTo>
                    <a:pt x="0" y="10"/>
                    <a:pt x="0" y="8"/>
                    <a:pt x="1" y="6"/>
                  </a:cubicBezTo>
                  <a:cubicBezTo>
                    <a:pt x="1" y="5"/>
                    <a:pt x="2" y="4"/>
                    <a:pt x="4" y="3"/>
                  </a:cubicBezTo>
                  <a:cubicBezTo>
                    <a:pt x="5" y="3"/>
                    <a:pt x="6" y="3"/>
                    <a:pt x="7" y="3"/>
                  </a:cubicBezTo>
                  <a:cubicBezTo>
                    <a:pt x="8" y="3"/>
                    <a:pt x="9" y="3"/>
                    <a:pt x="9" y="4"/>
                  </a:cubicBezTo>
                  <a:cubicBezTo>
                    <a:pt x="10" y="4"/>
                    <a:pt x="11" y="5"/>
                    <a:pt x="11" y="6"/>
                  </a:cubicBezTo>
                  <a:cubicBezTo>
                    <a:pt x="12" y="6"/>
                    <a:pt x="12" y="7"/>
                    <a:pt x="13" y="8"/>
                  </a:cubicBezTo>
                  <a:cubicBezTo>
                    <a:pt x="14" y="11"/>
                    <a:pt x="15" y="13"/>
                    <a:pt x="16" y="14"/>
                  </a:cubicBezTo>
                  <a:cubicBezTo>
                    <a:pt x="17" y="13"/>
                    <a:pt x="17" y="13"/>
                    <a:pt x="17" y="13"/>
                  </a:cubicBezTo>
                  <a:cubicBezTo>
                    <a:pt x="19" y="13"/>
                    <a:pt x="19" y="12"/>
                    <a:pt x="20" y="11"/>
                  </a:cubicBezTo>
                  <a:cubicBezTo>
                    <a:pt x="20" y="10"/>
                    <a:pt x="20" y="9"/>
                    <a:pt x="19" y="7"/>
                  </a:cubicBezTo>
                  <a:cubicBezTo>
                    <a:pt x="19" y="6"/>
                    <a:pt x="18" y="5"/>
                    <a:pt x="17" y="4"/>
                  </a:cubicBezTo>
                  <a:cubicBezTo>
                    <a:pt x="16" y="4"/>
                    <a:pt x="15" y="3"/>
                    <a:pt x="14" y="4"/>
                  </a:cubicBezTo>
                  <a:cubicBezTo>
                    <a:pt x="13" y="0"/>
                    <a:pt x="13" y="0"/>
                    <a:pt x="13" y="0"/>
                  </a:cubicBezTo>
                  <a:cubicBezTo>
                    <a:pt x="14" y="0"/>
                    <a:pt x="16" y="0"/>
                    <a:pt x="17" y="0"/>
                  </a:cubicBezTo>
                  <a:cubicBezTo>
                    <a:pt x="18" y="1"/>
                    <a:pt x="19" y="1"/>
                    <a:pt x="20" y="2"/>
                  </a:cubicBezTo>
                  <a:cubicBezTo>
                    <a:pt x="21" y="3"/>
                    <a:pt x="22" y="5"/>
                    <a:pt x="22" y="6"/>
                  </a:cubicBezTo>
                  <a:cubicBezTo>
                    <a:pt x="23" y="8"/>
                    <a:pt x="23" y="10"/>
                    <a:pt x="23" y="11"/>
                  </a:cubicBezTo>
                  <a:cubicBezTo>
                    <a:pt x="23" y="12"/>
                    <a:pt x="23" y="13"/>
                    <a:pt x="23" y="14"/>
                  </a:cubicBezTo>
                  <a:cubicBezTo>
                    <a:pt x="22" y="14"/>
                    <a:pt x="22" y="15"/>
                    <a:pt x="21" y="15"/>
                  </a:cubicBezTo>
                  <a:cubicBezTo>
                    <a:pt x="20" y="16"/>
                    <a:pt x="19" y="16"/>
                    <a:pt x="18" y="17"/>
                  </a:cubicBezTo>
                  <a:cubicBezTo>
                    <a:pt x="14" y="19"/>
                    <a:pt x="14" y="19"/>
                    <a:pt x="14" y="19"/>
                  </a:cubicBezTo>
                  <a:cubicBezTo>
                    <a:pt x="10" y="20"/>
                    <a:pt x="9" y="21"/>
                    <a:pt x="8" y="21"/>
                  </a:cubicBezTo>
                  <a:cubicBezTo>
                    <a:pt x="7" y="22"/>
                    <a:pt x="6" y="22"/>
                    <a:pt x="6" y="23"/>
                  </a:cubicBezTo>
                  <a:cubicBezTo>
                    <a:pt x="4" y="19"/>
                    <a:pt x="4" y="19"/>
                    <a:pt x="4" y="19"/>
                  </a:cubicBezTo>
                  <a:cubicBezTo>
                    <a:pt x="5" y="19"/>
                    <a:pt x="6" y="18"/>
                    <a:pt x="7" y="18"/>
                  </a:cubicBezTo>
                  <a:close/>
                  <a:moveTo>
                    <a:pt x="14" y="15"/>
                  </a:moveTo>
                  <a:cubicBezTo>
                    <a:pt x="13" y="14"/>
                    <a:pt x="12" y="12"/>
                    <a:pt x="10" y="10"/>
                  </a:cubicBezTo>
                  <a:cubicBezTo>
                    <a:pt x="10" y="9"/>
                    <a:pt x="9" y="8"/>
                    <a:pt x="9" y="7"/>
                  </a:cubicBezTo>
                  <a:cubicBezTo>
                    <a:pt x="8" y="7"/>
                    <a:pt x="8" y="6"/>
                    <a:pt x="7" y="6"/>
                  </a:cubicBezTo>
                  <a:cubicBezTo>
                    <a:pt x="6" y="6"/>
                    <a:pt x="6" y="6"/>
                    <a:pt x="5" y="7"/>
                  </a:cubicBezTo>
                  <a:cubicBezTo>
                    <a:pt x="4" y="7"/>
                    <a:pt x="4" y="7"/>
                    <a:pt x="4" y="8"/>
                  </a:cubicBezTo>
                  <a:cubicBezTo>
                    <a:pt x="3" y="9"/>
                    <a:pt x="3" y="10"/>
                    <a:pt x="4" y="12"/>
                  </a:cubicBezTo>
                  <a:cubicBezTo>
                    <a:pt x="4" y="13"/>
                    <a:pt x="5" y="14"/>
                    <a:pt x="6" y="15"/>
                  </a:cubicBezTo>
                  <a:cubicBezTo>
                    <a:pt x="7" y="15"/>
                    <a:pt x="8" y="16"/>
                    <a:pt x="9" y="16"/>
                  </a:cubicBezTo>
                  <a:cubicBezTo>
                    <a:pt x="10" y="16"/>
                    <a:pt x="11" y="16"/>
                    <a:pt x="13" y="15"/>
                  </a:cubicBezTo>
                  <a:lnTo>
                    <a:pt x="14"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90" name="Freeform 128"/>
            <p:cNvSpPr>
              <a:spLocks/>
            </p:cNvSpPr>
            <p:nvPr/>
          </p:nvSpPr>
          <p:spPr bwMode="auto">
            <a:xfrm>
              <a:off x="-9496507" y="527051"/>
              <a:ext cx="88901" cy="90488"/>
            </a:xfrm>
            <a:custGeom>
              <a:avLst/>
              <a:gdLst>
                <a:gd name="T0" fmla="*/ 0 w 24"/>
                <a:gd name="T1" fmla="*/ 8 h 24"/>
                <a:gd name="T2" fmla="*/ 19 w 24"/>
                <a:gd name="T3" fmla="*/ 0 h 24"/>
                <a:gd name="T4" fmla="*/ 20 w 24"/>
                <a:gd name="T5" fmla="*/ 3 h 24"/>
                <a:gd name="T6" fmla="*/ 17 w 24"/>
                <a:gd name="T7" fmla="*/ 4 h 24"/>
                <a:gd name="T8" fmla="*/ 23 w 24"/>
                <a:gd name="T9" fmla="*/ 9 h 24"/>
                <a:gd name="T10" fmla="*/ 24 w 24"/>
                <a:gd name="T11" fmla="*/ 12 h 24"/>
                <a:gd name="T12" fmla="*/ 23 w 24"/>
                <a:gd name="T13" fmla="*/ 15 h 24"/>
                <a:gd name="T14" fmla="*/ 21 w 24"/>
                <a:gd name="T15" fmla="*/ 17 h 24"/>
                <a:gd name="T16" fmla="*/ 18 w 24"/>
                <a:gd name="T17" fmla="*/ 19 h 24"/>
                <a:gd name="T18" fmla="*/ 7 w 24"/>
                <a:gd name="T19" fmla="*/ 24 h 24"/>
                <a:gd name="T20" fmla="*/ 5 w 24"/>
                <a:gd name="T21" fmla="*/ 21 h 24"/>
                <a:gd name="T22" fmla="*/ 17 w 24"/>
                <a:gd name="T23" fmla="*/ 16 h 24"/>
                <a:gd name="T24" fmla="*/ 19 w 24"/>
                <a:gd name="T25" fmla="*/ 14 h 24"/>
                <a:gd name="T26" fmla="*/ 20 w 24"/>
                <a:gd name="T27" fmla="*/ 12 h 24"/>
                <a:gd name="T28" fmla="*/ 20 w 24"/>
                <a:gd name="T29" fmla="*/ 9 h 24"/>
                <a:gd name="T30" fmla="*/ 17 w 24"/>
                <a:gd name="T31" fmla="*/ 6 h 24"/>
                <a:gd name="T32" fmla="*/ 12 w 24"/>
                <a:gd name="T33" fmla="*/ 7 h 24"/>
                <a:gd name="T34" fmla="*/ 1 w 24"/>
                <a:gd name="T35" fmla="*/ 12 h 24"/>
                <a:gd name="T36" fmla="*/ 0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0" y="8"/>
                  </a:moveTo>
                  <a:cubicBezTo>
                    <a:pt x="19" y="0"/>
                    <a:pt x="19" y="0"/>
                    <a:pt x="19" y="0"/>
                  </a:cubicBezTo>
                  <a:cubicBezTo>
                    <a:pt x="20" y="3"/>
                    <a:pt x="20" y="3"/>
                    <a:pt x="20" y="3"/>
                  </a:cubicBezTo>
                  <a:cubicBezTo>
                    <a:pt x="17" y="4"/>
                    <a:pt x="17" y="4"/>
                    <a:pt x="17" y="4"/>
                  </a:cubicBezTo>
                  <a:cubicBezTo>
                    <a:pt x="20" y="5"/>
                    <a:pt x="22" y="6"/>
                    <a:pt x="23" y="9"/>
                  </a:cubicBezTo>
                  <a:cubicBezTo>
                    <a:pt x="24" y="10"/>
                    <a:pt x="24" y="11"/>
                    <a:pt x="24" y="12"/>
                  </a:cubicBezTo>
                  <a:cubicBezTo>
                    <a:pt x="24" y="13"/>
                    <a:pt x="24" y="14"/>
                    <a:pt x="23" y="15"/>
                  </a:cubicBezTo>
                  <a:cubicBezTo>
                    <a:pt x="23" y="16"/>
                    <a:pt x="22" y="17"/>
                    <a:pt x="21" y="17"/>
                  </a:cubicBezTo>
                  <a:cubicBezTo>
                    <a:pt x="21" y="18"/>
                    <a:pt x="20" y="18"/>
                    <a:pt x="18" y="19"/>
                  </a:cubicBezTo>
                  <a:cubicBezTo>
                    <a:pt x="7" y="24"/>
                    <a:pt x="7" y="24"/>
                    <a:pt x="7" y="24"/>
                  </a:cubicBezTo>
                  <a:cubicBezTo>
                    <a:pt x="5" y="21"/>
                    <a:pt x="5" y="21"/>
                    <a:pt x="5" y="21"/>
                  </a:cubicBezTo>
                  <a:cubicBezTo>
                    <a:pt x="17" y="16"/>
                    <a:pt x="17" y="16"/>
                    <a:pt x="17" y="16"/>
                  </a:cubicBezTo>
                  <a:cubicBezTo>
                    <a:pt x="18" y="15"/>
                    <a:pt x="19" y="14"/>
                    <a:pt x="19" y="14"/>
                  </a:cubicBezTo>
                  <a:cubicBezTo>
                    <a:pt x="20" y="13"/>
                    <a:pt x="20" y="13"/>
                    <a:pt x="20" y="12"/>
                  </a:cubicBezTo>
                  <a:cubicBezTo>
                    <a:pt x="21" y="11"/>
                    <a:pt x="20" y="10"/>
                    <a:pt x="20" y="9"/>
                  </a:cubicBezTo>
                  <a:cubicBezTo>
                    <a:pt x="19" y="8"/>
                    <a:pt x="18" y="7"/>
                    <a:pt x="17" y="6"/>
                  </a:cubicBezTo>
                  <a:cubicBezTo>
                    <a:pt x="16" y="6"/>
                    <a:pt x="14" y="6"/>
                    <a:pt x="12" y="7"/>
                  </a:cubicBezTo>
                  <a:cubicBezTo>
                    <a:pt x="1" y="12"/>
                    <a:pt x="1" y="12"/>
                    <a:pt x="1" y="12"/>
                  </a:cubicBez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91" name="Freeform 129"/>
            <p:cNvSpPr>
              <a:spLocks/>
            </p:cNvSpPr>
            <p:nvPr/>
          </p:nvSpPr>
          <p:spPr bwMode="auto">
            <a:xfrm>
              <a:off x="-9455231" y="609602"/>
              <a:ext cx="82551" cy="74613"/>
            </a:xfrm>
            <a:custGeom>
              <a:avLst/>
              <a:gdLst>
                <a:gd name="T0" fmla="*/ 11 w 22"/>
                <a:gd name="T1" fmla="*/ 16 h 20"/>
                <a:gd name="T2" fmla="*/ 12 w 22"/>
                <a:gd name="T3" fmla="*/ 19 h 20"/>
                <a:gd name="T4" fmla="*/ 6 w 22"/>
                <a:gd name="T5" fmla="*/ 19 h 20"/>
                <a:gd name="T6" fmla="*/ 1 w 22"/>
                <a:gd name="T7" fmla="*/ 15 h 20"/>
                <a:gd name="T8" fmla="*/ 1 w 22"/>
                <a:gd name="T9" fmla="*/ 8 h 20"/>
                <a:gd name="T10" fmla="*/ 7 w 22"/>
                <a:gd name="T11" fmla="*/ 2 h 20"/>
                <a:gd name="T12" fmla="*/ 13 w 22"/>
                <a:gd name="T13" fmla="*/ 0 h 20"/>
                <a:gd name="T14" fmla="*/ 18 w 22"/>
                <a:gd name="T15" fmla="*/ 2 h 20"/>
                <a:gd name="T16" fmla="*/ 21 w 22"/>
                <a:gd name="T17" fmla="*/ 6 h 20"/>
                <a:gd name="T18" fmla="*/ 22 w 22"/>
                <a:gd name="T19" fmla="*/ 11 h 20"/>
                <a:gd name="T20" fmla="*/ 19 w 22"/>
                <a:gd name="T21" fmla="*/ 16 h 20"/>
                <a:gd name="T22" fmla="*/ 17 w 22"/>
                <a:gd name="T23" fmla="*/ 13 h 20"/>
                <a:gd name="T24" fmla="*/ 19 w 22"/>
                <a:gd name="T25" fmla="*/ 10 h 20"/>
                <a:gd name="T26" fmla="*/ 18 w 22"/>
                <a:gd name="T27" fmla="*/ 7 h 20"/>
                <a:gd name="T28" fmla="*/ 15 w 22"/>
                <a:gd name="T29" fmla="*/ 4 h 20"/>
                <a:gd name="T30" fmla="*/ 9 w 22"/>
                <a:gd name="T31" fmla="*/ 5 h 20"/>
                <a:gd name="T32" fmla="*/ 4 w 22"/>
                <a:gd name="T33" fmla="*/ 9 h 20"/>
                <a:gd name="T34" fmla="*/ 4 w 22"/>
                <a:gd name="T35" fmla="*/ 14 h 20"/>
                <a:gd name="T36" fmla="*/ 7 w 22"/>
                <a:gd name="T37" fmla="*/ 16 h 20"/>
                <a:gd name="T38" fmla="*/ 11 w 22"/>
                <a:gd name="T3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0">
                  <a:moveTo>
                    <a:pt x="11" y="16"/>
                  </a:moveTo>
                  <a:cubicBezTo>
                    <a:pt x="12" y="19"/>
                    <a:pt x="12" y="19"/>
                    <a:pt x="12" y="19"/>
                  </a:cubicBezTo>
                  <a:cubicBezTo>
                    <a:pt x="10" y="20"/>
                    <a:pt x="7" y="20"/>
                    <a:pt x="6" y="19"/>
                  </a:cubicBezTo>
                  <a:cubicBezTo>
                    <a:pt x="4" y="18"/>
                    <a:pt x="2" y="17"/>
                    <a:pt x="1" y="15"/>
                  </a:cubicBezTo>
                  <a:cubicBezTo>
                    <a:pt x="0" y="12"/>
                    <a:pt x="0" y="10"/>
                    <a:pt x="1" y="8"/>
                  </a:cubicBezTo>
                  <a:cubicBezTo>
                    <a:pt x="2" y="5"/>
                    <a:pt x="4" y="3"/>
                    <a:pt x="7" y="2"/>
                  </a:cubicBezTo>
                  <a:cubicBezTo>
                    <a:pt x="9" y="1"/>
                    <a:pt x="11" y="0"/>
                    <a:pt x="13" y="0"/>
                  </a:cubicBezTo>
                  <a:cubicBezTo>
                    <a:pt x="15" y="0"/>
                    <a:pt x="16" y="1"/>
                    <a:pt x="18" y="2"/>
                  </a:cubicBezTo>
                  <a:cubicBezTo>
                    <a:pt x="19" y="3"/>
                    <a:pt x="20" y="4"/>
                    <a:pt x="21" y="6"/>
                  </a:cubicBezTo>
                  <a:cubicBezTo>
                    <a:pt x="22" y="8"/>
                    <a:pt x="22" y="10"/>
                    <a:pt x="22" y="11"/>
                  </a:cubicBezTo>
                  <a:cubicBezTo>
                    <a:pt x="21" y="13"/>
                    <a:pt x="20" y="15"/>
                    <a:pt x="19" y="16"/>
                  </a:cubicBezTo>
                  <a:cubicBezTo>
                    <a:pt x="17" y="13"/>
                    <a:pt x="17" y="13"/>
                    <a:pt x="17" y="13"/>
                  </a:cubicBezTo>
                  <a:cubicBezTo>
                    <a:pt x="18" y="12"/>
                    <a:pt x="18" y="11"/>
                    <a:pt x="19" y="10"/>
                  </a:cubicBezTo>
                  <a:cubicBezTo>
                    <a:pt x="19" y="9"/>
                    <a:pt x="19" y="8"/>
                    <a:pt x="18" y="7"/>
                  </a:cubicBezTo>
                  <a:cubicBezTo>
                    <a:pt x="18" y="5"/>
                    <a:pt x="16" y="4"/>
                    <a:pt x="15" y="4"/>
                  </a:cubicBezTo>
                  <a:cubicBezTo>
                    <a:pt x="13" y="3"/>
                    <a:pt x="11" y="4"/>
                    <a:pt x="9" y="5"/>
                  </a:cubicBezTo>
                  <a:cubicBezTo>
                    <a:pt x="6" y="6"/>
                    <a:pt x="4" y="8"/>
                    <a:pt x="4" y="9"/>
                  </a:cubicBezTo>
                  <a:cubicBezTo>
                    <a:pt x="3" y="11"/>
                    <a:pt x="3" y="12"/>
                    <a:pt x="4" y="14"/>
                  </a:cubicBezTo>
                  <a:cubicBezTo>
                    <a:pt x="4" y="15"/>
                    <a:pt x="5" y="16"/>
                    <a:pt x="7" y="16"/>
                  </a:cubicBezTo>
                  <a:cubicBezTo>
                    <a:pt x="8" y="17"/>
                    <a:pt x="9" y="17"/>
                    <a:pt x="11"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92" name="Freeform 130"/>
            <p:cNvSpPr>
              <a:spLocks noEditPoints="1"/>
            </p:cNvSpPr>
            <p:nvPr/>
          </p:nvSpPr>
          <p:spPr bwMode="auto">
            <a:xfrm>
              <a:off x="-9421894" y="677864"/>
              <a:ext cx="82551" cy="77788"/>
            </a:xfrm>
            <a:custGeom>
              <a:avLst/>
              <a:gdLst>
                <a:gd name="T0" fmla="*/ 11 w 22"/>
                <a:gd name="T1" fmla="*/ 17 h 21"/>
                <a:gd name="T2" fmla="*/ 12 w 22"/>
                <a:gd name="T3" fmla="*/ 21 h 21"/>
                <a:gd name="T4" fmla="*/ 6 w 22"/>
                <a:gd name="T5" fmla="*/ 20 h 21"/>
                <a:gd name="T6" fmla="*/ 2 w 22"/>
                <a:gd name="T7" fmla="*/ 16 h 21"/>
                <a:gd name="T8" fmla="*/ 1 w 22"/>
                <a:gd name="T9" fmla="*/ 8 h 21"/>
                <a:gd name="T10" fmla="*/ 7 w 22"/>
                <a:gd name="T11" fmla="*/ 2 h 21"/>
                <a:gd name="T12" fmla="*/ 15 w 22"/>
                <a:gd name="T13" fmla="*/ 1 h 21"/>
                <a:gd name="T14" fmla="*/ 21 w 22"/>
                <a:gd name="T15" fmla="*/ 6 h 21"/>
                <a:gd name="T16" fmla="*/ 21 w 22"/>
                <a:gd name="T17" fmla="*/ 13 h 21"/>
                <a:gd name="T18" fmla="*/ 16 w 22"/>
                <a:gd name="T19" fmla="*/ 19 h 21"/>
                <a:gd name="T20" fmla="*/ 15 w 22"/>
                <a:gd name="T21" fmla="*/ 19 h 21"/>
                <a:gd name="T22" fmla="*/ 8 w 22"/>
                <a:gd name="T23" fmla="*/ 6 h 21"/>
                <a:gd name="T24" fmla="*/ 4 w 22"/>
                <a:gd name="T25" fmla="*/ 10 h 21"/>
                <a:gd name="T26" fmla="*/ 4 w 22"/>
                <a:gd name="T27" fmla="*/ 14 h 21"/>
                <a:gd name="T28" fmla="*/ 7 w 22"/>
                <a:gd name="T29" fmla="*/ 17 h 21"/>
                <a:gd name="T30" fmla="*/ 11 w 22"/>
                <a:gd name="T31" fmla="*/ 17 h 21"/>
                <a:gd name="T32" fmla="*/ 10 w 22"/>
                <a:gd name="T33" fmla="*/ 5 h 21"/>
                <a:gd name="T34" fmla="*/ 16 w 22"/>
                <a:gd name="T35" fmla="*/ 15 h 21"/>
                <a:gd name="T36" fmla="*/ 18 w 22"/>
                <a:gd name="T37" fmla="*/ 12 h 21"/>
                <a:gd name="T38" fmla="*/ 18 w 22"/>
                <a:gd name="T39" fmla="*/ 7 h 21"/>
                <a:gd name="T40" fmla="*/ 15 w 22"/>
                <a:gd name="T41" fmla="*/ 4 h 21"/>
                <a:gd name="T42" fmla="*/ 10 w 22"/>
                <a:gd name="T43"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1">
                  <a:moveTo>
                    <a:pt x="11" y="17"/>
                  </a:moveTo>
                  <a:cubicBezTo>
                    <a:pt x="12" y="21"/>
                    <a:pt x="12" y="21"/>
                    <a:pt x="12" y="21"/>
                  </a:cubicBezTo>
                  <a:cubicBezTo>
                    <a:pt x="10" y="21"/>
                    <a:pt x="8" y="21"/>
                    <a:pt x="6" y="20"/>
                  </a:cubicBezTo>
                  <a:cubicBezTo>
                    <a:pt x="4" y="19"/>
                    <a:pt x="3" y="18"/>
                    <a:pt x="2" y="16"/>
                  </a:cubicBezTo>
                  <a:cubicBezTo>
                    <a:pt x="0" y="13"/>
                    <a:pt x="0" y="11"/>
                    <a:pt x="1" y="8"/>
                  </a:cubicBezTo>
                  <a:cubicBezTo>
                    <a:pt x="2" y="6"/>
                    <a:pt x="4" y="4"/>
                    <a:pt x="7" y="2"/>
                  </a:cubicBezTo>
                  <a:cubicBezTo>
                    <a:pt x="10" y="0"/>
                    <a:pt x="13" y="0"/>
                    <a:pt x="15" y="1"/>
                  </a:cubicBezTo>
                  <a:cubicBezTo>
                    <a:pt x="18" y="1"/>
                    <a:pt x="20" y="3"/>
                    <a:pt x="21" y="6"/>
                  </a:cubicBezTo>
                  <a:cubicBezTo>
                    <a:pt x="22" y="8"/>
                    <a:pt x="22" y="11"/>
                    <a:pt x="21" y="13"/>
                  </a:cubicBezTo>
                  <a:cubicBezTo>
                    <a:pt x="21" y="15"/>
                    <a:pt x="19" y="17"/>
                    <a:pt x="16" y="19"/>
                  </a:cubicBezTo>
                  <a:cubicBezTo>
                    <a:pt x="15" y="19"/>
                    <a:pt x="15" y="19"/>
                    <a:pt x="15" y="19"/>
                  </a:cubicBezTo>
                  <a:cubicBezTo>
                    <a:pt x="8" y="6"/>
                    <a:pt x="8" y="6"/>
                    <a:pt x="8" y="6"/>
                  </a:cubicBezTo>
                  <a:cubicBezTo>
                    <a:pt x="6" y="7"/>
                    <a:pt x="4" y="8"/>
                    <a:pt x="4" y="10"/>
                  </a:cubicBezTo>
                  <a:cubicBezTo>
                    <a:pt x="3" y="11"/>
                    <a:pt x="3" y="13"/>
                    <a:pt x="4" y="14"/>
                  </a:cubicBezTo>
                  <a:cubicBezTo>
                    <a:pt x="5" y="16"/>
                    <a:pt x="6" y="16"/>
                    <a:pt x="7" y="17"/>
                  </a:cubicBezTo>
                  <a:cubicBezTo>
                    <a:pt x="8" y="17"/>
                    <a:pt x="9" y="18"/>
                    <a:pt x="11" y="17"/>
                  </a:cubicBezTo>
                  <a:close/>
                  <a:moveTo>
                    <a:pt x="10" y="5"/>
                  </a:moveTo>
                  <a:cubicBezTo>
                    <a:pt x="16" y="15"/>
                    <a:pt x="16" y="15"/>
                    <a:pt x="16" y="15"/>
                  </a:cubicBezTo>
                  <a:cubicBezTo>
                    <a:pt x="17" y="14"/>
                    <a:pt x="18" y="13"/>
                    <a:pt x="18" y="12"/>
                  </a:cubicBezTo>
                  <a:cubicBezTo>
                    <a:pt x="19" y="10"/>
                    <a:pt x="19" y="9"/>
                    <a:pt x="18" y="7"/>
                  </a:cubicBezTo>
                  <a:cubicBezTo>
                    <a:pt x="18" y="6"/>
                    <a:pt x="16" y="5"/>
                    <a:pt x="15" y="4"/>
                  </a:cubicBezTo>
                  <a:cubicBezTo>
                    <a:pt x="14" y="4"/>
                    <a:pt x="12" y="4"/>
                    <a:pt x="10"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93" name="Freeform 131"/>
            <p:cNvSpPr>
              <a:spLocks noEditPoints="1"/>
            </p:cNvSpPr>
            <p:nvPr/>
          </p:nvSpPr>
          <p:spPr bwMode="auto">
            <a:xfrm>
              <a:off x="-9148841" y="1116016"/>
              <a:ext cx="115888" cy="112713"/>
            </a:xfrm>
            <a:custGeom>
              <a:avLst/>
              <a:gdLst>
                <a:gd name="T0" fmla="*/ 0 w 31"/>
                <a:gd name="T1" fmla="*/ 9 h 30"/>
                <a:gd name="T2" fmla="*/ 29 w 31"/>
                <a:gd name="T3" fmla="*/ 0 h 30"/>
                <a:gd name="T4" fmla="*/ 31 w 31"/>
                <a:gd name="T5" fmla="*/ 3 h 30"/>
                <a:gd name="T6" fmla="*/ 16 w 31"/>
                <a:gd name="T7" fmla="*/ 30 h 30"/>
                <a:gd name="T8" fmla="*/ 14 w 31"/>
                <a:gd name="T9" fmla="*/ 26 h 30"/>
                <a:gd name="T10" fmla="*/ 18 w 31"/>
                <a:gd name="T11" fmla="*/ 18 h 30"/>
                <a:gd name="T12" fmla="*/ 11 w 31"/>
                <a:gd name="T13" fmla="*/ 9 h 30"/>
                <a:gd name="T14" fmla="*/ 2 w 31"/>
                <a:gd name="T15" fmla="*/ 12 h 30"/>
                <a:gd name="T16" fmla="*/ 0 w 31"/>
                <a:gd name="T17" fmla="*/ 9 h 30"/>
                <a:gd name="T18" fmla="*/ 14 w 31"/>
                <a:gd name="T19" fmla="*/ 8 h 30"/>
                <a:gd name="T20" fmla="*/ 20 w 31"/>
                <a:gd name="T21" fmla="*/ 16 h 30"/>
                <a:gd name="T22" fmla="*/ 24 w 31"/>
                <a:gd name="T23" fmla="*/ 8 h 30"/>
                <a:gd name="T24" fmla="*/ 28 w 31"/>
                <a:gd name="T25" fmla="*/ 3 h 30"/>
                <a:gd name="T26" fmla="*/ 23 w 31"/>
                <a:gd name="T27" fmla="*/ 5 h 30"/>
                <a:gd name="T28" fmla="*/ 14 w 31"/>
                <a:gd name="T29"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0">
                  <a:moveTo>
                    <a:pt x="0" y="9"/>
                  </a:moveTo>
                  <a:cubicBezTo>
                    <a:pt x="29" y="0"/>
                    <a:pt x="29" y="0"/>
                    <a:pt x="29" y="0"/>
                  </a:cubicBezTo>
                  <a:cubicBezTo>
                    <a:pt x="31" y="3"/>
                    <a:pt x="31" y="3"/>
                    <a:pt x="31" y="3"/>
                  </a:cubicBezTo>
                  <a:cubicBezTo>
                    <a:pt x="16" y="30"/>
                    <a:pt x="16" y="30"/>
                    <a:pt x="16" y="30"/>
                  </a:cubicBezTo>
                  <a:cubicBezTo>
                    <a:pt x="14" y="26"/>
                    <a:pt x="14" y="26"/>
                    <a:pt x="14" y="26"/>
                  </a:cubicBezTo>
                  <a:cubicBezTo>
                    <a:pt x="18" y="18"/>
                    <a:pt x="18" y="18"/>
                    <a:pt x="18" y="18"/>
                  </a:cubicBezTo>
                  <a:cubicBezTo>
                    <a:pt x="11" y="9"/>
                    <a:pt x="11" y="9"/>
                    <a:pt x="11" y="9"/>
                  </a:cubicBezTo>
                  <a:cubicBezTo>
                    <a:pt x="2" y="12"/>
                    <a:pt x="2" y="12"/>
                    <a:pt x="2" y="12"/>
                  </a:cubicBezTo>
                  <a:lnTo>
                    <a:pt x="0" y="9"/>
                  </a:lnTo>
                  <a:close/>
                  <a:moveTo>
                    <a:pt x="14" y="8"/>
                  </a:moveTo>
                  <a:cubicBezTo>
                    <a:pt x="20" y="16"/>
                    <a:pt x="20" y="16"/>
                    <a:pt x="20" y="16"/>
                  </a:cubicBezTo>
                  <a:cubicBezTo>
                    <a:pt x="24" y="8"/>
                    <a:pt x="24" y="8"/>
                    <a:pt x="24" y="8"/>
                  </a:cubicBezTo>
                  <a:cubicBezTo>
                    <a:pt x="26" y="6"/>
                    <a:pt x="27" y="4"/>
                    <a:pt x="28" y="3"/>
                  </a:cubicBezTo>
                  <a:cubicBezTo>
                    <a:pt x="26" y="4"/>
                    <a:pt x="24" y="5"/>
                    <a:pt x="23" y="5"/>
                  </a:cubicBezTo>
                  <a:lnTo>
                    <a:pt x="1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94" name="Freeform 132"/>
            <p:cNvSpPr>
              <a:spLocks/>
            </p:cNvSpPr>
            <p:nvPr/>
          </p:nvSpPr>
          <p:spPr bwMode="auto">
            <a:xfrm>
              <a:off x="-9074228" y="1190629"/>
              <a:ext cx="79376" cy="79375"/>
            </a:xfrm>
            <a:custGeom>
              <a:avLst/>
              <a:gdLst>
                <a:gd name="T0" fmla="*/ 2 w 21"/>
                <a:gd name="T1" fmla="*/ 7 h 21"/>
                <a:gd name="T2" fmla="*/ 4 w 21"/>
                <a:gd name="T3" fmla="*/ 9 h 21"/>
                <a:gd name="T4" fmla="*/ 3 w 21"/>
                <a:gd name="T5" fmla="*/ 12 h 21"/>
                <a:gd name="T6" fmla="*/ 5 w 21"/>
                <a:gd name="T7" fmla="*/ 16 h 21"/>
                <a:gd name="T8" fmla="*/ 8 w 21"/>
                <a:gd name="T9" fmla="*/ 18 h 21"/>
                <a:gd name="T10" fmla="*/ 10 w 21"/>
                <a:gd name="T11" fmla="*/ 17 h 21"/>
                <a:gd name="T12" fmla="*/ 11 w 21"/>
                <a:gd name="T13" fmla="*/ 15 h 21"/>
                <a:gd name="T14" fmla="*/ 10 w 21"/>
                <a:gd name="T15" fmla="*/ 12 h 21"/>
                <a:gd name="T16" fmla="*/ 7 w 21"/>
                <a:gd name="T17" fmla="*/ 7 h 21"/>
                <a:gd name="T18" fmla="*/ 7 w 21"/>
                <a:gd name="T19" fmla="*/ 4 h 21"/>
                <a:gd name="T20" fmla="*/ 9 w 21"/>
                <a:gd name="T21" fmla="*/ 1 h 21"/>
                <a:gd name="T22" fmla="*/ 11 w 21"/>
                <a:gd name="T23" fmla="*/ 0 h 21"/>
                <a:gd name="T24" fmla="*/ 14 w 21"/>
                <a:gd name="T25" fmla="*/ 0 h 21"/>
                <a:gd name="T26" fmla="*/ 16 w 21"/>
                <a:gd name="T27" fmla="*/ 1 h 21"/>
                <a:gd name="T28" fmla="*/ 19 w 21"/>
                <a:gd name="T29" fmla="*/ 3 h 21"/>
                <a:gd name="T30" fmla="*/ 21 w 21"/>
                <a:gd name="T31" fmla="*/ 7 h 21"/>
                <a:gd name="T32" fmla="*/ 21 w 21"/>
                <a:gd name="T33" fmla="*/ 10 h 21"/>
                <a:gd name="T34" fmla="*/ 19 w 21"/>
                <a:gd name="T35" fmla="*/ 13 h 21"/>
                <a:gd name="T36" fmla="*/ 17 w 21"/>
                <a:gd name="T37" fmla="*/ 11 h 21"/>
                <a:gd name="T38" fmla="*/ 18 w 21"/>
                <a:gd name="T39" fmla="*/ 8 h 21"/>
                <a:gd name="T40" fmla="*/ 17 w 21"/>
                <a:gd name="T41" fmla="*/ 5 h 21"/>
                <a:gd name="T42" fmla="*/ 14 w 21"/>
                <a:gd name="T43" fmla="*/ 3 h 21"/>
                <a:gd name="T44" fmla="*/ 12 w 21"/>
                <a:gd name="T45" fmla="*/ 4 h 21"/>
                <a:gd name="T46" fmla="*/ 11 w 21"/>
                <a:gd name="T47" fmla="*/ 5 h 21"/>
                <a:gd name="T48" fmla="*/ 11 w 21"/>
                <a:gd name="T49" fmla="*/ 6 h 21"/>
                <a:gd name="T50" fmla="*/ 12 w 21"/>
                <a:gd name="T51" fmla="*/ 9 h 21"/>
                <a:gd name="T52" fmla="*/ 15 w 21"/>
                <a:gd name="T53" fmla="*/ 14 h 21"/>
                <a:gd name="T54" fmla="*/ 15 w 21"/>
                <a:gd name="T55" fmla="*/ 17 h 21"/>
                <a:gd name="T56" fmla="*/ 13 w 21"/>
                <a:gd name="T57" fmla="*/ 20 h 21"/>
                <a:gd name="T58" fmla="*/ 10 w 21"/>
                <a:gd name="T59" fmla="*/ 21 h 21"/>
                <a:gd name="T60" fmla="*/ 6 w 21"/>
                <a:gd name="T61" fmla="*/ 20 h 21"/>
                <a:gd name="T62" fmla="*/ 2 w 21"/>
                <a:gd name="T63" fmla="*/ 18 h 21"/>
                <a:gd name="T64" fmla="*/ 0 w 21"/>
                <a:gd name="T65" fmla="*/ 12 h 21"/>
                <a:gd name="T66" fmla="*/ 2 w 21"/>
                <a:gd name="T67"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21">
                  <a:moveTo>
                    <a:pt x="2" y="7"/>
                  </a:moveTo>
                  <a:cubicBezTo>
                    <a:pt x="4" y="9"/>
                    <a:pt x="4" y="9"/>
                    <a:pt x="4" y="9"/>
                  </a:cubicBezTo>
                  <a:cubicBezTo>
                    <a:pt x="4" y="10"/>
                    <a:pt x="3" y="11"/>
                    <a:pt x="3" y="12"/>
                  </a:cubicBezTo>
                  <a:cubicBezTo>
                    <a:pt x="3" y="13"/>
                    <a:pt x="4" y="15"/>
                    <a:pt x="5" y="16"/>
                  </a:cubicBezTo>
                  <a:cubicBezTo>
                    <a:pt x="6" y="17"/>
                    <a:pt x="7" y="18"/>
                    <a:pt x="8" y="18"/>
                  </a:cubicBezTo>
                  <a:cubicBezTo>
                    <a:pt x="9" y="18"/>
                    <a:pt x="10" y="18"/>
                    <a:pt x="10" y="17"/>
                  </a:cubicBezTo>
                  <a:cubicBezTo>
                    <a:pt x="11" y="17"/>
                    <a:pt x="11" y="16"/>
                    <a:pt x="11" y="15"/>
                  </a:cubicBezTo>
                  <a:cubicBezTo>
                    <a:pt x="11" y="15"/>
                    <a:pt x="10" y="14"/>
                    <a:pt x="10" y="12"/>
                  </a:cubicBezTo>
                  <a:cubicBezTo>
                    <a:pt x="8" y="9"/>
                    <a:pt x="8" y="8"/>
                    <a:pt x="7" y="7"/>
                  </a:cubicBezTo>
                  <a:cubicBezTo>
                    <a:pt x="7" y="6"/>
                    <a:pt x="7" y="5"/>
                    <a:pt x="7" y="4"/>
                  </a:cubicBezTo>
                  <a:cubicBezTo>
                    <a:pt x="8" y="3"/>
                    <a:pt x="8" y="2"/>
                    <a:pt x="9" y="1"/>
                  </a:cubicBezTo>
                  <a:cubicBezTo>
                    <a:pt x="10" y="1"/>
                    <a:pt x="11" y="0"/>
                    <a:pt x="11" y="0"/>
                  </a:cubicBezTo>
                  <a:cubicBezTo>
                    <a:pt x="12" y="0"/>
                    <a:pt x="13" y="0"/>
                    <a:pt x="14" y="0"/>
                  </a:cubicBezTo>
                  <a:cubicBezTo>
                    <a:pt x="15" y="0"/>
                    <a:pt x="16" y="1"/>
                    <a:pt x="16" y="1"/>
                  </a:cubicBezTo>
                  <a:cubicBezTo>
                    <a:pt x="17" y="2"/>
                    <a:pt x="18" y="2"/>
                    <a:pt x="19" y="3"/>
                  </a:cubicBezTo>
                  <a:cubicBezTo>
                    <a:pt x="20" y="4"/>
                    <a:pt x="20" y="6"/>
                    <a:pt x="21" y="7"/>
                  </a:cubicBezTo>
                  <a:cubicBezTo>
                    <a:pt x="21" y="8"/>
                    <a:pt x="21" y="9"/>
                    <a:pt x="21" y="10"/>
                  </a:cubicBezTo>
                  <a:cubicBezTo>
                    <a:pt x="21" y="11"/>
                    <a:pt x="20" y="12"/>
                    <a:pt x="19" y="13"/>
                  </a:cubicBezTo>
                  <a:cubicBezTo>
                    <a:pt x="17" y="11"/>
                    <a:pt x="17" y="11"/>
                    <a:pt x="17" y="11"/>
                  </a:cubicBezTo>
                  <a:cubicBezTo>
                    <a:pt x="18" y="10"/>
                    <a:pt x="18" y="9"/>
                    <a:pt x="18" y="8"/>
                  </a:cubicBezTo>
                  <a:cubicBezTo>
                    <a:pt x="18" y="7"/>
                    <a:pt x="17" y="6"/>
                    <a:pt x="17" y="5"/>
                  </a:cubicBezTo>
                  <a:cubicBezTo>
                    <a:pt x="16" y="4"/>
                    <a:pt x="15" y="3"/>
                    <a:pt x="14" y="3"/>
                  </a:cubicBezTo>
                  <a:cubicBezTo>
                    <a:pt x="13" y="3"/>
                    <a:pt x="12" y="3"/>
                    <a:pt x="12" y="4"/>
                  </a:cubicBezTo>
                  <a:cubicBezTo>
                    <a:pt x="11" y="4"/>
                    <a:pt x="11" y="4"/>
                    <a:pt x="11" y="5"/>
                  </a:cubicBezTo>
                  <a:cubicBezTo>
                    <a:pt x="11" y="5"/>
                    <a:pt x="11" y="6"/>
                    <a:pt x="11" y="6"/>
                  </a:cubicBezTo>
                  <a:cubicBezTo>
                    <a:pt x="11" y="7"/>
                    <a:pt x="12" y="8"/>
                    <a:pt x="12" y="9"/>
                  </a:cubicBezTo>
                  <a:cubicBezTo>
                    <a:pt x="14" y="12"/>
                    <a:pt x="14" y="13"/>
                    <a:pt x="15" y="14"/>
                  </a:cubicBezTo>
                  <a:cubicBezTo>
                    <a:pt x="15" y="15"/>
                    <a:pt x="15" y="16"/>
                    <a:pt x="15" y="17"/>
                  </a:cubicBezTo>
                  <a:cubicBezTo>
                    <a:pt x="14" y="18"/>
                    <a:pt x="14" y="19"/>
                    <a:pt x="13" y="20"/>
                  </a:cubicBezTo>
                  <a:cubicBezTo>
                    <a:pt x="12" y="21"/>
                    <a:pt x="11" y="21"/>
                    <a:pt x="10" y="21"/>
                  </a:cubicBezTo>
                  <a:cubicBezTo>
                    <a:pt x="8" y="21"/>
                    <a:pt x="7" y="21"/>
                    <a:pt x="6" y="20"/>
                  </a:cubicBezTo>
                  <a:cubicBezTo>
                    <a:pt x="5" y="20"/>
                    <a:pt x="4" y="19"/>
                    <a:pt x="2" y="18"/>
                  </a:cubicBezTo>
                  <a:cubicBezTo>
                    <a:pt x="1" y="16"/>
                    <a:pt x="0" y="14"/>
                    <a:pt x="0" y="12"/>
                  </a:cubicBezTo>
                  <a:cubicBezTo>
                    <a:pt x="0" y="10"/>
                    <a:pt x="0" y="8"/>
                    <a:pt x="2"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95" name="Freeform 133"/>
            <p:cNvSpPr>
              <a:spLocks/>
            </p:cNvSpPr>
            <p:nvPr/>
          </p:nvSpPr>
          <p:spPr bwMode="auto">
            <a:xfrm>
              <a:off x="-9028190" y="1247779"/>
              <a:ext cx="82551" cy="77788"/>
            </a:xfrm>
            <a:custGeom>
              <a:avLst/>
              <a:gdLst>
                <a:gd name="T0" fmla="*/ 3 w 22"/>
                <a:gd name="T1" fmla="*/ 7 h 21"/>
                <a:gd name="T2" fmla="*/ 5 w 22"/>
                <a:gd name="T3" fmla="*/ 9 h 21"/>
                <a:gd name="T4" fmla="*/ 4 w 22"/>
                <a:gd name="T5" fmla="*/ 12 h 21"/>
                <a:gd name="T6" fmla="*/ 6 w 22"/>
                <a:gd name="T7" fmla="*/ 16 h 21"/>
                <a:gd name="T8" fmla="*/ 9 w 22"/>
                <a:gd name="T9" fmla="*/ 18 h 21"/>
                <a:gd name="T10" fmla="*/ 11 w 22"/>
                <a:gd name="T11" fmla="*/ 17 h 21"/>
                <a:gd name="T12" fmla="*/ 12 w 22"/>
                <a:gd name="T13" fmla="*/ 15 h 21"/>
                <a:gd name="T14" fmla="*/ 10 w 22"/>
                <a:gd name="T15" fmla="*/ 12 h 21"/>
                <a:gd name="T16" fmla="*/ 8 w 22"/>
                <a:gd name="T17" fmla="*/ 6 h 21"/>
                <a:gd name="T18" fmla="*/ 8 w 22"/>
                <a:gd name="T19" fmla="*/ 3 h 21"/>
                <a:gd name="T20" fmla="*/ 10 w 22"/>
                <a:gd name="T21" fmla="*/ 1 h 21"/>
                <a:gd name="T22" fmla="*/ 12 w 22"/>
                <a:gd name="T23" fmla="*/ 0 h 21"/>
                <a:gd name="T24" fmla="*/ 15 w 22"/>
                <a:gd name="T25" fmla="*/ 0 h 21"/>
                <a:gd name="T26" fmla="*/ 17 w 22"/>
                <a:gd name="T27" fmla="*/ 1 h 21"/>
                <a:gd name="T28" fmla="*/ 19 w 22"/>
                <a:gd name="T29" fmla="*/ 3 h 21"/>
                <a:gd name="T30" fmla="*/ 22 w 22"/>
                <a:gd name="T31" fmla="*/ 7 h 21"/>
                <a:gd name="T32" fmla="*/ 22 w 22"/>
                <a:gd name="T33" fmla="*/ 10 h 21"/>
                <a:gd name="T34" fmla="*/ 20 w 22"/>
                <a:gd name="T35" fmla="*/ 13 h 21"/>
                <a:gd name="T36" fmla="*/ 18 w 22"/>
                <a:gd name="T37" fmla="*/ 11 h 21"/>
                <a:gd name="T38" fmla="*/ 19 w 22"/>
                <a:gd name="T39" fmla="*/ 8 h 21"/>
                <a:gd name="T40" fmla="*/ 17 w 22"/>
                <a:gd name="T41" fmla="*/ 5 h 21"/>
                <a:gd name="T42" fmla="*/ 14 w 22"/>
                <a:gd name="T43" fmla="*/ 3 h 21"/>
                <a:gd name="T44" fmla="*/ 12 w 22"/>
                <a:gd name="T45" fmla="*/ 3 h 21"/>
                <a:gd name="T46" fmla="*/ 12 w 22"/>
                <a:gd name="T47" fmla="*/ 4 h 21"/>
                <a:gd name="T48" fmla="*/ 12 w 22"/>
                <a:gd name="T49" fmla="*/ 6 h 21"/>
                <a:gd name="T50" fmla="*/ 13 w 22"/>
                <a:gd name="T51" fmla="*/ 9 h 21"/>
                <a:gd name="T52" fmla="*/ 15 w 22"/>
                <a:gd name="T53" fmla="*/ 14 h 21"/>
                <a:gd name="T54" fmla="*/ 16 w 22"/>
                <a:gd name="T55" fmla="*/ 17 h 21"/>
                <a:gd name="T56" fmla="*/ 14 w 22"/>
                <a:gd name="T57" fmla="*/ 20 h 21"/>
                <a:gd name="T58" fmla="*/ 11 w 22"/>
                <a:gd name="T59" fmla="*/ 21 h 21"/>
                <a:gd name="T60" fmla="*/ 7 w 22"/>
                <a:gd name="T61" fmla="*/ 20 h 21"/>
                <a:gd name="T62" fmla="*/ 3 w 22"/>
                <a:gd name="T63" fmla="*/ 18 h 21"/>
                <a:gd name="T64" fmla="*/ 1 w 22"/>
                <a:gd name="T65" fmla="*/ 12 h 21"/>
                <a:gd name="T66" fmla="*/ 3 w 22"/>
                <a:gd name="T67"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1">
                  <a:moveTo>
                    <a:pt x="3" y="7"/>
                  </a:moveTo>
                  <a:cubicBezTo>
                    <a:pt x="5" y="9"/>
                    <a:pt x="5" y="9"/>
                    <a:pt x="5" y="9"/>
                  </a:cubicBezTo>
                  <a:cubicBezTo>
                    <a:pt x="4" y="10"/>
                    <a:pt x="4" y="11"/>
                    <a:pt x="4" y="12"/>
                  </a:cubicBezTo>
                  <a:cubicBezTo>
                    <a:pt x="4" y="13"/>
                    <a:pt x="4" y="15"/>
                    <a:pt x="6" y="16"/>
                  </a:cubicBezTo>
                  <a:cubicBezTo>
                    <a:pt x="7" y="17"/>
                    <a:pt x="8" y="18"/>
                    <a:pt x="9" y="18"/>
                  </a:cubicBezTo>
                  <a:cubicBezTo>
                    <a:pt x="10" y="18"/>
                    <a:pt x="11" y="18"/>
                    <a:pt x="11" y="17"/>
                  </a:cubicBezTo>
                  <a:cubicBezTo>
                    <a:pt x="12" y="17"/>
                    <a:pt x="12" y="16"/>
                    <a:pt x="12" y="15"/>
                  </a:cubicBezTo>
                  <a:cubicBezTo>
                    <a:pt x="12" y="15"/>
                    <a:pt x="11" y="13"/>
                    <a:pt x="10" y="12"/>
                  </a:cubicBezTo>
                  <a:cubicBezTo>
                    <a:pt x="9" y="9"/>
                    <a:pt x="8" y="8"/>
                    <a:pt x="8" y="6"/>
                  </a:cubicBezTo>
                  <a:cubicBezTo>
                    <a:pt x="8" y="5"/>
                    <a:pt x="8" y="4"/>
                    <a:pt x="8" y="3"/>
                  </a:cubicBezTo>
                  <a:cubicBezTo>
                    <a:pt x="8" y="3"/>
                    <a:pt x="9" y="2"/>
                    <a:pt x="10" y="1"/>
                  </a:cubicBezTo>
                  <a:cubicBezTo>
                    <a:pt x="10" y="0"/>
                    <a:pt x="11" y="0"/>
                    <a:pt x="12" y="0"/>
                  </a:cubicBezTo>
                  <a:cubicBezTo>
                    <a:pt x="13" y="0"/>
                    <a:pt x="14" y="0"/>
                    <a:pt x="15" y="0"/>
                  </a:cubicBezTo>
                  <a:cubicBezTo>
                    <a:pt x="15" y="0"/>
                    <a:pt x="16" y="0"/>
                    <a:pt x="17" y="1"/>
                  </a:cubicBezTo>
                  <a:cubicBezTo>
                    <a:pt x="18" y="1"/>
                    <a:pt x="19" y="2"/>
                    <a:pt x="19" y="3"/>
                  </a:cubicBezTo>
                  <a:cubicBezTo>
                    <a:pt x="20" y="4"/>
                    <a:pt x="21" y="5"/>
                    <a:pt x="22" y="7"/>
                  </a:cubicBezTo>
                  <a:cubicBezTo>
                    <a:pt x="22" y="8"/>
                    <a:pt x="22" y="9"/>
                    <a:pt x="22" y="10"/>
                  </a:cubicBezTo>
                  <a:cubicBezTo>
                    <a:pt x="22" y="11"/>
                    <a:pt x="21" y="12"/>
                    <a:pt x="20" y="13"/>
                  </a:cubicBezTo>
                  <a:cubicBezTo>
                    <a:pt x="18" y="11"/>
                    <a:pt x="18" y="11"/>
                    <a:pt x="18" y="11"/>
                  </a:cubicBezTo>
                  <a:cubicBezTo>
                    <a:pt x="18" y="10"/>
                    <a:pt x="19" y="9"/>
                    <a:pt x="19" y="8"/>
                  </a:cubicBezTo>
                  <a:cubicBezTo>
                    <a:pt x="19" y="7"/>
                    <a:pt x="18" y="6"/>
                    <a:pt x="17" y="5"/>
                  </a:cubicBezTo>
                  <a:cubicBezTo>
                    <a:pt x="16" y="4"/>
                    <a:pt x="15" y="3"/>
                    <a:pt x="14" y="3"/>
                  </a:cubicBezTo>
                  <a:cubicBezTo>
                    <a:pt x="13" y="3"/>
                    <a:pt x="13" y="3"/>
                    <a:pt x="12" y="3"/>
                  </a:cubicBezTo>
                  <a:cubicBezTo>
                    <a:pt x="12" y="4"/>
                    <a:pt x="12" y="4"/>
                    <a:pt x="12" y="4"/>
                  </a:cubicBezTo>
                  <a:cubicBezTo>
                    <a:pt x="12" y="5"/>
                    <a:pt x="12" y="5"/>
                    <a:pt x="12" y="6"/>
                  </a:cubicBezTo>
                  <a:cubicBezTo>
                    <a:pt x="12" y="6"/>
                    <a:pt x="12" y="7"/>
                    <a:pt x="13" y="9"/>
                  </a:cubicBezTo>
                  <a:cubicBezTo>
                    <a:pt x="14" y="11"/>
                    <a:pt x="15" y="13"/>
                    <a:pt x="15" y="14"/>
                  </a:cubicBezTo>
                  <a:cubicBezTo>
                    <a:pt x="16" y="15"/>
                    <a:pt x="16" y="16"/>
                    <a:pt x="16" y="17"/>
                  </a:cubicBezTo>
                  <a:cubicBezTo>
                    <a:pt x="15" y="18"/>
                    <a:pt x="15" y="19"/>
                    <a:pt x="14" y="20"/>
                  </a:cubicBezTo>
                  <a:cubicBezTo>
                    <a:pt x="13" y="20"/>
                    <a:pt x="12" y="21"/>
                    <a:pt x="11" y="21"/>
                  </a:cubicBezTo>
                  <a:cubicBezTo>
                    <a:pt x="9" y="21"/>
                    <a:pt x="8" y="21"/>
                    <a:pt x="7" y="20"/>
                  </a:cubicBezTo>
                  <a:cubicBezTo>
                    <a:pt x="6" y="20"/>
                    <a:pt x="4" y="19"/>
                    <a:pt x="3" y="18"/>
                  </a:cubicBezTo>
                  <a:cubicBezTo>
                    <a:pt x="2" y="16"/>
                    <a:pt x="1" y="14"/>
                    <a:pt x="1" y="12"/>
                  </a:cubicBezTo>
                  <a:cubicBezTo>
                    <a:pt x="0" y="10"/>
                    <a:pt x="1" y="8"/>
                    <a:pt x="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96" name="Freeform 134"/>
            <p:cNvSpPr>
              <a:spLocks/>
            </p:cNvSpPr>
            <p:nvPr/>
          </p:nvSpPr>
          <p:spPr bwMode="auto">
            <a:xfrm>
              <a:off x="-8975802" y="1292229"/>
              <a:ext cx="93663" cy="101600"/>
            </a:xfrm>
            <a:custGeom>
              <a:avLst/>
              <a:gdLst>
                <a:gd name="T0" fmla="*/ 7 w 25"/>
                <a:gd name="T1" fmla="*/ 25 h 27"/>
                <a:gd name="T2" fmla="*/ 9 w 25"/>
                <a:gd name="T3" fmla="*/ 23 h 27"/>
                <a:gd name="T4" fmla="*/ 2 w 25"/>
                <a:gd name="T5" fmla="*/ 20 h 27"/>
                <a:gd name="T6" fmla="*/ 1 w 25"/>
                <a:gd name="T7" fmla="*/ 17 h 27"/>
                <a:gd name="T8" fmla="*/ 0 w 25"/>
                <a:gd name="T9" fmla="*/ 14 h 27"/>
                <a:gd name="T10" fmla="*/ 1 w 25"/>
                <a:gd name="T11" fmla="*/ 12 h 27"/>
                <a:gd name="T12" fmla="*/ 4 w 25"/>
                <a:gd name="T13" fmla="*/ 9 h 27"/>
                <a:gd name="T14" fmla="*/ 13 w 25"/>
                <a:gd name="T15" fmla="*/ 0 h 27"/>
                <a:gd name="T16" fmla="*/ 16 w 25"/>
                <a:gd name="T17" fmla="*/ 3 h 27"/>
                <a:gd name="T18" fmla="*/ 7 w 25"/>
                <a:gd name="T19" fmla="*/ 11 h 27"/>
                <a:gd name="T20" fmla="*/ 5 w 25"/>
                <a:gd name="T21" fmla="*/ 14 h 27"/>
                <a:gd name="T22" fmla="*/ 4 w 25"/>
                <a:gd name="T23" fmla="*/ 16 h 27"/>
                <a:gd name="T24" fmla="*/ 5 w 25"/>
                <a:gd name="T25" fmla="*/ 19 h 27"/>
                <a:gd name="T26" fmla="*/ 8 w 25"/>
                <a:gd name="T27" fmla="*/ 20 h 27"/>
                <a:gd name="T28" fmla="*/ 11 w 25"/>
                <a:gd name="T29" fmla="*/ 20 h 27"/>
                <a:gd name="T30" fmla="*/ 14 w 25"/>
                <a:gd name="T31" fmla="*/ 18 h 27"/>
                <a:gd name="T32" fmla="*/ 22 w 25"/>
                <a:gd name="T33" fmla="*/ 10 h 27"/>
                <a:gd name="T34" fmla="*/ 25 w 25"/>
                <a:gd name="T35" fmla="*/ 13 h 27"/>
                <a:gd name="T36" fmla="*/ 9 w 25"/>
                <a:gd name="T37" fmla="*/ 27 h 27"/>
                <a:gd name="T38" fmla="*/ 7 w 25"/>
                <a:gd name="T3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7">
                  <a:moveTo>
                    <a:pt x="7" y="25"/>
                  </a:moveTo>
                  <a:cubicBezTo>
                    <a:pt x="9" y="23"/>
                    <a:pt x="9" y="23"/>
                    <a:pt x="9" y="23"/>
                  </a:cubicBezTo>
                  <a:cubicBezTo>
                    <a:pt x="7" y="23"/>
                    <a:pt x="4" y="22"/>
                    <a:pt x="2" y="20"/>
                  </a:cubicBezTo>
                  <a:cubicBezTo>
                    <a:pt x="2" y="19"/>
                    <a:pt x="1" y="18"/>
                    <a:pt x="1" y="17"/>
                  </a:cubicBezTo>
                  <a:cubicBezTo>
                    <a:pt x="0" y="16"/>
                    <a:pt x="0" y="15"/>
                    <a:pt x="0" y="14"/>
                  </a:cubicBezTo>
                  <a:cubicBezTo>
                    <a:pt x="0" y="13"/>
                    <a:pt x="1" y="12"/>
                    <a:pt x="1" y="12"/>
                  </a:cubicBezTo>
                  <a:cubicBezTo>
                    <a:pt x="2" y="11"/>
                    <a:pt x="3" y="10"/>
                    <a:pt x="4" y="9"/>
                  </a:cubicBezTo>
                  <a:cubicBezTo>
                    <a:pt x="13" y="0"/>
                    <a:pt x="13" y="0"/>
                    <a:pt x="13" y="0"/>
                  </a:cubicBezTo>
                  <a:cubicBezTo>
                    <a:pt x="16" y="3"/>
                    <a:pt x="16" y="3"/>
                    <a:pt x="16" y="3"/>
                  </a:cubicBezTo>
                  <a:cubicBezTo>
                    <a:pt x="7" y="11"/>
                    <a:pt x="7" y="11"/>
                    <a:pt x="7" y="11"/>
                  </a:cubicBezTo>
                  <a:cubicBezTo>
                    <a:pt x="6" y="12"/>
                    <a:pt x="5" y="13"/>
                    <a:pt x="5" y="14"/>
                  </a:cubicBezTo>
                  <a:cubicBezTo>
                    <a:pt x="4" y="14"/>
                    <a:pt x="4" y="15"/>
                    <a:pt x="4" y="16"/>
                  </a:cubicBezTo>
                  <a:cubicBezTo>
                    <a:pt x="4" y="17"/>
                    <a:pt x="4" y="18"/>
                    <a:pt x="5" y="19"/>
                  </a:cubicBezTo>
                  <a:cubicBezTo>
                    <a:pt x="6" y="19"/>
                    <a:pt x="7" y="20"/>
                    <a:pt x="8" y="20"/>
                  </a:cubicBezTo>
                  <a:cubicBezTo>
                    <a:pt x="9" y="20"/>
                    <a:pt x="10" y="20"/>
                    <a:pt x="11" y="20"/>
                  </a:cubicBezTo>
                  <a:cubicBezTo>
                    <a:pt x="12" y="20"/>
                    <a:pt x="13" y="19"/>
                    <a:pt x="14" y="18"/>
                  </a:cubicBezTo>
                  <a:cubicBezTo>
                    <a:pt x="22" y="10"/>
                    <a:pt x="22" y="10"/>
                    <a:pt x="22" y="10"/>
                  </a:cubicBezTo>
                  <a:cubicBezTo>
                    <a:pt x="25" y="13"/>
                    <a:pt x="25" y="13"/>
                    <a:pt x="25" y="13"/>
                  </a:cubicBezTo>
                  <a:cubicBezTo>
                    <a:pt x="9" y="27"/>
                    <a:pt x="9" y="27"/>
                    <a:pt x="9" y="27"/>
                  </a:cubicBezTo>
                  <a:lnTo>
                    <a:pt x="7"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97" name="Freeform 135"/>
            <p:cNvSpPr>
              <a:spLocks/>
            </p:cNvSpPr>
            <p:nvPr/>
          </p:nvSpPr>
          <p:spPr bwMode="auto">
            <a:xfrm>
              <a:off x="-8926589" y="1352554"/>
              <a:ext cx="82551" cy="63500"/>
            </a:xfrm>
            <a:custGeom>
              <a:avLst/>
              <a:gdLst>
                <a:gd name="T0" fmla="*/ 0 w 22"/>
                <a:gd name="T1" fmla="*/ 15 h 17"/>
                <a:gd name="T2" fmla="*/ 15 w 22"/>
                <a:gd name="T3" fmla="*/ 0 h 17"/>
                <a:gd name="T4" fmla="*/ 17 w 22"/>
                <a:gd name="T5" fmla="*/ 3 h 17"/>
                <a:gd name="T6" fmla="*/ 15 w 22"/>
                <a:gd name="T7" fmla="*/ 5 h 17"/>
                <a:gd name="T8" fmla="*/ 19 w 22"/>
                <a:gd name="T9" fmla="*/ 4 h 17"/>
                <a:gd name="T10" fmla="*/ 21 w 22"/>
                <a:gd name="T11" fmla="*/ 6 h 17"/>
                <a:gd name="T12" fmla="*/ 22 w 22"/>
                <a:gd name="T13" fmla="*/ 9 h 17"/>
                <a:gd name="T14" fmla="*/ 19 w 22"/>
                <a:gd name="T15" fmla="*/ 10 h 17"/>
                <a:gd name="T16" fmla="*/ 18 w 22"/>
                <a:gd name="T17" fmla="*/ 8 h 17"/>
                <a:gd name="T18" fmla="*/ 16 w 22"/>
                <a:gd name="T19" fmla="*/ 7 h 17"/>
                <a:gd name="T20" fmla="*/ 14 w 22"/>
                <a:gd name="T21" fmla="*/ 7 h 17"/>
                <a:gd name="T22" fmla="*/ 10 w 22"/>
                <a:gd name="T23" fmla="*/ 10 h 17"/>
                <a:gd name="T24" fmla="*/ 3 w 22"/>
                <a:gd name="T25" fmla="*/ 17 h 17"/>
                <a:gd name="T26" fmla="*/ 0 w 22"/>
                <a:gd name="T27"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17">
                  <a:moveTo>
                    <a:pt x="0" y="15"/>
                  </a:moveTo>
                  <a:cubicBezTo>
                    <a:pt x="15" y="0"/>
                    <a:pt x="15" y="0"/>
                    <a:pt x="15" y="0"/>
                  </a:cubicBezTo>
                  <a:cubicBezTo>
                    <a:pt x="17" y="3"/>
                    <a:pt x="17" y="3"/>
                    <a:pt x="17" y="3"/>
                  </a:cubicBezTo>
                  <a:cubicBezTo>
                    <a:pt x="15" y="5"/>
                    <a:pt x="15" y="5"/>
                    <a:pt x="15" y="5"/>
                  </a:cubicBezTo>
                  <a:cubicBezTo>
                    <a:pt x="17" y="4"/>
                    <a:pt x="18" y="4"/>
                    <a:pt x="19" y="4"/>
                  </a:cubicBezTo>
                  <a:cubicBezTo>
                    <a:pt x="19" y="5"/>
                    <a:pt x="20" y="5"/>
                    <a:pt x="21" y="6"/>
                  </a:cubicBezTo>
                  <a:cubicBezTo>
                    <a:pt x="22" y="6"/>
                    <a:pt x="22" y="8"/>
                    <a:pt x="22" y="9"/>
                  </a:cubicBezTo>
                  <a:cubicBezTo>
                    <a:pt x="19" y="10"/>
                    <a:pt x="19" y="10"/>
                    <a:pt x="19" y="10"/>
                  </a:cubicBezTo>
                  <a:cubicBezTo>
                    <a:pt x="19" y="9"/>
                    <a:pt x="19" y="9"/>
                    <a:pt x="18" y="8"/>
                  </a:cubicBezTo>
                  <a:cubicBezTo>
                    <a:pt x="17" y="7"/>
                    <a:pt x="17" y="7"/>
                    <a:pt x="16" y="7"/>
                  </a:cubicBezTo>
                  <a:cubicBezTo>
                    <a:pt x="15" y="7"/>
                    <a:pt x="15" y="7"/>
                    <a:pt x="14" y="7"/>
                  </a:cubicBezTo>
                  <a:cubicBezTo>
                    <a:pt x="13" y="8"/>
                    <a:pt x="11" y="9"/>
                    <a:pt x="10" y="10"/>
                  </a:cubicBezTo>
                  <a:cubicBezTo>
                    <a:pt x="3" y="17"/>
                    <a:pt x="3" y="17"/>
                    <a:pt x="3" y="17"/>
                  </a:cubicBez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98" name="Freeform 136"/>
            <p:cNvSpPr>
              <a:spLocks noEditPoints="1"/>
            </p:cNvSpPr>
            <p:nvPr/>
          </p:nvSpPr>
          <p:spPr bwMode="auto">
            <a:xfrm>
              <a:off x="-8890077" y="1397004"/>
              <a:ext cx="90488" cy="93663"/>
            </a:xfrm>
            <a:custGeom>
              <a:avLst/>
              <a:gdLst>
                <a:gd name="T0" fmla="*/ 11 w 24"/>
                <a:gd name="T1" fmla="*/ 20 h 25"/>
                <a:gd name="T2" fmla="*/ 6 w 24"/>
                <a:gd name="T3" fmla="*/ 19 h 25"/>
                <a:gd name="T4" fmla="*/ 3 w 24"/>
                <a:gd name="T5" fmla="*/ 17 h 25"/>
                <a:gd name="T6" fmla="*/ 1 w 24"/>
                <a:gd name="T7" fmla="*/ 12 h 25"/>
                <a:gd name="T8" fmla="*/ 2 w 24"/>
                <a:gd name="T9" fmla="*/ 8 h 25"/>
                <a:gd name="T10" fmla="*/ 5 w 24"/>
                <a:gd name="T11" fmla="*/ 6 h 25"/>
                <a:gd name="T12" fmla="*/ 7 w 24"/>
                <a:gd name="T13" fmla="*/ 6 h 25"/>
                <a:gd name="T14" fmla="*/ 10 w 24"/>
                <a:gd name="T15" fmla="*/ 7 h 25"/>
                <a:gd name="T16" fmla="*/ 13 w 24"/>
                <a:gd name="T17" fmla="*/ 9 h 25"/>
                <a:gd name="T18" fmla="*/ 18 w 24"/>
                <a:gd name="T19" fmla="*/ 12 h 25"/>
                <a:gd name="T20" fmla="*/ 19 w 24"/>
                <a:gd name="T21" fmla="*/ 12 h 25"/>
                <a:gd name="T22" fmla="*/ 20 w 24"/>
                <a:gd name="T23" fmla="*/ 9 h 25"/>
                <a:gd name="T24" fmla="*/ 18 w 24"/>
                <a:gd name="T25" fmla="*/ 5 h 25"/>
                <a:gd name="T26" fmla="*/ 15 w 24"/>
                <a:gd name="T27" fmla="*/ 3 h 25"/>
                <a:gd name="T28" fmla="*/ 11 w 24"/>
                <a:gd name="T29" fmla="*/ 4 h 25"/>
                <a:gd name="T30" fmla="*/ 9 w 24"/>
                <a:gd name="T31" fmla="*/ 1 h 25"/>
                <a:gd name="T32" fmla="*/ 13 w 24"/>
                <a:gd name="T33" fmla="*/ 0 h 25"/>
                <a:gd name="T34" fmla="*/ 17 w 24"/>
                <a:gd name="T35" fmla="*/ 1 h 25"/>
                <a:gd name="T36" fmla="*/ 20 w 24"/>
                <a:gd name="T37" fmla="*/ 3 h 25"/>
                <a:gd name="T38" fmla="*/ 23 w 24"/>
                <a:gd name="T39" fmla="*/ 7 h 25"/>
                <a:gd name="T40" fmla="*/ 24 w 24"/>
                <a:gd name="T41" fmla="*/ 10 h 25"/>
                <a:gd name="T42" fmla="*/ 23 w 24"/>
                <a:gd name="T43" fmla="*/ 12 h 25"/>
                <a:gd name="T44" fmla="*/ 21 w 24"/>
                <a:gd name="T45" fmla="*/ 15 h 25"/>
                <a:gd name="T46" fmla="*/ 17 w 24"/>
                <a:gd name="T47" fmla="*/ 18 h 25"/>
                <a:gd name="T48" fmla="*/ 13 w 24"/>
                <a:gd name="T49" fmla="*/ 23 h 25"/>
                <a:gd name="T50" fmla="*/ 12 w 24"/>
                <a:gd name="T51" fmla="*/ 25 h 25"/>
                <a:gd name="T52" fmla="*/ 9 w 24"/>
                <a:gd name="T53" fmla="*/ 22 h 25"/>
                <a:gd name="T54" fmla="*/ 11 w 24"/>
                <a:gd name="T55" fmla="*/ 20 h 25"/>
                <a:gd name="T56" fmla="*/ 16 w 24"/>
                <a:gd name="T57" fmla="*/ 14 h 25"/>
                <a:gd name="T58" fmla="*/ 11 w 24"/>
                <a:gd name="T59" fmla="*/ 11 h 25"/>
                <a:gd name="T60" fmla="*/ 8 w 24"/>
                <a:gd name="T61" fmla="*/ 10 h 25"/>
                <a:gd name="T62" fmla="*/ 7 w 24"/>
                <a:gd name="T63" fmla="*/ 9 h 25"/>
                <a:gd name="T64" fmla="*/ 5 w 24"/>
                <a:gd name="T65" fmla="*/ 10 h 25"/>
                <a:gd name="T66" fmla="*/ 4 w 24"/>
                <a:gd name="T67" fmla="*/ 13 h 25"/>
                <a:gd name="T68" fmla="*/ 6 w 24"/>
                <a:gd name="T69" fmla="*/ 15 h 25"/>
                <a:gd name="T70" fmla="*/ 9 w 24"/>
                <a:gd name="T71" fmla="*/ 17 h 25"/>
                <a:gd name="T72" fmla="*/ 12 w 24"/>
                <a:gd name="T73" fmla="*/ 17 h 25"/>
                <a:gd name="T74" fmla="*/ 15 w 24"/>
                <a:gd name="T75" fmla="*/ 15 h 25"/>
                <a:gd name="T76" fmla="*/ 16 w 24"/>
                <a:gd name="T7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 h="25">
                  <a:moveTo>
                    <a:pt x="11" y="20"/>
                  </a:moveTo>
                  <a:cubicBezTo>
                    <a:pt x="9" y="20"/>
                    <a:pt x="7" y="20"/>
                    <a:pt x="6" y="19"/>
                  </a:cubicBezTo>
                  <a:cubicBezTo>
                    <a:pt x="5" y="19"/>
                    <a:pt x="4" y="18"/>
                    <a:pt x="3" y="17"/>
                  </a:cubicBezTo>
                  <a:cubicBezTo>
                    <a:pt x="1" y="15"/>
                    <a:pt x="1" y="14"/>
                    <a:pt x="1" y="12"/>
                  </a:cubicBezTo>
                  <a:cubicBezTo>
                    <a:pt x="0" y="10"/>
                    <a:pt x="1" y="9"/>
                    <a:pt x="2" y="8"/>
                  </a:cubicBezTo>
                  <a:cubicBezTo>
                    <a:pt x="3" y="7"/>
                    <a:pt x="4" y="6"/>
                    <a:pt x="5" y="6"/>
                  </a:cubicBezTo>
                  <a:cubicBezTo>
                    <a:pt x="6" y="6"/>
                    <a:pt x="7" y="6"/>
                    <a:pt x="7" y="6"/>
                  </a:cubicBezTo>
                  <a:cubicBezTo>
                    <a:pt x="8" y="6"/>
                    <a:pt x="9" y="6"/>
                    <a:pt x="10" y="7"/>
                  </a:cubicBezTo>
                  <a:cubicBezTo>
                    <a:pt x="11" y="7"/>
                    <a:pt x="12" y="8"/>
                    <a:pt x="13" y="9"/>
                  </a:cubicBezTo>
                  <a:cubicBezTo>
                    <a:pt x="15" y="11"/>
                    <a:pt x="17" y="12"/>
                    <a:pt x="18" y="12"/>
                  </a:cubicBezTo>
                  <a:cubicBezTo>
                    <a:pt x="18" y="12"/>
                    <a:pt x="19" y="12"/>
                    <a:pt x="19" y="12"/>
                  </a:cubicBezTo>
                  <a:cubicBezTo>
                    <a:pt x="20" y="11"/>
                    <a:pt x="20" y="10"/>
                    <a:pt x="20" y="9"/>
                  </a:cubicBezTo>
                  <a:cubicBezTo>
                    <a:pt x="20" y="8"/>
                    <a:pt x="19" y="6"/>
                    <a:pt x="18" y="5"/>
                  </a:cubicBezTo>
                  <a:cubicBezTo>
                    <a:pt x="17" y="4"/>
                    <a:pt x="16" y="3"/>
                    <a:pt x="15" y="3"/>
                  </a:cubicBezTo>
                  <a:cubicBezTo>
                    <a:pt x="14" y="3"/>
                    <a:pt x="13" y="3"/>
                    <a:pt x="11" y="4"/>
                  </a:cubicBezTo>
                  <a:cubicBezTo>
                    <a:pt x="9" y="1"/>
                    <a:pt x="9" y="1"/>
                    <a:pt x="9" y="1"/>
                  </a:cubicBezTo>
                  <a:cubicBezTo>
                    <a:pt x="11" y="1"/>
                    <a:pt x="12" y="0"/>
                    <a:pt x="13" y="0"/>
                  </a:cubicBezTo>
                  <a:cubicBezTo>
                    <a:pt x="14" y="0"/>
                    <a:pt x="15" y="0"/>
                    <a:pt x="17" y="1"/>
                  </a:cubicBezTo>
                  <a:cubicBezTo>
                    <a:pt x="18" y="1"/>
                    <a:pt x="19" y="2"/>
                    <a:pt x="20" y="3"/>
                  </a:cubicBezTo>
                  <a:cubicBezTo>
                    <a:pt x="22" y="5"/>
                    <a:pt x="23" y="6"/>
                    <a:pt x="23" y="7"/>
                  </a:cubicBezTo>
                  <a:cubicBezTo>
                    <a:pt x="24" y="8"/>
                    <a:pt x="24" y="9"/>
                    <a:pt x="24" y="10"/>
                  </a:cubicBezTo>
                  <a:cubicBezTo>
                    <a:pt x="24" y="11"/>
                    <a:pt x="23" y="11"/>
                    <a:pt x="23" y="12"/>
                  </a:cubicBezTo>
                  <a:cubicBezTo>
                    <a:pt x="22" y="13"/>
                    <a:pt x="22" y="14"/>
                    <a:pt x="21" y="15"/>
                  </a:cubicBezTo>
                  <a:cubicBezTo>
                    <a:pt x="17" y="18"/>
                    <a:pt x="17" y="18"/>
                    <a:pt x="17" y="18"/>
                  </a:cubicBezTo>
                  <a:cubicBezTo>
                    <a:pt x="15" y="20"/>
                    <a:pt x="14" y="22"/>
                    <a:pt x="13" y="23"/>
                  </a:cubicBezTo>
                  <a:cubicBezTo>
                    <a:pt x="13" y="23"/>
                    <a:pt x="12" y="24"/>
                    <a:pt x="12" y="25"/>
                  </a:cubicBezTo>
                  <a:cubicBezTo>
                    <a:pt x="9" y="22"/>
                    <a:pt x="9" y="22"/>
                    <a:pt x="9" y="22"/>
                  </a:cubicBezTo>
                  <a:cubicBezTo>
                    <a:pt x="10" y="22"/>
                    <a:pt x="10" y="21"/>
                    <a:pt x="11" y="20"/>
                  </a:cubicBezTo>
                  <a:close/>
                  <a:moveTo>
                    <a:pt x="16" y="14"/>
                  </a:moveTo>
                  <a:cubicBezTo>
                    <a:pt x="15" y="14"/>
                    <a:pt x="13" y="13"/>
                    <a:pt x="11" y="11"/>
                  </a:cubicBezTo>
                  <a:cubicBezTo>
                    <a:pt x="10" y="10"/>
                    <a:pt x="9" y="10"/>
                    <a:pt x="8" y="10"/>
                  </a:cubicBezTo>
                  <a:cubicBezTo>
                    <a:pt x="8" y="9"/>
                    <a:pt x="7" y="9"/>
                    <a:pt x="7" y="9"/>
                  </a:cubicBezTo>
                  <a:cubicBezTo>
                    <a:pt x="6" y="9"/>
                    <a:pt x="5" y="10"/>
                    <a:pt x="5" y="10"/>
                  </a:cubicBezTo>
                  <a:cubicBezTo>
                    <a:pt x="4" y="11"/>
                    <a:pt x="4" y="12"/>
                    <a:pt x="4" y="13"/>
                  </a:cubicBezTo>
                  <a:cubicBezTo>
                    <a:pt x="4" y="14"/>
                    <a:pt x="5" y="14"/>
                    <a:pt x="6" y="15"/>
                  </a:cubicBezTo>
                  <a:cubicBezTo>
                    <a:pt x="7" y="16"/>
                    <a:pt x="8" y="17"/>
                    <a:pt x="9" y="17"/>
                  </a:cubicBezTo>
                  <a:cubicBezTo>
                    <a:pt x="10" y="18"/>
                    <a:pt x="11" y="18"/>
                    <a:pt x="12" y="17"/>
                  </a:cubicBezTo>
                  <a:cubicBezTo>
                    <a:pt x="13" y="17"/>
                    <a:pt x="14" y="16"/>
                    <a:pt x="15" y="15"/>
                  </a:cubicBezTo>
                  <a:lnTo>
                    <a:pt x="16"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99" name="Freeform 137"/>
            <p:cNvSpPr>
              <a:spLocks/>
            </p:cNvSpPr>
            <p:nvPr/>
          </p:nvSpPr>
          <p:spPr bwMode="auto">
            <a:xfrm>
              <a:off x="-8832926" y="1446217"/>
              <a:ext cx="88901" cy="101600"/>
            </a:xfrm>
            <a:custGeom>
              <a:avLst/>
              <a:gdLst>
                <a:gd name="T0" fmla="*/ 0 w 24"/>
                <a:gd name="T1" fmla="*/ 15 h 27"/>
                <a:gd name="T2" fmla="*/ 14 w 24"/>
                <a:gd name="T3" fmla="*/ 0 h 27"/>
                <a:gd name="T4" fmla="*/ 17 w 24"/>
                <a:gd name="T5" fmla="*/ 2 h 27"/>
                <a:gd name="T6" fmla="*/ 15 w 24"/>
                <a:gd name="T7" fmla="*/ 4 h 27"/>
                <a:gd name="T8" fmla="*/ 22 w 24"/>
                <a:gd name="T9" fmla="*/ 6 h 27"/>
                <a:gd name="T10" fmla="*/ 24 w 24"/>
                <a:gd name="T11" fmla="*/ 9 h 27"/>
                <a:gd name="T12" fmla="*/ 24 w 24"/>
                <a:gd name="T13" fmla="*/ 12 h 27"/>
                <a:gd name="T14" fmla="*/ 23 w 24"/>
                <a:gd name="T15" fmla="*/ 15 h 27"/>
                <a:gd name="T16" fmla="*/ 21 w 24"/>
                <a:gd name="T17" fmla="*/ 17 h 27"/>
                <a:gd name="T18" fmla="*/ 12 w 24"/>
                <a:gd name="T19" fmla="*/ 27 h 27"/>
                <a:gd name="T20" fmla="*/ 10 w 24"/>
                <a:gd name="T21" fmla="*/ 24 h 27"/>
                <a:gd name="T22" fmla="*/ 18 w 24"/>
                <a:gd name="T23" fmla="*/ 15 h 27"/>
                <a:gd name="T24" fmla="*/ 20 w 24"/>
                <a:gd name="T25" fmla="*/ 12 h 27"/>
                <a:gd name="T26" fmla="*/ 20 w 24"/>
                <a:gd name="T27" fmla="*/ 10 h 27"/>
                <a:gd name="T28" fmla="*/ 19 w 24"/>
                <a:gd name="T29" fmla="*/ 8 h 27"/>
                <a:gd name="T30" fmla="*/ 15 w 24"/>
                <a:gd name="T31" fmla="*/ 6 h 27"/>
                <a:gd name="T32" fmla="*/ 10 w 24"/>
                <a:gd name="T33" fmla="*/ 9 h 27"/>
                <a:gd name="T34" fmla="*/ 2 w 24"/>
                <a:gd name="T35" fmla="*/ 17 h 27"/>
                <a:gd name="T36" fmla="*/ 0 w 24"/>
                <a:gd name="T37"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7">
                  <a:moveTo>
                    <a:pt x="0" y="15"/>
                  </a:moveTo>
                  <a:cubicBezTo>
                    <a:pt x="14" y="0"/>
                    <a:pt x="14" y="0"/>
                    <a:pt x="14" y="0"/>
                  </a:cubicBezTo>
                  <a:cubicBezTo>
                    <a:pt x="17" y="2"/>
                    <a:pt x="17" y="2"/>
                    <a:pt x="17" y="2"/>
                  </a:cubicBezTo>
                  <a:cubicBezTo>
                    <a:pt x="15" y="4"/>
                    <a:pt x="15" y="4"/>
                    <a:pt x="15" y="4"/>
                  </a:cubicBezTo>
                  <a:cubicBezTo>
                    <a:pt x="17" y="4"/>
                    <a:pt x="20" y="4"/>
                    <a:pt x="22" y="6"/>
                  </a:cubicBezTo>
                  <a:cubicBezTo>
                    <a:pt x="23" y="7"/>
                    <a:pt x="23" y="8"/>
                    <a:pt x="24" y="9"/>
                  </a:cubicBezTo>
                  <a:cubicBezTo>
                    <a:pt x="24" y="10"/>
                    <a:pt x="24" y="11"/>
                    <a:pt x="24" y="12"/>
                  </a:cubicBezTo>
                  <a:cubicBezTo>
                    <a:pt x="24" y="13"/>
                    <a:pt x="24" y="14"/>
                    <a:pt x="23" y="15"/>
                  </a:cubicBezTo>
                  <a:cubicBezTo>
                    <a:pt x="23" y="15"/>
                    <a:pt x="22" y="16"/>
                    <a:pt x="21" y="17"/>
                  </a:cubicBezTo>
                  <a:cubicBezTo>
                    <a:pt x="12" y="27"/>
                    <a:pt x="12" y="27"/>
                    <a:pt x="12" y="27"/>
                  </a:cubicBezTo>
                  <a:cubicBezTo>
                    <a:pt x="10" y="24"/>
                    <a:pt x="10" y="24"/>
                    <a:pt x="10" y="24"/>
                  </a:cubicBezTo>
                  <a:cubicBezTo>
                    <a:pt x="18" y="15"/>
                    <a:pt x="18" y="15"/>
                    <a:pt x="18" y="15"/>
                  </a:cubicBezTo>
                  <a:cubicBezTo>
                    <a:pt x="19" y="14"/>
                    <a:pt x="20" y="13"/>
                    <a:pt x="20" y="12"/>
                  </a:cubicBezTo>
                  <a:cubicBezTo>
                    <a:pt x="21" y="12"/>
                    <a:pt x="21" y="11"/>
                    <a:pt x="20" y="10"/>
                  </a:cubicBezTo>
                  <a:cubicBezTo>
                    <a:pt x="20" y="9"/>
                    <a:pt x="20" y="9"/>
                    <a:pt x="19" y="8"/>
                  </a:cubicBezTo>
                  <a:cubicBezTo>
                    <a:pt x="18" y="7"/>
                    <a:pt x="17" y="6"/>
                    <a:pt x="15" y="6"/>
                  </a:cubicBezTo>
                  <a:cubicBezTo>
                    <a:pt x="14" y="6"/>
                    <a:pt x="12" y="7"/>
                    <a:pt x="10" y="9"/>
                  </a:cubicBezTo>
                  <a:cubicBezTo>
                    <a:pt x="2" y="17"/>
                    <a:pt x="2" y="17"/>
                    <a:pt x="2" y="17"/>
                  </a:cubicBez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500" name="Freeform 138"/>
            <p:cNvSpPr>
              <a:spLocks/>
            </p:cNvSpPr>
            <p:nvPr/>
          </p:nvSpPr>
          <p:spPr bwMode="auto">
            <a:xfrm>
              <a:off x="-8761488" y="1509717"/>
              <a:ext cx="77788" cy="82550"/>
            </a:xfrm>
            <a:custGeom>
              <a:avLst/>
              <a:gdLst>
                <a:gd name="T0" fmla="*/ 12 w 21"/>
                <a:gd name="T1" fmla="*/ 17 h 22"/>
                <a:gd name="T2" fmla="*/ 14 w 21"/>
                <a:gd name="T3" fmla="*/ 19 h 22"/>
                <a:gd name="T4" fmla="*/ 8 w 21"/>
                <a:gd name="T5" fmla="*/ 21 h 22"/>
                <a:gd name="T6" fmla="*/ 3 w 21"/>
                <a:gd name="T7" fmla="*/ 19 h 22"/>
                <a:gd name="T8" fmla="*/ 0 w 21"/>
                <a:gd name="T9" fmla="*/ 12 h 22"/>
                <a:gd name="T10" fmla="*/ 3 w 21"/>
                <a:gd name="T11" fmla="*/ 5 h 22"/>
                <a:gd name="T12" fmla="*/ 8 w 21"/>
                <a:gd name="T13" fmla="*/ 1 h 22"/>
                <a:gd name="T14" fmla="*/ 13 w 21"/>
                <a:gd name="T15" fmla="*/ 1 h 22"/>
                <a:gd name="T16" fmla="*/ 17 w 21"/>
                <a:gd name="T17" fmla="*/ 3 h 22"/>
                <a:gd name="T18" fmla="*/ 20 w 21"/>
                <a:gd name="T19" fmla="*/ 8 h 22"/>
                <a:gd name="T20" fmla="*/ 19 w 21"/>
                <a:gd name="T21" fmla="*/ 14 h 22"/>
                <a:gd name="T22" fmla="*/ 16 w 21"/>
                <a:gd name="T23" fmla="*/ 12 h 22"/>
                <a:gd name="T24" fmla="*/ 17 w 21"/>
                <a:gd name="T25" fmla="*/ 8 h 22"/>
                <a:gd name="T26" fmla="*/ 16 w 21"/>
                <a:gd name="T27" fmla="*/ 5 h 22"/>
                <a:gd name="T28" fmla="*/ 11 w 21"/>
                <a:gd name="T29" fmla="*/ 4 h 22"/>
                <a:gd name="T30" fmla="*/ 6 w 21"/>
                <a:gd name="T31" fmla="*/ 7 h 22"/>
                <a:gd name="T32" fmla="*/ 3 w 21"/>
                <a:gd name="T33" fmla="*/ 13 h 22"/>
                <a:gd name="T34" fmla="*/ 5 w 21"/>
                <a:gd name="T35" fmla="*/ 17 h 22"/>
                <a:gd name="T36" fmla="*/ 8 w 21"/>
                <a:gd name="T37" fmla="*/ 18 h 22"/>
                <a:gd name="T38" fmla="*/ 12 w 21"/>
                <a:gd name="T3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22">
                  <a:moveTo>
                    <a:pt x="12" y="17"/>
                  </a:moveTo>
                  <a:cubicBezTo>
                    <a:pt x="14" y="19"/>
                    <a:pt x="14" y="19"/>
                    <a:pt x="14" y="19"/>
                  </a:cubicBezTo>
                  <a:cubicBezTo>
                    <a:pt x="12" y="21"/>
                    <a:pt x="10" y="22"/>
                    <a:pt x="8" y="21"/>
                  </a:cubicBezTo>
                  <a:cubicBezTo>
                    <a:pt x="6" y="21"/>
                    <a:pt x="4" y="21"/>
                    <a:pt x="3" y="19"/>
                  </a:cubicBezTo>
                  <a:cubicBezTo>
                    <a:pt x="1" y="17"/>
                    <a:pt x="0" y="15"/>
                    <a:pt x="0" y="12"/>
                  </a:cubicBezTo>
                  <a:cubicBezTo>
                    <a:pt x="0" y="10"/>
                    <a:pt x="1" y="7"/>
                    <a:pt x="3" y="5"/>
                  </a:cubicBezTo>
                  <a:cubicBezTo>
                    <a:pt x="5" y="3"/>
                    <a:pt x="6" y="2"/>
                    <a:pt x="8" y="1"/>
                  </a:cubicBezTo>
                  <a:cubicBezTo>
                    <a:pt x="10" y="0"/>
                    <a:pt x="11" y="0"/>
                    <a:pt x="13" y="1"/>
                  </a:cubicBezTo>
                  <a:cubicBezTo>
                    <a:pt x="15" y="1"/>
                    <a:pt x="16" y="2"/>
                    <a:pt x="17" y="3"/>
                  </a:cubicBezTo>
                  <a:cubicBezTo>
                    <a:pt x="19" y="5"/>
                    <a:pt x="20" y="6"/>
                    <a:pt x="20" y="8"/>
                  </a:cubicBezTo>
                  <a:cubicBezTo>
                    <a:pt x="21" y="10"/>
                    <a:pt x="20" y="12"/>
                    <a:pt x="19" y="14"/>
                  </a:cubicBezTo>
                  <a:cubicBezTo>
                    <a:pt x="16" y="12"/>
                    <a:pt x="16" y="12"/>
                    <a:pt x="16" y="12"/>
                  </a:cubicBezTo>
                  <a:cubicBezTo>
                    <a:pt x="17" y="10"/>
                    <a:pt x="17" y="9"/>
                    <a:pt x="17" y="8"/>
                  </a:cubicBezTo>
                  <a:cubicBezTo>
                    <a:pt x="17" y="7"/>
                    <a:pt x="16" y="6"/>
                    <a:pt x="16" y="5"/>
                  </a:cubicBezTo>
                  <a:cubicBezTo>
                    <a:pt x="14" y="4"/>
                    <a:pt x="13" y="4"/>
                    <a:pt x="11" y="4"/>
                  </a:cubicBezTo>
                  <a:cubicBezTo>
                    <a:pt x="9" y="4"/>
                    <a:pt x="8" y="5"/>
                    <a:pt x="6" y="7"/>
                  </a:cubicBezTo>
                  <a:cubicBezTo>
                    <a:pt x="4" y="9"/>
                    <a:pt x="3" y="11"/>
                    <a:pt x="3" y="13"/>
                  </a:cubicBezTo>
                  <a:cubicBezTo>
                    <a:pt x="3" y="14"/>
                    <a:pt x="3" y="16"/>
                    <a:pt x="5" y="17"/>
                  </a:cubicBezTo>
                  <a:cubicBezTo>
                    <a:pt x="6" y="18"/>
                    <a:pt x="7" y="18"/>
                    <a:pt x="8" y="18"/>
                  </a:cubicBezTo>
                  <a:cubicBezTo>
                    <a:pt x="9" y="18"/>
                    <a:pt x="11" y="18"/>
                    <a:pt x="12"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501" name="Freeform 139"/>
            <p:cNvSpPr>
              <a:spLocks noEditPoints="1"/>
            </p:cNvSpPr>
            <p:nvPr/>
          </p:nvSpPr>
          <p:spPr bwMode="auto">
            <a:xfrm>
              <a:off x="-8709100" y="1558930"/>
              <a:ext cx="77788" cy="82550"/>
            </a:xfrm>
            <a:custGeom>
              <a:avLst/>
              <a:gdLst>
                <a:gd name="T0" fmla="*/ 13 w 21"/>
                <a:gd name="T1" fmla="*/ 18 h 22"/>
                <a:gd name="T2" fmla="*/ 15 w 21"/>
                <a:gd name="T3" fmla="*/ 21 h 22"/>
                <a:gd name="T4" fmla="*/ 9 w 21"/>
                <a:gd name="T5" fmla="*/ 22 h 22"/>
                <a:gd name="T6" fmla="*/ 4 w 21"/>
                <a:gd name="T7" fmla="*/ 20 h 22"/>
                <a:gd name="T8" fmla="*/ 0 w 21"/>
                <a:gd name="T9" fmla="*/ 13 h 22"/>
                <a:gd name="T10" fmla="*/ 3 w 21"/>
                <a:gd name="T11" fmla="*/ 5 h 22"/>
                <a:gd name="T12" fmla="*/ 11 w 21"/>
                <a:gd name="T13" fmla="*/ 1 h 22"/>
                <a:gd name="T14" fmla="*/ 18 w 21"/>
                <a:gd name="T15" fmla="*/ 3 h 22"/>
                <a:gd name="T16" fmla="*/ 21 w 21"/>
                <a:gd name="T17" fmla="*/ 10 h 22"/>
                <a:gd name="T18" fmla="*/ 18 w 21"/>
                <a:gd name="T19" fmla="*/ 18 h 22"/>
                <a:gd name="T20" fmla="*/ 17 w 21"/>
                <a:gd name="T21" fmla="*/ 18 h 22"/>
                <a:gd name="T22" fmla="*/ 6 w 21"/>
                <a:gd name="T23" fmla="*/ 8 h 22"/>
                <a:gd name="T24" fmla="*/ 4 w 21"/>
                <a:gd name="T25" fmla="*/ 13 h 22"/>
                <a:gd name="T26" fmla="*/ 6 w 21"/>
                <a:gd name="T27" fmla="*/ 17 h 22"/>
                <a:gd name="T28" fmla="*/ 9 w 21"/>
                <a:gd name="T29" fmla="*/ 19 h 22"/>
                <a:gd name="T30" fmla="*/ 13 w 21"/>
                <a:gd name="T31" fmla="*/ 18 h 22"/>
                <a:gd name="T32" fmla="*/ 8 w 21"/>
                <a:gd name="T33" fmla="*/ 6 h 22"/>
                <a:gd name="T34" fmla="*/ 16 w 21"/>
                <a:gd name="T35" fmla="*/ 14 h 22"/>
                <a:gd name="T36" fmla="*/ 18 w 21"/>
                <a:gd name="T37" fmla="*/ 10 h 22"/>
                <a:gd name="T38" fmla="*/ 16 w 21"/>
                <a:gd name="T39" fmla="*/ 5 h 22"/>
                <a:gd name="T40" fmla="*/ 12 w 21"/>
                <a:gd name="T41" fmla="*/ 4 h 22"/>
                <a:gd name="T42" fmla="*/ 8 w 21"/>
                <a:gd name="T43"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2">
                  <a:moveTo>
                    <a:pt x="13" y="18"/>
                  </a:moveTo>
                  <a:cubicBezTo>
                    <a:pt x="15" y="21"/>
                    <a:pt x="15" y="21"/>
                    <a:pt x="15" y="21"/>
                  </a:cubicBezTo>
                  <a:cubicBezTo>
                    <a:pt x="13" y="22"/>
                    <a:pt x="11" y="22"/>
                    <a:pt x="9" y="22"/>
                  </a:cubicBezTo>
                  <a:cubicBezTo>
                    <a:pt x="8" y="22"/>
                    <a:pt x="6" y="21"/>
                    <a:pt x="4" y="20"/>
                  </a:cubicBezTo>
                  <a:cubicBezTo>
                    <a:pt x="2" y="18"/>
                    <a:pt x="0" y="15"/>
                    <a:pt x="0" y="13"/>
                  </a:cubicBezTo>
                  <a:cubicBezTo>
                    <a:pt x="0" y="10"/>
                    <a:pt x="1" y="8"/>
                    <a:pt x="3" y="5"/>
                  </a:cubicBezTo>
                  <a:cubicBezTo>
                    <a:pt x="6" y="2"/>
                    <a:pt x="8" y="1"/>
                    <a:pt x="11" y="1"/>
                  </a:cubicBezTo>
                  <a:cubicBezTo>
                    <a:pt x="13" y="0"/>
                    <a:pt x="16" y="1"/>
                    <a:pt x="18" y="3"/>
                  </a:cubicBezTo>
                  <a:cubicBezTo>
                    <a:pt x="20" y="5"/>
                    <a:pt x="21" y="7"/>
                    <a:pt x="21" y="10"/>
                  </a:cubicBezTo>
                  <a:cubicBezTo>
                    <a:pt x="21" y="12"/>
                    <a:pt x="20" y="15"/>
                    <a:pt x="18" y="18"/>
                  </a:cubicBezTo>
                  <a:cubicBezTo>
                    <a:pt x="18" y="18"/>
                    <a:pt x="18" y="18"/>
                    <a:pt x="17" y="18"/>
                  </a:cubicBezTo>
                  <a:cubicBezTo>
                    <a:pt x="6" y="8"/>
                    <a:pt x="6" y="8"/>
                    <a:pt x="6" y="8"/>
                  </a:cubicBezTo>
                  <a:cubicBezTo>
                    <a:pt x="4" y="10"/>
                    <a:pt x="4" y="12"/>
                    <a:pt x="4" y="13"/>
                  </a:cubicBezTo>
                  <a:cubicBezTo>
                    <a:pt x="4" y="15"/>
                    <a:pt x="4" y="16"/>
                    <a:pt x="6" y="17"/>
                  </a:cubicBezTo>
                  <a:cubicBezTo>
                    <a:pt x="7" y="18"/>
                    <a:pt x="8" y="19"/>
                    <a:pt x="9" y="19"/>
                  </a:cubicBezTo>
                  <a:cubicBezTo>
                    <a:pt x="10" y="19"/>
                    <a:pt x="11" y="19"/>
                    <a:pt x="13" y="18"/>
                  </a:cubicBezTo>
                  <a:close/>
                  <a:moveTo>
                    <a:pt x="8" y="6"/>
                  </a:moveTo>
                  <a:cubicBezTo>
                    <a:pt x="16" y="14"/>
                    <a:pt x="16" y="14"/>
                    <a:pt x="16" y="14"/>
                  </a:cubicBezTo>
                  <a:cubicBezTo>
                    <a:pt x="17" y="12"/>
                    <a:pt x="18" y="11"/>
                    <a:pt x="18" y="10"/>
                  </a:cubicBezTo>
                  <a:cubicBezTo>
                    <a:pt x="18" y="8"/>
                    <a:pt x="17" y="7"/>
                    <a:pt x="16" y="5"/>
                  </a:cubicBezTo>
                  <a:cubicBezTo>
                    <a:pt x="15" y="4"/>
                    <a:pt x="14" y="4"/>
                    <a:pt x="12" y="4"/>
                  </a:cubicBezTo>
                  <a:cubicBezTo>
                    <a:pt x="10" y="4"/>
                    <a:pt x="9" y="5"/>
                    <a:pt x="8"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grpSp>
      <p:sp>
        <p:nvSpPr>
          <p:cNvPr id="502" name="Ellipse 501"/>
          <p:cNvSpPr/>
          <p:nvPr/>
        </p:nvSpPr>
        <p:spPr>
          <a:xfrm>
            <a:off x="2727734" y="1195449"/>
            <a:ext cx="3231933" cy="3018947"/>
          </a:xfrm>
          <a:prstGeom prst="ellipse">
            <a:avLst/>
          </a:prstGeom>
          <a:solidFill>
            <a:schemeClr val="bg1"/>
          </a:solidFill>
          <a:ln w="19050">
            <a:solidFill>
              <a:schemeClr val="tx1">
                <a:lumMod val="90000"/>
                <a:lumOff val="1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350"/>
          </a:p>
        </p:txBody>
      </p:sp>
      <p:cxnSp>
        <p:nvCxnSpPr>
          <p:cNvPr id="503" name="Connecteur droit 502"/>
          <p:cNvCxnSpPr/>
          <p:nvPr/>
        </p:nvCxnSpPr>
        <p:spPr>
          <a:xfrm flipH="1">
            <a:off x="4333829" y="1201414"/>
            <a:ext cx="2" cy="742313"/>
          </a:xfrm>
          <a:prstGeom prst="line">
            <a:avLst/>
          </a:prstGeom>
          <a:ln w="9525">
            <a:solidFill>
              <a:schemeClr val="tx1">
                <a:lumMod val="90000"/>
                <a:lumOff val="10000"/>
              </a:schemeClr>
            </a:solidFill>
          </a:ln>
        </p:spPr>
        <p:style>
          <a:lnRef idx="2">
            <a:schemeClr val="accent1"/>
          </a:lnRef>
          <a:fillRef idx="0">
            <a:schemeClr val="accent1"/>
          </a:fillRef>
          <a:effectRef idx="1">
            <a:schemeClr val="accent1"/>
          </a:effectRef>
          <a:fontRef idx="minor">
            <a:schemeClr val="tx1"/>
          </a:fontRef>
        </p:style>
      </p:cxnSp>
      <p:cxnSp>
        <p:nvCxnSpPr>
          <p:cNvPr id="504" name="Connecteur droit 503"/>
          <p:cNvCxnSpPr>
            <a:endCxn id="502" idx="4"/>
          </p:cNvCxnSpPr>
          <p:nvPr/>
        </p:nvCxnSpPr>
        <p:spPr>
          <a:xfrm flipH="1">
            <a:off x="4343701" y="3487527"/>
            <a:ext cx="1" cy="726869"/>
          </a:xfrm>
          <a:prstGeom prst="line">
            <a:avLst/>
          </a:prstGeom>
          <a:ln w="9525">
            <a:solidFill>
              <a:schemeClr val="tx1">
                <a:lumMod val="90000"/>
                <a:lumOff val="10000"/>
              </a:schemeClr>
            </a:solidFill>
          </a:ln>
        </p:spPr>
        <p:style>
          <a:lnRef idx="2">
            <a:schemeClr val="accent1"/>
          </a:lnRef>
          <a:fillRef idx="0">
            <a:schemeClr val="accent1"/>
          </a:fillRef>
          <a:effectRef idx="1">
            <a:schemeClr val="accent1"/>
          </a:effectRef>
          <a:fontRef idx="minor">
            <a:schemeClr val="tx1"/>
          </a:fontRef>
        </p:style>
      </p:cxnSp>
      <p:pic>
        <p:nvPicPr>
          <p:cNvPr id="505" name="Picture 4" descr="http://www.asiapacificsecuritymagazine.com/wp-content/uploads/2014/10/Fortinet-Logo.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611636" y="2812285"/>
            <a:ext cx="501836" cy="277693"/>
          </a:xfrm>
          <a:prstGeom prst="rect">
            <a:avLst/>
          </a:prstGeom>
          <a:noFill/>
          <a:extLst>
            <a:ext uri="{909E8E84-426E-40DD-AFC4-6F175D3DCCD1}">
              <a14:hiddenFill xmlns:a14="http://schemas.microsoft.com/office/drawing/2010/main">
                <a:solidFill>
                  <a:srgbClr val="FFFFFF"/>
                </a:solidFill>
              </a14:hiddenFill>
            </a:ext>
          </a:extLst>
        </p:spPr>
      </p:pic>
      <p:pic>
        <p:nvPicPr>
          <p:cNvPr id="506" name="Picture 5" descr="Mitel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69944" y="2518826"/>
            <a:ext cx="415653" cy="291376"/>
          </a:xfrm>
          <a:prstGeom prst="rect">
            <a:avLst/>
          </a:prstGeom>
          <a:noFill/>
          <a:extLst>
            <a:ext uri="{909E8E84-426E-40DD-AFC4-6F175D3DCCD1}">
              <a14:hiddenFill xmlns:a14="http://schemas.microsoft.com/office/drawing/2010/main">
                <a:solidFill>
                  <a:srgbClr val="FFFFFF"/>
                </a:solidFill>
              </a14:hiddenFill>
            </a:ext>
          </a:extLst>
        </p:spPr>
      </p:pic>
      <p:pic>
        <p:nvPicPr>
          <p:cNvPr id="507" name="Picture 11" descr="https://encrypted-tbn0.gstatic.com/images?q=tbn:ANd9GcQvbSDBThFQ1e54AZ3i74DWI5el0J-WpbV-5nuBfIahv--INp9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98867" y="2302620"/>
            <a:ext cx="507948" cy="100619"/>
          </a:xfrm>
          <a:prstGeom prst="rect">
            <a:avLst/>
          </a:prstGeom>
          <a:noFill/>
          <a:extLst>
            <a:ext uri="{909E8E84-426E-40DD-AFC4-6F175D3DCCD1}">
              <a14:hiddenFill xmlns:a14="http://schemas.microsoft.com/office/drawing/2010/main">
                <a:solidFill>
                  <a:srgbClr val="FFFFFF"/>
                </a:solidFill>
              </a14:hiddenFill>
            </a:ext>
          </a:extLst>
        </p:spPr>
      </p:pic>
      <p:grpSp>
        <p:nvGrpSpPr>
          <p:cNvPr id="508" name="Group 57"/>
          <p:cNvGrpSpPr/>
          <p:nvPr/>
        </p:nvGrpSpPr>
        <p:grpSpPr>
          <a:xfrm>
            <a:off x="4728946" y="2578387"/>
            <a:ext cx="417035" cy="168365"/>
            <a:chOff x="3578225" y="1146175"/>
            <a:chExt cx="4212328" cy="1899963"/>
          </a:xfrm>
        </p:grpSpPr>
        <p:sp>
          <p:nvSpPr>
            <p:cNvPr id="509" name="Freeform 5"/>
            <p:cNvSpPr>
              <a:spLocks noEditPoints="1"/>
            </p:cNvSpPr>
            <p:nvPr/>
          </p:nvSpPr>
          <p:spPr bwMode="auto">
            <a:xfrm>
              <a:off x="3578225" y="1146175"/>
              <a:ext cx="1442595" cy="416723"/>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fr-FR"/>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lgn="ctr"/>
              <a:endParaRPr lang="en-GB" sz="750">
                <a:latin typeface="+mn-lt"/>
              </a:endParaRPr>
            </a:p>
          </p:txBody>
        </p:sp>
        <p:sp>
          <p:nvSpPr>
            <p:cNvPr id="510" name="Freeform 6"/>
            <p:cNvSpPr>
              <a:spLocks noEditPoints="1"/>
            </p:cNvSpPr>
            <p:nvPr/>
          </p:nvSpPr>
          <p:spPr bwMode="auto">
            <a:xfrm>
              <a:off x="3578225" y="1968501"/>
              <a:ext cx="4212328" cy="1077637"/>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fr-FR"/>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lgn="ctr"/>
              <a:endParaRPr lang="en-GB" sz="750">
                <a:latin typeface="+mn-lt"/>
              </a:endParaRPr>
            </a:p>
          </p:txBody>
        </p:sp>
      </p:grpSp>
      <p:pic>
        <p:nvPicPr>
          <p:cNvPr id="511" name="Image 510" descr="vmwar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04087" y="3165070"/>
            <a:ext cx="378765" cy="220640"/>
          </a:xfrm>
          <a:prstGeom prst="rect">
            <a:avLst/>
          </a:prstGeom>
        </p:spPr>
      </p:pic>
      <p:pic>
        <p:nvPicPr>
          <p:cNvPr id="512" name="Image 511" descr="ascom.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77013" y="2188603"/>
            <a:ext cx="329111" cy="86690"/>
          </a:xfrm>
          <a:prstGeom prst="rect">
            <a:avLst/>
          </a:prstGeom>
        </p:spPr>
      </p:pic>
      <p:pic>
        <p:nvPicPr>
          <p:cNvPr id="513" name="Picture 3" descr="C:\Users\f.farhoudi\Pictures\Samsung.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855666" y="2334757"/>
            <a:ext cx="488738" cy="152661"/>
          </a:xfrm>
          <a:prstGeom prst="rect">
            <a:avLst/>
          </a:prstGeom>
          <a:noFill/>
        </p:spPr>
      </p:pic>
      <p:pic>
        <p:nvPicPr>
          <p:cNvPr id="514" name="Picture 2" descr="C:\Users\joris.grosjean\Pictures\Schneider-Electric-logo-web.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434324" y="1841615"/>
            <a:ext cx="407847" cy="120562"/>
          </a:xfrm>
          <a:prstGeom prst="rect">
            <a:avLst/>
          </a:prstGeom>
          <a:noFill/>
        </p:spPr>
      </p:pic>
      <p:pic>
        <p:nvPicPr>
          <p:cNvPr id="515" name="Picture 6" descr="C:\Users\joris.grosjean\Pictures\index.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052560" y="3583547"/>
            <a:ext cx="447361" cy="92744"/>
          </a:xfrm>
          <a:prstGeom prst="rect">
            <a:avLst/>
          </a:prstGeom>
          <a:noFill/>
        </p:spPr>
      </p:pic>
      <p:pic>
        <p:nvPicPr>
          <p:cNvPr id="516" name="Picture 7" descr="C:\Users\joris.grosjean\Pictures\new-google-logo.jp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347055" y="3353564"/>
            <a:ext cx="351137" cy="108626"/>
          </a:xfrm>
          <a:prstGeom prst="rect">
            <a:avLst/>
          </a:prstGeom>
          <a:noFill/>
        </p:spPr>
      </p:pic>
      <p:pic>
        <p:nvPicPr>
          <p:cNvPr id="517" name="Picture 8" descr="C:\Users\joris.grosjean\Pictures\logo-ovh-avec-150DPI.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250121" y="2376759"/>
            <a:ext cx="631936" cy="123461"/>
          </a:xfrm>
          <a:prstGeom prst="rect">
            <a:avLst/>
          </a:prstGeom>
          <a:noFill/>
        </p:spPr>
      </p:pic>
      <p:pic>
        <p:nvPicPr>
          <p:cNvPr id="518" name="Image 517" descr="oracle.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745815" y="3437271"/>
            <a:ext cx="355322" cy="85272"/>
          </a:xfrm>
          <a:prstGeom prst="rect">
            <a:avLst/>
          </a:prstGeom>
        </p:spPr>
      </p:pic>
      <p:pic>
        <p:nvPicPr>
          <p:cNvPr id="519" name="Picture 2" descr="Display the original image"/>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5177862" y="2766459"/>
            <a:ext cx="370483" cy="167600"/>
          </a:xfrm>
          <a:prstGeom prst="rect">
            <a:avLst/>
          </a:prstGeom>
        </p:spPr>
      </p:pic>
      <p:pic>
        <p:nvPicPr>
          <p:cNvPr id="520" name="Picture 4" descr="http://www.accessiweb.org/tl_files/logo_prestataires/tdf.gif"/>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609910" y="2602950"/>
            <a:ext cx="264090" cy="271521"/>
          </a:xfrm>
          <a:prstGeom prst="rect">
            <a:avLst/>
          </a:prstGeom>
          <a:noFill/>
        </p:spPr>
      </p:pic>
      <p:sp>
        <p:nvSpPr>
          <p:cNvPr id="521" name="ZoneTexte 520"/>
          <p:cNvSpPr txBox="1"/>
          <p:nvPr/>
        </p:nvSpPr>
        <p:spPr>
          <a:xfrm>
            <a:off x="3356376" y="1525075"/>
            <a:ext cx="947209" cy="253916"/>
          </a:xfrm>
          <a:prstGeom prst="rect">
            <a:avLst/>
          </a:prstGeom>
          <a:solidFill>
            <a:schemeClr val="tx1">
              <a:lumMod val="90000"/>
              <a:lumOff val="10000"/>
            </a:schemeClr>
          </a:solidFill>
        </p:spPr>
        <p:txBody>
          <a:bodyPr wrap="square" rtlCol="0" anchor="ctr" anchorCtr="0">
            <a:spAutoFit/>
          </a:bodyPr>
          <a:lstStyle/>
          <a:p>
            <a:pPr algn="ctr"/>
            <a:r>
              <a:rPr lang="fr-FR" sz="525" b="1" dirty="0">
                <a:solidFill>
                  <a:schemeClr val="bg1"/>
                </a:solidFill>
              </a:rPr>
              <a:t>PARTENAIRES APPLICATIFS</a:t>
            </a:r>
          </a:p>
          <a:p>
            <a:pPr algn="ctr"/>
            <a:r>
              <a:rPr lang="fr-FR" sz="525" b="1" dirty="0">
                <a:solidFill>
                  <a:schemeClr val="bg1"/>
                </a:solidFill>
              </a:rPr>
              <a:t>&amp; TECHNOLOGIQUES</a:t>
            </a:r>
          </a:p>
        </p:txBody>
      </p:sp>
      <p:sp>
        <p:nvSpPr>
          <p:cNvPr id="522" name="ZoneTexte 521"/>
          <p:cNvSpPr txBox="1"/>
          <p:nvPr/>
        </p:nvSpPr>
        <p:spPr>
          <a:xfrm>
            <a:off x="4362408" y="1525075"/>
            <a:ext cx="954819" cy="253916"/>
          </a:xfrm>
          <a:prstGeom prst="rect">
            <a:avLst/>
          </a:prstGeom>
          <a:solidFill>
            <a:schemeClr val="tx1">
              <a:lumMod val="90000"/>
              <a:lumOff val="10000"/>
            </a:schemeClr>
          </a:solidFill>
        </p:spPr>
        <p:txBody>
          <a:bodyPr wrap="square" rtlCol="0" anchor="ctr" anchorCtr="0">
            <a:spAutoFit/>
          </a:bodyPr>
          <a:lstStyle/>
          <a:p>
            <a:pPr algn="ctr"/>
            <a:r>
              <a:rPr lang="fr-FR" sz="525" b="1" dirty="0">
                <a:solidFill>
                  <a:schemeClr val="bg1"/>
                </a:solidFill>
              </a:rPr>
              <a:t>PARTENAIRES SERVICES</a:t>
            </a:r>
            <a:br>
              <a:rPr lang="fr-FR" sz="525" b="1" dirty="0">
                <a:solidFill>
                  <a:schemeClr val="bg1"/>
                </a:solidFill>
              </a:rPr>
            </a:br>
            <a:r>
              <a:rPr lang="fr-FR" sz="525" b="1" dirty="0">
                <a:solidFill>
                  <a:schemeClr val="bg1"/>
                </a:solidFill>
              </a:rPr>
              <a:t>&amp; CLOUD</a:t>
            </a:r>
          </a:p>
        </p:txBody>
      </p:sp>
      <p:sp>
        <p:nvSpPr>
          <p:cNvPr id="523" name="Ellipse 522"/>
          <p:cNvSpPr/>
          <p:nvPr/>
        </p:nvSpPr>
        <p:spPr>
          <a:xfrm>
            <a:off x="4030620" y="2412473"/>
            <a:ext cx="626162" cy="584898"/>
          </a:xfrm>
          <a:prstGeom prst="ellipse">
            <a:avLst/>
          </a:prstGeom>
          <a:solidFill>
            <a:schemeClr val="bg1"/>
          </a:solidFill>
          <a:ln w="19050">
            <a:solidFill>
              <a:schemeClr val="tx1">
                <a:lumMod val="90000"/>
                <a:lumOff val="1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350"/>
          </a:p>
        </p:txBody>
      </p:sp>
      <p:sp>
        <p:nvSpPr>
          <p:cNvPr id="524" name="Ellipse 523"/>
          <p:cNvSpPr/>
          <p:nvPr/>
        </p:nvSpPr>
        <p:spPr>
          <a:xfrm>
            <a:off x="3522418" y="1937763"/>
            <a:ext cx="1642565" cy="1534319"/>
          </a:xfrm>
          <a:prstGeom prst="ellipse">
            <a:avLst/>
          </a:prstGeom>
          <a:noFill/>
          <a:ln w="19050">
            <a:solidFill>
              <a:schemeClr val="tx1">
                <a:lumMod val="90000"/>
                <a:lumOff val="1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350"/>
          </a:p>
        </p:txBody>
      </p:sp>
      <p:sp>
        <p:nvSpPr>
          <p:cNvPr id="525" name="ZoneTexte 524"/>
          <p:cNvSpPr txBox="1"/>
          <p:nvPr/>
        </p:nvSpPr>
        <p:spPr>
          <a:xfrm>
            <a:off x="3869850" y="2106942"/>
            <a:ext cx="956779" cy="173124"/>
          </a:xfrm>
          <a:prstGeom prst="rect">
            <a:avLst/>
          </a:prstGeom>
          <a:solidFill>
            <a:schemeClr val="tx1">
              <a:lumMod val="90000"/>
              <a:lumOff val="10000"/>
            </a:schemeClr>
          </a:solidFill>
        </p:spPr>
        <p:txBody>
          <a:bodyPr wrap="square" rtlCol="0" anchor="ctr" anchorCtr="0">
            <a:spAutoFit/>
          </a:bodyPr>
          <a:lstStyle/>
          <a:p>
            <a:pPr algn="ctr"/>
            <a:r>
              <a:rPr lang="fr-FR" sz="525" b="1" dirty="0">
                <a:solidFill>
                  <a:schemeClr val="bg1"/>
                </a:solidFill>
              </a:rPr>
              <a:t>PARTENAIRES GLOBAUX</a:t>
            </a:r>
          </a:p>
        </p:txBody>
      </p:sp>
      <p:pic>
        <p:nvPicPr>
          <p:cNvPr id="526" name="Image 52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588066" y="2856453"/>
            <a:ext cx="534896" cy="162794"/>
          </a:xfrm>
          <a:prstGeom prst="rect">
            <a:avLst/>
          </a:prstGeom>
        </p:spPr>
      </p:pic>
      <p:pic>
        <p:nvPicPr>
          <p:cNvPr id="527" name="Image 52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424993" y="3726082"/>
            <a:ext cx="496798" cy="96437"/>
          </a:xfrm>
          <a:prstGeom prst="rect">
            <a:avLst/>
          </a:prstGeom>
        </p:spPr>
      </p:pic>
      <p:pic>
        <p:nvPicPr>
          <p:cNvPr id="528" name="Image 527"/>
          <p:cNvPicPr>
            <a:picLocks noChangeAspect="1"/>
          </p:cNvPicPr>
          <p:nvPr/>
        </p:nvPicPr>
        <p:blipFill rotWithShape="1">
          <a:blip r:embed="rId18" cstate="screen">
            <a:extLst>
              <a:ext uri="{28A0092B-C50C-407E-A947-70E740481C1C}">
                <a14:useLocalDpi xmlns:a14="http://schemas.microsoft.com/office/drawing/2010/main"/>
              </a:ext>
            </a:extLst>
          </a:blip>
          <a:srcRect l="3792" t="8776" r="41" b="8776"/>
          <a:stretch/>
        </p:blipFill>
        <p:spPr>
          <a:xfrm>
            <a:off x="3689278" y="3879242"/>
            <a:ext cx="565664" cy="143257"/>
          </a:xfrm>
          <a:prstGeom prst="rect">
            <a:avLst/>
          </a:prstGeom>
        </p:spPr>
      </p:pic>
      <p:pic>
        <p:nvPicPr>
          <p:cNvPr id="529" name="Picture 11"/>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3977877" y="3096844"/>
            <a:ext cx="237095" cy="2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0" name="Image 52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125409" y="2573432"/>
            <a:ext cx="429453" cy="186473"/>
          </a:xfrm>
          <a:prstGeom prst="rect">
            <a:avLst/>
          </a:prstGeom>
        </p:spPr>
      </p:pic>
      <p:pic>
        <p:nvPicPr>
          <p:cNvPr id="531" name="Picture 12"/>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4408049" y="3648407"/>
            <a:ext cx="599793" cy="124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 name="Picture 13"/>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4483096" y="3873608"/>
            <a:ext cx="564779" cy="126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3" name="Picture 14"/>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5098116" y="1812280"/>
            <a:ext cx="511872" cy="187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4" name="Picture 15"/>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2941893" y="2581024"/>
            <a:ext cx="519820" cy="180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5" name="Picture 16"/>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4026869" y="3495681"/>
            <a:ext cx="295464" cy="295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6" name="Picture 17"/>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2990889" y="3165070"/>
            <a:ext cx="231727" cy="226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7" name="Picture 18"/>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5102284" y="2034042"/>
            <a:ext cx="572747" cy="214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8" name="Picture 19"/>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3037379" y="1909472"/>
            <a:ext cx="252464" cy="25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9" name="Picture 20"/>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4462017" y="1808569"/>
            <a:ext cx="542921" cy="139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0" name="Picture 3"/>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4269849" y="3087433"/>
            <a:ext cx="660952" cy="155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1" name="Picture 4"/>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5187740" y="3037835"/>
            <a:ext cx="517010" cy="19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 name="Picture 5"/>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2807497" y="2856453"/>
            <a:ext cx="676475" cy="113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 name="Picture 3"/>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3339344" y="3462190"/>
            <a:ext cx="641543" cy="149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4" name="Picture 2"/>
          <p:cNvPicPr>
            <a:picLocks noChangeAspect="1" noChangeArrowheads="1"/>
          </p:cNvPicPr>
          <p:nvPr/>
        </p:nvPicPr>
        <p:blipFill>
          <a:blip r:embed="rId34" cstate="screen">
            <a:extLst>
              <a:ext uri="{28A0092B-C50C-407E-A947-70E740481C1C}">
                <a14:useLocalDpi xmlns:a14="http://schemas.microsoft.com/office/drawing/2010/main"/>
              </a:ext>
            </a:extLst>
          </a:blip>
          <a:srcRect/>
          <a:stretch>
            <a:fillRect/>
          </a:stretch>
        </p:blipFill>
        <p:spPr bwMode="auto">
          <a:xfrm>
            <a:off x="4652368" y="2315207"/>
            <a:ext cx="348520" cy="18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ZoneTexte 5"/>
          <p:cNvSpPr txBox="1"/>
          <p:nvPr/>
        </p:nvSpPr>
        <p:spPr>
          <a:xfrm>
            <a:off x="2134080" y="4004742"/>
            <a:ext cx="1118537" cy="276999"/>
          </a:xfrm>
          <a:prstGeom prst="rect">
            <a:avLst/>
          </a:prstGeom>
          <a:noFill/>
        </p:spPr>
        <p:txBody>
          <a:bodyPr wrap="square" rtlCol="0">
            <a:spAutoFit/>
          </a:bodyPr>
          <a:lstStyle/>
          <a:p>
            <a:r>
              <a:rPr lang="fr-FR" sz="1200" b="1" dirty="0">
                <a:solidFill>
                  <a:srgbClr val="002060"/>
                </a:solidFill>
              </a:rPr>
              <a:t>AIRBUS</a:t>
            </a:r>
            <a:endParaRPr lang="fr-FR" b="1" dirty="0">
              <a:solidFill>
                <a:srgbClr val="002060"/>
              </a:solidFill>
            </a:endParaRPr>
          </a:p>
        </p:txBody>
      </p:sp>
      <p:sp>
        <p:nvSpPr>
          <p:cNvPr id="545" name="ZoneTexte 544"/>
          <p:cNvSpPr txBox="1"/>
          <p:nvPr/>
        </p:nvSpPr>
        <p:spPr>
          <a:xfrm>
            <a:off x="2216815" y="1103145"/>
            <a:ext cx="1118537" cy="276999"/>
          </a:xfrm>
          <a:prstGeom prst="rect">
            <a:avLst/>
          </a:prstGeom>
          <a:noFill/>
        </p:spPr>
        <p:txBody>
          <a:bodyPr wrap="square" rtlCol="0">
            <a:spAutoFit/>
          </a:bodyPr>
          <a:lstStyle/>
          <a:p>
            <a:r>
              <a:rPr lang="fr-FR" sz="1200" b="1" dirty="0">
                <a:solidFill>
                  <a:srgbClr val="002060"/>
                </a:solidFill>
              </a:rPr>
              <a:t>STARTUPS</a:t>
            </a:r>
            <a:endParaRPr lang="fr-FR" b="1" dirty="0">
              <a:solidFill>
                <a:srgbClr val="002060"/>
              </a:solidFill>
            </a:endParaRPr>
          </a:p>
        </p:txBody>
      </p:sp>
      <p:sp>
        <p:nvSpPr>
          <p:cNvPr id="5" name="Titre 1"/>
          <p:cNvSpPr txBox="1">
            <a:spLocks/>
          </p:cNvSpPr>
          <p:nvPr/>
        </p:nvSpPr>
        <p:spPr>
          <a:xfrm>
            <a:off x="298900" y="529308"/>
            <a:ext cx="8229600" cy="497507"/>
          </a:xfrm>
          <a:prstGeom prst="rect">
            <a:avLst/>
          </a:prstGeom>
        </p:spPr>
        <p:txBody>
          <a:bodyPr>
            <a:noAutofit/>
          </a:bodyPr>
          <a:lstStyle>
            <a:lvl1pPr algn="l" defTabSz="914400" rtl="0" eaLnBrk="1" latinLnBrk="0" hangingPunct="1">
              <a:spcBef>
                <a:spcPct val="0"/>
              </a:spcBef>
              <a:buNone/>
              <a:defRPr lang="fr-FR" sz="2400" b="1" kern="1200" dirty="0">
                <a:solidFill>
                  <a:srgbClr val="182D67"/>
                </a:solidFill>
                <a:latin typeface="Arial" pitchFamily="34" charset="0"/>
                <a:ea typeface="ＭＳ Ｐゴシック" charset="0"/>
                <a:cs typeface="Arial" pitchFamily="34" charset="0"/>
              </a:defRPr>
            </a:lvl1pPr>
          </a:lstStyle>
          <a:p>
            <a:r>
              <a:rPr lang="fr-FR" altLang="fr-FR" dirty="0" smtClean="0">
                <a:solidFill>
                  <a:srgbClr val="002060"/>
                </a:solidFill>
                <a:latin typeface="Arial" charset="0"/>
                <a:cs typeface="Arial" charset="0"/>
              </a:rPr>
              <a:t>Ecosystème et Partenariats </a:t>
            </a:r>
            <a:endParaRPr lang="fr-FR" dirty="0"/>
          </a:p>
        </p:txBody>
      </p:sp>
      <p:sp>
        <p:nvSpPr>
          <p:cNvPr id="546" name="ZoneTexte 545"/>
          <p:cNvSpPr txBox="1"/>
          <p:nvPr/>
        </p:nvSpPr>
        <p:spPr>
          <a:xfrm>
            <a:off x="1299014" y="2459469"/>
            <a:ext cx="1118537" cy="276999"/>
          </a:xfrm>
          <a:prstGeom prst="rect">
            <a:avLst/>
          </a:prstGeom>
          <a:noFill/>
        </p:spPr>
        <p:txBody>
          <a:bodyPr wrap="square" rtlCol="0">
            <a:spAutoFit/>
          </a:bodyPr>
          <a:lstStyle/>
          <a:p>
            <a:r>
              <a:rPr lang="fr-FR" sz="1200" b="1" dirty="0">
                <a:solidFill>
                  <a:srgbClr val="002060"/>
                </a:solidFill>
              </a:rPr>
              <a:t>S-CUBE</a:t>
            </a:r>
            <a:endParaRPr lang="fr-FR" b="1" dirty="0">
              <a:solidFill>
                <a:srgbClr val="002060"/>
              </a:solidFill>
            </a:endParaRPr>
          </a:p>
        </p:txBody>
      </p:sp>
      <p:sp>
        <p:nvSpPr>
          <p:cNvPr id="547" name="ZoneTexte 546"/>
          <p:cNvSpPr txBox="1"/>
          <p:nvPr/>
        </p:nvSpPr>
        <p:spPr>
          <a:xfrm>
            <a:off x="5801051" y="998599"/>
            <a:ext cx="1118537" cy="276999"/>
          </a:xfrm>
          <a:prstGeom prst="rect">
            <a:avLst/>
          </a:prstGeom>
          <a:noFill/>
        </p:spPr>
        <p:txBody>
          <a:bodyPr wrap="square" rtlCol="0">
            <a:spAutoFit/>
          </a:bodyPr>
          <a:lstStyle/>
          <a:p>
            <a:r>
              <a:rPr lang="fr-FR" sz="1200" b="1" dirty="0">
                <a:solidFill>
                  <a:srgbClr val="002060"/>
                </a:solidFill>
              </a:rPr>
              <a:t>INSA LYON</a:t>
            </a:r>
            <a:endParaRPr lang="fr-FR" b="1" dirty="0">
              <a:solidFill>
                <a:srgbClr val="002060"/>
              </a:solidFill>
            </a:endParaRPr>
          </a:p>
        </p:txBody>
      </p:sp>
      <p:sp>
        <p:nvSpPr>
          <p:cNvPr id="548" name="ZoneTexte 547"/>
          <p:cNvSpPr txBox="1"/>
          <p:nvPr/>
        </p:nvSpPr>
        <p:spPr>
          <a:xfrm>
            <a:off x="6510528" y="2491601"/>
            <a:ext cx="1118537" cy="276999"/>
          </a:xfrm>
          <a:prstGeom prst="rect">
            <a:avLst/>
          </a:prstGeom>
          <a:noFill/>
        </p:spPr>
        <p:txBody>
          <a:bodyPr wrap="square" rtlCol="0">
            <a:spAutoFit/>
          </a:bodyPr>
          <a:lstStyle/>
          <a:p>
            <a:r>
              <a:rPr lang="fr-FR" sz="1200" b="1" dirty="0">
                <a:solidFill>
                  <a:srgbClr val="002060"/>
                </a:solidFill>
              </a:rPr>
              <a:t>CAPGEMINI</a:t>
            </a:r>
            <a:endParaRPr lang="fr-FR" b="1" dirty="0">
              <a:solidFill>
                <a:srgbClr val="002060"/>
              </a:solidFill>
            </a:endParaRPr>
          </a:p>
        </p:txBody>
      </p:sp>
      <p:sp>
        <p:nvSpPr>
          <p:cNvPr id="549" name="ZoneTexte 548"/>
          <p:cNvSpPr txBox="1"/>
          <p:nvPr/>
        </p:nvSpPr>
        <p:spPr>
          <a:xfrm>
            <a:off x="5736995" y="4096173"/>
            <a:ext cx="1118537" cy="461665"/>
          </a:xfrm>
          <a:prstGeom prst="rect">
            <a:avLst/>
          </a:prstGeom>
          <a:noFill/>
        </p:spPr>
        <p:txBody>
          <a:bodyPr wrap="square" rtlCol="0">
            <a:spAutoFit/>
          </a:bodyPr>
          <a:lstStyle/>
          <a:p>
            <a:r>
              <a:rPr lang="fr-FR" sz="1200" b="1" dirty="0">
                <a:solidFill>
                  <a:srgbClr val="002060"/>
                </a:solidFill>
              </a:rPr>
              <a:t>PARTENAIRES</a:t>
            </a:r>
          </a:p>
          <a:p>
            <a:r>
              <a:rPr lang="fr-FR" sz="1200" b="1" dirty="0">
                <a:solidFill>
                  <a:srgbClr val="002060"/>
                </a:solidFill>
              </a:rPr>
              <a:t>DISRUPTIFS</a:t>
            </a:r>
            <a:endParaRPr lang="fr-FR" b="1" dirty="0">
              <a:solidFill>
                <a:srgbClr val="002060"/>
              </a:solidFill>
            </a:endParaRPr>
          </a:p>
        </p:txBody>
      </p:sp>
    </p:spTree>
    <p:extLst>
      <p:ext uri="{BB962C8B-B14F-4D97-AF65-F5344CB8AC3E}">
        <p14:creationId xmlns:p14="http://schemas.microsoft.com/office/powerpoint/2010/main" val="351516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487795"/>
            <a:ext cx="8229600" cy="365814"/>
          </a:xfrm>
        </p:spPr>
        <p:txBody>
          <a:bodyPr>
            <a:noAutofit/>
          </a:bodyPr>
          <a:lstStyle/>
          <a:p>
            <a:r>
              <a:rPr lang="fr-FR" sz="2000" dirty="0">
                <a:solidFill>
                  <a:srgbClr val="FF0000"/>
                </a:solidFill>
              </a:rPr>
              <a:t>Azure File </a:t>
            </a:r>
            <a:r>
              <a:rPr lang="fr-FR" sz="2000" dirty="0" smtClean="0">
                <a:solidFill>
                  <a:srgbClr val="FF0000"/>
                </a:solidFill>
              </a:rPr>
              <a:t>Sync : </a:t>
            </a:r>
            <a:r>
              <a:rPr lang="fr-FR" sz="2000" dirty="0" smtClean="0"/>
              <a:t>Un </a:t>
            </a:r>
            <a:r>
              <a:rPr lang="fr-FR" sz="2000" dirty="0" smtClean="0"/>
              <a:t>scénario de stockage hybride vraiment </a:t>
            </a:r>
            <a:r>
              <a:rPr lang="fr-FR" sz="2000" dirty="0" smtClean="0"/>
              <a:t>intéressant à étudier pour de très bonnes raisons !</a:t>
            </a:r>
            <a:r>
              <a:rPr lang="fr-FR" sz="2000" dirty="0"/>
              <a:t/>
            </a:r>
            <a:br>
              <a:rPr lang="fr-FR" sz="2000" dirty="0"/>
            </a:br>
            <a:endParaRPr lang="fr-FR" sz="2000" dirty="0"/>
          </a:p>
        </p:txBody>
      </p:sp>
      <p:sp>
        <p:nvSpPr>
          <p:cNvPr id="5" name="Espace réservé du pied de page 4"/>
          <p:cNvSpPr>
            <a:spLocks noGrp="1"/>
          </p:cNvSpPr>
          <p:nvPr>
            <p:ph type="ftr" sz="quarter" idx="11"/>
          </p:nvPr>
        </p:nvSpPr>
        <p:spPr/>
        <p:txBody>
          <a:bodyPr/>
          <a:lstStyle/>
          <a:p>
            <a:r>
              <a:rPr lang="fr-FR" dirty="0"/>
              <a:t>SPIE, l’ambition partagée</a:t>
            </a:r>
          </a:p>
        </p:txBody>
      </p:sp>
      <p:sp>
        <p:nvSpPr>
          <p:cNvPr id="8" name="Espace réservé du contenu 2"/>
          <p:cNvSpPr txBox="1">
            <a:spLocks/>
          </p:cNvSpPr>
          <p:nvPr/>
        </p:nvSpPr>
        <p:spPr>
          <a:xfrm>
            <a:off x="264840" y="1491630"/>
            <a:ext cx="8771656" cy="2880320"/>
          </a:xfrm>
          <a:prstGeom prst="rect">
            <a:avLst/>
          </a:prstGeom>
        </p:spPr>
        <p:txBody>
          <a:bodyPr vert="horz" lIns="91440" tIns="45720" rIns="91440" bIns="45720" rtlCol="0">
            <a:normAutofit fontScale="92500" lnSpcReduction="20000"/>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smtClean="0"/>
              <a:t>Aujourd’hui, </a:t>
            </a:r>
            <a:r>
              <a:rPr lang="fr-FR" sz="1800" b="1" dirty="0" smtClean="0"/>
              <a:t>utilisation </a:t>
            </a:r>
            <a:r>
              <a:rPr lang="fr-FR" sz="1800" b="1" dirty="0" smtClean="0"/>
              <a:t>lourde de </a:t>
            </a:r>
            <a:r>
              <a:rPr lang="fr-FR" sz="1800" b="1" dirty="0" smtClean="0"/>
              <a:t>DFS-R </a:t>
            </a:r>
            <a:r>
              <a:rPr lang="fr-FR" sz="1800" dirty="0" smtClean="0"/>
              <a:t>avec </a:t>
            </a:r>
            <a:r>
              <a:rPr lang="fr-FR" sz="1800" b="1" dirty="0" smtClean="0"/>
              <a:t>réplication de </a:t>
            </a:r>
            <a:r>
              <a:rPr lang="fr-FR" sz="1800" b="1" dirty="0" smtClean="0"/>
              <a:t>données </a:t>
            </a:r>
            <a:r>
              <a:rPr lang="fr-FR" sz="1800" b="1" dirty="0" smtClean="0"/>
              <a:t>« </a:t>
            </a:r>
            <a:r>
              <a:rPr lang="fr-FR" sz="1800" b="1" dirty="0" smtClean="0"/>
              <a:t>inutiles</a:t>
            </a:r>
            <a:r>
              <a:rPr lang="fr-FR" sz="1800" b="1" dirty="0" smtClean="0"/>
              <a:t> » </a:t>
            </a:r>
          </a:p>
          <a:p>
            <a:pPr lvl="1"/>
            <a:r>
              <a:rPr lang="fr-FR" sz="1400" dirty="0" smtClean="0"/>
              <a:t>Aujourd’hui, </a:t>
            </a:r>
            <a:r>
              <a:rPr lang="fr-FR" sz="1400" b="1" dirty="0" smtClean="0"/>
              <a:t>DFS-R est souvent implémenté </a:t>
            </a:r>
            <a:r>
              <a:rPr lang="fr-FR" sz="1400" dirty="0" smtClean="0"/>
              <a:t>dans les entreprises de toute taille</a:t>
            </a:r>
          </a:p>
          <a:p>
            <a:pPr lvl="1"/>
            <a:r>
              <a:rPr lang="fr-FR" sz="1400" dirty="0" smtClean="0"/>
              <a:t>En général, </a:t>
            </a:r>
            <a:r>
              <a:rPr lang="fr-FR" sz="1400" b="1" dirty="0" smtClean="0"/>
              <a:t>réplication des données dans les 2 sens</a:t>
            </a:r>
            <a:r>
              <a:rPr lang="fr-FR" sz="1400" dirty="0" smtClean="0"/>
              <a:t>, vers et depuis le Centre </a:t>
            </a:r>
            <a:r>
              <a:rPr lang="fr-FR" sz="1400" dirty="0"/>
              <a:t>de données principal </a:t>
            </a:r>
            <a:endParaRPr lang="fr-FR" sz="1400" dirty="0" smtClean="0"/>
          </a:p>
          <a:p>
            <a:pPr lvl="1"/>
            <a:r>
              <a:rPr lang="fr-FR" sz="1400" b="1" dirty="0" smtClean="0"/>
              <a:t>Inconvénients</a:t>
            </a:r>
            <a:r>
              <a:rPr lang="fr-FR" sz="1400" dirty="0" smtClean="0"/>
              <a:t> : Consommation d’espace disque, maintenance, coûts, pas de scénario de reprise </a:t>
            </a:r>
          </a:p>
          <a:p>
            <a:endParaRPr lang="fr-FR" sz="1800" dirty="0" smtClean="0"/>
          </a:p>
          <a:p>
            <a:r>
              <a:rPr lang="fr-FR" sz="1800" dirty="0" smtClean="0"/>
              <a:t>Désormais</a:t>
            </a:r>
            <a:r>
              <a:rPr lang="fr-FR" sz="1800" dirty="0" smtClean="0"/>
              <a:t>, </a:t>
            </a:r>
            <a:r>
              <a:rPr lang="fr-FR" sz="1800" b="1" dirty="0" smtClean="0"/>
              <a:t>Azure File Sync </a:t>
            </a:r>
            <a:r>
              <a:rPr lang="fr-FR" sz="1800" b="1" dirty="0" smtClean="0"/>
              <a:t>permet le remplacement de DFS-R</a:t>
            </a:r>
            <a:br>
              <a:rPr lang="fr-FR" sz="1800" b="1" dirty="0" smtClean="0"/>
            </a:br>
            <a:r>
              <a:rPr lang="fr-FR" sz="1800" b="1" dirty="0" smtClean="0"/>
              <a:t> </a:t>
            </a:r>
            <a:r>
              <a:rPr lang="fr-FR" sz="1800" dirty="0" smtClean="0"/>
              <a:t>via </a:t>
            </a:r>
            <a:r>
              <a:rPr lang="fr-FR" sz="1800" dirty="0" smtClean="0"/>
              <a:t>un </a:t>
            </a:r>
            <a:r>
              <a:rPr lang="fr-FR" sz="1800" dirty="0" smtClean="0"/>
              <a:t>nouveau scénario de </a:t>
            </a:r>
            <a:r>
              <a:rPr lang="fr-FR" sz="1800" b="1" dirty="0" smtClean="0"/>
              <a:t>Stockage </a:t>
            </a:r>
            <a:r>
              <a:rPr lang="fr-FR" sz="1800" b="1" dirty="0" smtClean="0"/>
              <a:t>hybride dans Azure </a:t>
            </a:r>
            <a:r>
              <a:rPr lang="fr-FR" sz="1800" b="1" dirty="0" smtClean="0"/>
              <a:t>! </a:t>
            </a:r>
            <a:endParaRPr lang="fr-FR" sz="1800" b="1" dirty="0"/>
          </a:p>
          <a:p>
            <a:pPr lvl="1"/>
            <a:r>
              <a:rPr lang="fr-FR" sz="1400" dirty="0"/>
              <a:t>Grâce au </a:t>
            </a:r>
            <a:r>
              <a:rPr lang="fr-FR" sz="1400" b="1" dirty="0"/>
              <a:t>Cloud Tiering</a:t>
            </a:r>
            <a:r>
              <a:rPr lang="fr-FR" sz="1400" dirty="0"/>
              <a:t>, </a:t>
            </a:r>
            <a:r>
              <a:rPr lang="fr-FR" sz="1400" dirty="0"/>
              <a:t>les serveurs </a:t>
            </a:r>
            <a:r>
              <a:rPr lang="fr-FR" sz="1400" dirty="0"/>
              <a:t>de fichiers On-Prem </a:t>
            </a:r>
            <a:r>
              <a:rPr lang="fr-FR" sz="1400" dirty="0"/>
              <a:t>ont besoin de </a:t>
            </a:r>
            <a:br>
              <a:rPr lang="fr-FR" sz="1400" dirty="0"/>
            </a:br>
            <a:r>
              <a:rPr lang="fr-FR" sz="1400" b="1" dirty="0"/>
              <a:t>beaucoup moins de stockage ! </a:t>
            </a:r>
          </a:p>
          <a:p>
            <a:pPr lvl="1"/>
            <a:r>
              <a:rPr lang="fr-FR" sz="1400" b="1" dirty="0"/>
              <a:t>Les </a:t>
            </a:r>
            <a:r>
              <a:rPr lang="fr-FR" sz="1400" b="1" dirty="0"/>
              <a:t>données sont accessibles de </a:t>
            </a:r>
            <a:r>
              <a:rPr lang="fr-FR" sz="1400" b="1" dirty="0"/>
              <a:t>n’importe quel endroit </a:t>
            </a:r>
            <a:r>
              <a:rPr lang="fr-FR" sz="1400" b="1" dirty="0" smtClean="0"/>
              <a:t>à partir d’Azure  </a:t>
            </a:r>
            <a:endParaRPr lang="fr-FR" sz="1400" b="1" dirty="0"/>
          </a:p>
          <a:p>
            <a:pPr lvl="1"/>
            <a:r>
              <a:rPr lang="fr-FR" sz="1400" b="1" dirty="0"/>
              <a:t>Les données sont protégées avec LRS, GRS et ZRS et cryptées</a:t>
            </a:r>
            <a:r>
              <a:rPr lang="fr-FR" sz="1400" dirty="0"/>
              <a:t>, si nécessaire </a:t>
            </a:r>
          </a:p>
          <a:p>
            <a:pPr lvl="1"/>
            <a:r>
              <a:rPr lang="fr-FR" sz="1400" b="1" dirty="0" smtClean="0"/>
              <a:t>Les serveurs On-Premise joue le rôle de Cache intelligent à haute performances</a:t>
            </a:r>
          </a:p>
          <a:p>
            <a:pPr lvl="1"/>
            <a:r>
              <a:rPr lang="fr-FR" sz="1400" b="1" dirty="0" smtClean="0"/>
              <a:t>Le </a:t>
            </a:r>
            <a:r>
              <a:rPr lang="fr-FR" sz="1400" b="1" dirty="0"/>
              <a:t>cache supporte le Tiering </a:t>
            </a:r>
            <a:r>
              <a:rPr lang="fr-FR" sz="1400" dirty="0"/>
              <a:t>et présente les données </a:t>
            </a:r>
            <a:r>
              <a:rPr lang="fr-FR" sz="1400" dirty="0" smtClean="0"/>
              <a:t>instantanément : </a:t>
            </a:r>
            <a:r>
              <a:rPr lang="fr-FR" sz="1400" b="1" dirty="0" smtClean="0">
                <a:solidFill>
                  <a:srgbClr val="FF0000"/>
                </a:solidFill>
              </a:rPr>
              <a:t>Idéal </a:t>
            </a:r>
            <a:r>
              <a:rPr lang="fr-FR" sz="1400" b="1" dirty="0">
                <a:solidFill>
                  <a:srgbClr val="FF0000"/>
                </a:solidFill>
              </a:rPr>
              <a:t>pour un scénario de PRA ! </a:t>
            </a:r>
            <a:endParaRPr lang="fr-FR" sz="1400" b="1" dirty="0">
              <a:solidFill>
                <a:srgbClr val="FF0000"/>
              </a:solidFill>
            </a:endParaRPr>
          </a:p>
        </p:txBody>
      </p:sp>
      <p:sp>
        <p:nvSpPr>
          <p:cNvPr id="3" name="AutoShape 2" descr="Example of Sites and Site Link Cos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pic>
        <p:nvPicPr>
          <p:cNvPr id="7" name="Image 6"/>
          <p:cNvPicPr>
            <a:picLocks noChangeAspect="1"/>
          </p:cNvPicPr>
          <p:nvPr/>
        </p:nvPicPr>
        <p:blipFill rotWithShape="1">
          <a:blip r:embed="rId2"/>
          <a:srcRect l="16121" t="18194" r="77262" b="68177"/>
          <a:stretch/>
        </p:blipFill>
        <p:spPr>
          <a:xfrm>
            <a:off x="7483011" y="2715766"/>
            <a:ext cx="1070117" cy="9863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075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endParaRPr lang="fr-FR" dirty="0" smtClean="0"/>
          </a:p>
          <a:p>
            <a:endParaRPr lang="fr-FR" dirty="0"/>
          </a:p>
        </p:txBody>
      </p:sp>
      <p:sp>
        <p:nvSpPr>
          <p:cNvPr id="6" name="Text Placeholder 4">
            <a:extLst>
              <a:ext uri="{FF2B5EF4-FFF2-40B4-BE49-F238E27FC236}">
                <a16:creationId xmlns:a16="http://schemas.microsoft.com/office/drawing/2014/main" id="{1F34E5FD-D95C-4550-AB2D-5ABDC17042F8}"/>
              </a:ext>
            </a:extLst>
          </p:cNvPr>
          <p:cNvSpPr txBox="1">
            <a:spLocks/>
          </p:cNvSpPr>
          <p:nvPr/>
        </p:nvSpPr>
        <p:spPr bwMode="ltGray">
          <a:xfrm>
            <a:off x="201930" y="3056280"/>
            <a:ext cx="2738121" cy="445137"/>
          </a:xfrm>
          <a:prstGeom prst="rect">
            <a:avLst/>
          </a:prstGeom>
          <a:noFill/>
        </p:spPr>
        <p:txBody>
          <a:bodyPr vert="horz" wrap="square" lIns="109728" tIns="82296" rIns="109728" bIns="82296" rtlCol="0">
            <a:noAutofit/>
          </a:bodyPr>
          <a:lstStyle>
            <a:lvl1pPr marL="0" marR="0" indent="0" algn="l" defTabSz="914367"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137" kern="1200" spc="0" baseline="0">
                <a:gradFill>
                  <a:gsLst>
                    <a:gs pos="1250">
                      <a:srgbClr val="FFFFFF"/>
                    </a:gs>
                    <a:gs pos="99000">
                      <a:srgbClr val="FFFFFF"/>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fr-FR" sz="1350" dirty="0"/>
              <a:t>Bogdan STEFANESCU</a:t>
            </a:r>
            <a:br>
              <a:rPr lang="fr-FR" sz="1350" dirty="0"/>
            </a:br>
            <a:r>
              <a:rPr lang="fr-FR" sz="900" dirty="0"/>
              <a:t>Responsable Centre de Compétences Infrastructures </a:t>
            </a:r>
          </a:p>
          <a:p>
            <a:r>
              <a:rPr lang="fr-FR" sz="900" dirty="0"/>
              <a:t>CCIE R&amp;S #51604</a:t>
            </a:r>
          </a:p>
          <a:p>
            <a:r>
              <a:rPr lang="fr-FR" sz="900" dirty="0"/>
              <a:t>Direction des Activités Grand-Est</a:t>
            </a:r>
          </a:p>
          <a:p>
            <a:endParaRPr lang="fr-FR" sz="1350" dirty="0"/>
          </a:p>
        </p:txBody>
      </p:sp>
      <p:pic>
        <p:nvPicPr>
          <p:cNvPr id="3" name="Image 2">
            <a:extLst>
              <a:ext uri="{FF2B5EF4-FFF2-40B4-BE49-F238E27FC236}">
                <a16:creationId xmlns:a16="http://schemas.microsoft.com/office/drawing/2014/main" id="{38A008B2-FB7C-4B7D-AF0E-333D9037EB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4225" y="1"/>
            <a:ext cx="903398" cy="589172"/>
          </a:xfrm>
          <a:prstGeom prst="rect">
            <a:avLst/>
          </a:prstGeom>
        </p:spPr>
      </p:pic>
      <p:sp>
        <p:nvSpPr>
          <p:cNvPr id="7" name="TextBox 18"/>
          <p:cNvSpPr txBox="1"/>
          <p:nvPr/>
        </p:nvSpPr>
        <p:spPr bwMode="white">
          <a:xfrm>
            <a:off x="-326" y="563079"/>
            <a:ext cx="4305302" cy="785132"/>
          </a:xfrm>
          <a:prstGeom prst="rect">
            <a:avLst/>
          </a:prstGeom>
          <a:solidFill>
            <a:srgbClr val="015CDA"/>
          </a:solidFill>
        </p:spPr>
        <p:txBody>
          <a:bodyPr wrap="square" lIns="134464" tIns="107571" rIns="134464" bIns="107571" rtlCol="0">
            <a:noAutofit/>
          </a:bodyPr>
          <a:lstStyle/>
          <a:p>
            <a:pPr defTabSz="685775">
              <a:lnSpc>
                <a:spcPct val="90000"/>
              </a:lnSpc>
            </a:pPr>
            <a:r>
              <a:rPr lang="fr-FR" sz="2059" b="1" dirty="0" smtClean="0">
                <a:gradFill>
                  <a:gsLst>
                    <a:gs pos="6250">
                      <a:srgbClr val="FFFFFF"/>
                    </a:gs>
                    <a:gs pos="18000">
                      <a:srgbClr val="FFFFFF"/>
                    </a:gs>
                  </a:gsLst>
                  <a:lin ang="5400000" scaled="0"/>
                </a:gradFill>
              </a:rPr>
              <a:t>Stockage Hybride dans Azure </a:t>
            </a:r>
            <a:endParaRPr lang="fr-FR" sz="2059" b="1" dirty="0">
              <a:gradFill>
                <a:gsLst>
                  <a:gs pos="6250">
                    <a:srgbClr val="FFFFFF"/>
                  </a:gs>
                  <a:gs pos="18000">
                    <a:srgbClr val="FFFFFF"/>
                  </a:gs>
                </a:gsLst>
                <a:lin ang="5400000" scaled="0"/>
              </a:gradFill>
            </a:endParaRPr>
          </a:p>
          <a:p>
            <a:pPr defTabSz="685775">
              <a:lnSpc>
                <a:spcPct val="90000"/>
              </a:lnSpc>
            </a:pPr>
            <a:r>
              <a:rPr lang="fr-FR" sz="1050" dirty="0" smtClean="0">
                <a:gradFill>
                  <a:gsLst>
                    <a:gs pos="6250">
                      <a:srgbClr val="FFFFFF"/>
                    </a:gs>
                    <a:gs pos="18000">
                      <a:srgbClr val="FFFFFF"/>
                    </a:gs>
                  </a:gsLst>
                  <a:lin ang="5400000" scaled="0"/>
                </a:gradFill>
              </a:rPr>
              <a:t>Etendez </a:t>
            </a:r>
            <a:r>
              <a:rPr lang="fr-FR" sz="1050" dirty="0">
                <a:gradFill>
                  <a:gsLst>
                    <a:gs pos="6250">
                      <a:srgbClr val="FFFFFF"/>
                    </a:gs>
                    <a:gs pos="18000">
                      <a:srgbClr val="FFFFFF"/>
                    </a:gs>
                  </a:gsLst>
                  <a:lin ang="5400000" scaled="0"/>
                </a:gradFill>
              </a:rPr>
              <a:t>vos serveurs de fichiers Windows avec Azure File Sync !</a:t>
            </a:r>
            <a:br>
              <a:rPr lang="fr-FR" sz="1050" dirty="0">
                <a:gradFill>
                  <a:gsLst>
                    <a:gs pos="6250">
                      <a:srgbClr val="FFFFFF"/>
                    </a:gs>
                    <a:gs pos="18000">
                      <a:srgbClr val="FFFFFF"/>
                    </a:gs>
                  </a:gsLst>
                  <a:lin ang="5400000" scaled="0"/>
                </a:gradFill>
              </a:rPr>
            </a:br>
            <a:endParaRPr lang="fr-FR" sz="1050" dirty="0">
              <a:gradFill>
                <a:gsLst>
                  <a:gs pos="6250">
                    <a:srgbClr val="FFFFFF"/>
                  </a:gs>
                  <a:gs pos="18000">
                    <a:srgbClr val="FFFFFF"/>
                  </a:gs>
                </a:gsLst>
                <a:lin ang="5400000" scaled="0"/>
              </a:gradFill>
            </a:endParaRPr>
          </a:p>
        </p:txBody>
      </p:sp>
      <p:pic>
        <p:nvPicPr>
          <p:cNvPr id="15" name="Picture 2" descr="https://global.azurebootcamp.net/wp-content/uploads/2018/09/logo-2019-500x44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309" y="1432381"/>
            <a:ext cx="2498742" cy="22238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8" name="Groupe 17"/>
          <p:cNvGrpSpPr/>
          <p:nvPr/>
        </p:nvGrpSpPr>
        <p:grpSpPr>
          <a:xfrm>
            <a:off x="3275856" y="1877877"/>
            <a:ext cx="3427592" cy="993765"/>
            <a:chOff x="3088624" y="1837852"/>
            <a:chExt cx="3427592" cy="993765"/>
          </a:xfrm>
        </p:grpSpPr>
        <p:pic>
          <p:nvPicPr>
            <p:cNvPr id="9" name="Image 8"/>
            <p:cNvPicPr>
              <a:picLocks noChangeAspect="1"/>
            </p:cNvPicPr>
            <p:nvPr/>
          </p:nvPicPr>
          <p:blipFill rotWithShape="1">
            <a:blip r:embed="rId5"/>
            <a:srcRect l="16121" t="18194" r="61557" b="68177"/>
            <a:stretch/>
          </p:blipFill>
          <p:spPr>
            <a:xfrm>
              <a:off x="3088624" y="1837852"/>
              <a:ext cx="3427592" cy="993765"/>
            </a:xfrm>
            <a:prstGeom prst="rect">
              <a:avLst/>
            </a:prstGeom>
            <a:ln>
              <a:noFill/>
            </a:ln>
            <a:effectLst>
              <a:outerShdw blurRad="292100" dist="139700" dir="2700000" algn="tl" rotWithShape="0">
                <a:srgbClr val="333333">
                  <a:alpha val="65000"/>
                </a:srgbClr>
              </a:outerShdw>
            </a:effectLst>
          </p:spPr>
        </p:pic>
        <p:sp>
          <p:nvSpPr>
            <p:cNvPr id="17" name="Rectangle 16"/>
            <p:cNvSpPr/>
            <p:nvPr/>
          </p:nvSpPr>
          <p:spPr>
            <a:xfrm>
              <a:off x="5136219" y="2421058"/>
              <a:ext cx="1379997" cy="35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TextBox 18"/>
          <p:cNvSpPr txBox="1"/>
          <p:nvPr/>
        </p:nvSpPr>
        <p:spPr bwMode="white">
          <a:xfrm>
            <a:off x="3292420" y="3247202"/>
            <a:ext cx="5859140" cy="552439"/>
          </a:xfrm>
          <a:prstGeom prst="rect">
            <a:avLst/>
          </a:prstGeom>
          <a:solidFill>
            <a:srgbClr val="015CDA"/>
          </a:solidFill>
        </p:spPr>
        <p:txBody>
          <a:bodyPr wrap="square" lIns="134464" tIns="107571" rIns="134464" bIns="107571" rtlCol="0">
            <a:noAutofit/>
          </a:bodyPr>
          <a:lstStyle/>
          <a:p>
            <a:pPr defTabSz="685775">
              <a:lnSpc>
                <a:spcPct val="90000"/>
              </a:lnSpc>
            </a:pPr>
            <a:r>
              <a:rPr lang="fr-FR" sz="2000" b="1" dirty="0" smtClean="0">
                <a:gradFill>
                  <a:gsLst>
                    <a:gs pos="6250">
                      <a:srgbClr val="FFFFFF"/>
                    </a:gs>
                    <a:gs pos="18000">
                      <a:srgbClr val="FFFFFF"/>
                    </a:gs>
                  </a:gsLst>
                  <a:lin ang="5400000" scaled="0"/>
                </a:gradFill>
              </a:rPr>
              <a:t>Merci pour votre participation et votre écoute ! </a:t>
            </a:r>
            <a:endParaRPr lang="fr-FR" sz="1050" dirty="0">
              <a:gradFill>
                <a:gsLst>
                  <a:gs pos="6250">
                    <a:srgbClr val="FFFFFF"/>
                  </a:gs>
                  <a:gs pos="18000">
                    <a:srgbClr val="FFFFFF"/>
                  </a:gs>
                </a:gsLst>
                <a:lin ang="5400000" scaled="0"/>
              </a:gradFill>
            </a:endParaRPr>
          </a:p>
        </p:txBody>
      </p:sp>
    </p:spTree>
    <p:extLst>
      <p:ext uri="{BB962C8B-B14F-4D97-AF65-F5344CB8AC3E}">
        <p14:creationId xmlns:p14="http://schemas.microsoft.com/office/powerpoint/2010/main" val="402282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91358"/>
            <a:ext cx="9144000" cy="4156656"/>
          </a:xfrm>
          <a:prstGeom prst="rect">
            <a:avLst/>
          </a:prstGeom>
          <a:solidFill>
            <a:srgbClr val="442359"/>
          </a:solidFill>
          <a:ln>
            <a:solidFill>
              <a:srgbClr val="442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3" name="Graphic 82">
            <a:extLst>
              <a:ext uri="{FF2B5EF4-FFF2-40B4-BE49-F238E27FC236}">
                <a16:creationId xmlns:a16="http://schemas.microsoft.com/office/drawing/2014/main" id="{1660F060-E6F2-4169-A242-CDE2D9280B6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flipH="1">
            <a:off x="-408961" y="3696855"/>
            <a:ext cx="6038470" cy="1934968"/>
          </a:xfrm>
          <a:prstGeom prst="rect">
            <a:avLst/>
          </a:prstGeom>
        </p:spPr>
      </p:pic>
      <p:grpSp>
        <p:nvGrpSpPr>
          <p:cNvPr id="27" name="CIRCLE">
            <a:extLst>
              <a:ext uri="{FF2B5EF4-FFF2-40B4-BE49-F238E27FC236}">
                <a16:creationId xmlns:a16="http://schemas.microsoft.com/office/drawing/2014/main" id="{92BDBE93-0D02-4454-AD68-59A71E3407D9}"/>
              </a:ext>
            </a:extLst>
          </p:cNvPr>
          <p:cNvGrpSpPr/>
          <p:nvPr/>
        </p:nvGrpSpPr>
        <p:grpSpPr>
          <a:xfrm>
            <a:off x="-408960" y="-394291"/>
            <a:ext cx="2833201" cy="2850547"/>
            <a:chOff x="3967045" y="550462"/>
            <a:chExt cx="3080385" cy="3099245"/>
          </a:xfrm>
        </p:grpSpPr>
        <p:pic>
          <p:nvPicPr>
            <p:cNvPr id="23" name="Graphic 22">
              <a:extLst>
                <a:ext uri="{FF2B5EF4-FFF2-40B4-BE49-F238E27FC236}">
                  <a16:creationId xmlns:a16="http://schemas.microsoft.com/office/drawing/2014/main" id="{AEF04691-A66B-4AD7-8E7A-FAE5A8A78DF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4046131" y="1345591"/>
              <a:ext cx="2443353" cy="1177671"/>
            </a:xfrm>
            <a:prstGeom prst="rect">
              <a:avLst/>
            </a:prstGeom>
          </p:spPr>
        </p:pic>
        <p:grpSp>
          <p:nvGrpSpPr>
            <p:cNvPr id="26" name="Group 25">
              <a:extLst>
                <a:ext uri="{FF2B5EF4-FFF2-40B4-BE49-F238E27FC236}">
                  <a16:creationId xmlns:a16="http://schemas.microsoft.com/office/drawing/2014/main" id="{8DAC6A0F-339E-44D6-BE5F-2DA460A6B040}"/>
                </a:ext>
              </a:extLst>
            </p:cNvPr>
            <p:cNvGrpSpPr/>
            <p:nvPr/>
          </p:nvGrpSpPr>
          <p:grpSpPr>
            <a:xfrm>
              <a:off x="3967045" y="550462"/>
              <a:ext cx="3080385" cy="3099245"/>
              <a:chOff x="3967045" y="550462"/>
              <a:chExt cx="3080385" cy="3099245"/>
            </a:xfrm>
          </p:grpSpPr>
          <p:pic>
            <p:nvPicPr>
              <p:cNvPr id="17" name="Graphic 16">
                <a:extLst>
                  <a:ext uri="{FF2B5EF4-FFF2-40B4-BE49-F238E27FC236}">
                    <a16:creationId xmlns:a16="http://schemas.microsoft.com/office/drawing/2014/main" id="{C352A1C1-18D9-4054-91E6-7207808FA0C9}"/>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3967045" y="550462"/>
                <a:ext cx="3080385" cy="3099245"/>
              </a:xfrm>
              <a:prstGeom prst="rect">
                <a:avLst/>
              </a:prstGeom>
            </p:spPr>
          </p:pic>
          <p:pic>
            <p:nvPicPr>
              <p:cNvPr id="25" name="Graphic 24">
                <a:extLst>
                  <a:ext uri="{FF2B5EF4-FFF2-40B4-BE49-F238E27FC236}">
                    <a16:creationId xmlns:a16="http://schemas.microsoft.com/office/drawing/2014/main" id="{77B16789-EF5E-4E33-9080-BC3CE40D853B}"/>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4420481" y="2344345"/>
                <a:ext cx="2208657" cy="915734"/>
              </a:xfrm>
              <a:prstGeom prst="rect">
                <a:avLst/>
              </a:prstGeom>
            </p:spPr>
          </p:pic>
        </p:grpSp>
      </p:grpSp>
      <p:pic>
        <p:nvPicPr>
          <p:cNvPr id="21" name="Azure Files Logo">
            <a:extLst>
              <a:ext uri="{FF2B5EF4-FFF2-40B4-BE49-F238E27FC236}">
                <a16:creationId xmlns:a16="http://schemas.microsoft.com/office/drawing/2014/main" id="{0D834B0D-67D8-4D71-8AB3-047922DA5810}"/>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xmlns="" r:embed="rId12"/>
              </a:ext>
            </a:extLst>
          </a:blip>
          <a:stretch>
            <a:fillRect/>
          </a:stretch>
        </p:blipFill>
        <p:spPr>
          <a:xfrm>
            <a:off x="393144" y="612389"/>
            <a:ext cx="788558" cy="712488"/>
          </a:xfrm>
          <a:prstGeom prst="rect">
            <a:avLst/>
          </a:prstGeom>
        </p:spPr>
      </p:pic>
      <p:pic>
        <p:nvPicPr>
          <p:cNvPr id="33" name="Graphic 32">
            <a:extLst>
              <a:ext uri="{FF2B5EF4-FFF2-40B4-BE49-F238E27FC236}">
                <a16:creationId xmlns:a16="http://schemas.microsoft.com/office/drawing/2014/main" id="{3414826D-0BCE-4961-8A22-93C66E4AACEE}"/>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xmlns="" r:embed="rId14"/>
              </a:ext>
            </a:extLst>
          </a:blip>
          <a:stretch>
            <a:fillRect/>
          </a:stretch>
        </p:blipFill>
        <p:spPr>
          <a:xfrm>
            <a:off x="3871384" y="3239912"/>
            <a:ext cx="7847010" cy="1999252"/>
          </a:xfrm>
          <a:prstGeom prst="rect">
            <a:avLst/>
          </a:prstGeom>
        </p:spPr>
      </p:pic>
      <p:pic>
        <p:nvPicPr>
          <p:cNvPr id="34" name="Graphic 33">
            <a:extLst>
              <a:ext uri="{FF2B5EF4-FFF2-40B4-BE49-F238E27FC236}">
                <a16:creationId xmlns:a16="http://schemas.microsoft.com/office/drawing/2014/main" id="{DDFE38EA-447B-4211-BD3B-9973CFB7DB16}"/>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xmlns="" r:embed="rId16"/>
              </a:ext>
            </a:extLst>
          </a:blip>
          <a:stretch>
            <a:fillRect/>
          </a:stretch>
        </p:blipFill>
        <p:spPr>
          <a:xfrm rot="21148298">
            <a:off x="-776100" y="3522460"/>
            <a:ext cx="4710820" cy="1883408"/>
          </a:xfrm>
          <a:prstGeom prst="rect">
            <a:avLst/>
          </a:prstGeom>
        </p:spPr>
      </p:pic>
      <p:pic>
        <p:nvPicPr>
          <p:cNvPr id="35" name="Graphic 34">
            <a:extLst>
              <a:ext uri="{FF2B5EF4-FFF2-40B4-BE49-F238E27FC236}">
                <a16:creationId xmlns:a16="http://schemas.microsoft.com/office/drawing/2014/main" id="{54560E1B-0F8B-4AE9-BDA5-F8E63AD4505C}"/>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xmlns="" r:embed="rId18"/>
              </a:ext>
            </a:extLst>
          </a:blip>
          <a:stretch>
            <a:fillRect/>
          </a:stretch>
        </p:blipFill>
        <p:spPr>
          <a:xfrm>
            <a:off x="-207105" y="4096787"/>
            <a:ext cx="5066749" cy="1393997"/>
          </a:xfrm>
          <a:prstGeom prst="rect">
            <a:avLst/>
          </a:prstGeom>
        </p:spPr>
      </p:pic>
      <p:pic>
        <p:nvPicPr>
          <p:cNvPr id="36" name="Graphic 35">
            <a:extLst>
              <a:ext uri="{FF2B5EF4-FFF2-40B4-BE49-F238E27FC236}">
                <a16:creationId xmlns:a16="http://schemas.microsoft.com/office/drawing/2014/main" id="{5C4D2C98-65E9-4EA5-B3CB-32B7C06EB69F}"/>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xmlns="" r:embed="rId18"/>
              </a:ext>
            </a:extLst>
          </a:blip>
          <a:stretch>
            <a:fillRect/>
          </a:stretch>
        </p:blipFill>
        <p:spPr>
          <a:xfrm>
            <a:off x="4446903" y="4216933"/>
            <a:ext cx="4889918" cy="1212837"/>
          </a:xfrm>
          <a:prstGeom prst="rect">
            <a:avLst/>
          </a:prstGeom>
        </p:spPr>
      </p:pic>
      <p:grpSp>
        <p:nvGrpSpPr>
          <p:cNvPr id="51" name="HQ Cluster">
            <a:extLst>
              <a:ext uri="{FF2B5EF4-FFF2-40B4-BE49-F238E27FC236}">
                <a16:creationId xmlns:a16="http://schemas.microsoft.com/office/drawing/2014/main" id="{5411E026-89D4-4949-82F5-EB9E9FFE0CBB}"/>
              </a:ext>
            </a:extLst>
          </p:cNvPr>
          <p:cNvGrpSpPr/>
          <p:nvPr/>
        </p:nvGrpSpPr>
        <p:grpSpPr>
          <a:xfrm>
            <a:off x="102568" y="2469144"/>
            <a:ext cx="1015278" cy="864231"/>
            <a:chOff x="4595158" y="2102152"/>
            <a:chExt cx="1353896" cy="1152472"/>
          </a:xfrm>
        </p:grpSpPr>
        <p:pic>
          <p:nvPicPr>
            <p:cNvPr id="43" name="Graphic 42">
              <a:extLst>
                <a:ext uri="{FF2B5EF4-FFF2-40B4-BE49-F238E27FC236}">
                  <a16:creationId xmlns:a16="http://schemas.microsoft.com/office/drawing/2014/main" id="{2A5204C3-9BB6-4A90-85C0-C16AB1CB16E1}"/>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xmlns="" r:embed="rId20"/>
                </a:ext>
              </a:extLst>
            </a:blip>
            <a:stretch>
              <a:fillRect/>
            </a:stretch>
          </p:blipFill>
          <p:spPr>
            <a:xfrm>
              <a:off x="4708322" y="2152329"/>
              <a:ext cx="491490" cy="704850"/>
            </a:xfrm>
            <a:prstGeom prst="rect">
              <a:avLst/>
            </a:prstGeom>
          </p:spPr>
        </p:pic>
        <p:pic>
          <p:nvPicPr>
            <p:cNvPr id="45" name="Graphic 44">
              <a:extLst>
                <a:ext uri="{FF2B5EF4-FFF2-40B4-BE49-F238E27FC236}">
                  <a16:creationId xmlns:a16="http://schemas.microsoft.com/office/drawing/2014/main" id="{D1F68C82-1077-4CF0-B767-C5867E795D1D}"/>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xmlns="" r:embed="rId20"/>
                </a:ext>
              </a:extLst>
            </a:blip>
            <a:stretch>
              <a:fillRect/>
            </a:stretch>
          </p:blipFill>
          <p:spPr>
            <a:xfrm>
              <a:off x="5256847" y="2152329"/>
              <a:ext cx="491490" cy="704850"/>
            </a:xfrm>
            <a:prstGeom prst="rect">
              <a:avLst/>
            </a:prstGeom>
          </p:spPr>
        </p:pic>
        <p:sp>
          <p:nvSpPr>
            <p:cNvPr id="48" name="Left Bracket 47">
              <a:extLst>
                <a:ext uri="{FF2B5EF4-FFF2-40B4-BE49-F238E27FC236}">
                  <a16:creationId xmlns:a16="http://schemas.microsoft.com/office/drawing/2014/main" id="{E6CB5F4F-6907-4379-854E-9A72D248451A}"/>
                </a:ext>
              </a:extLst>
            </p:cNvPr>
            <p:cNvSpPr/>
            <p:nvPr/>
          </p:nvSpPr>
          <p:spPr>
            <a:xfrm rot="5400000">
              <a:off x="5198930" y="1546832"/>
              <a:ext cx="81400" cy="1192039"/>
            </a:xfrm>
            <a:prstGeom prst="leftBracket">
              <a:avLst>
                <a:gd name="adj" fmla="val 0"/>
              </a:avLst>
            </a:prstGeom>
            <a:ln w="31750">
              <a:solidFill>
                <a:schemeClr val="bg1">
                  <a:alpha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39">
                <a:defRPr/>
              </a:pPr>
              <a:endParaRPr lang="fr-FR" sz="1350" dirty="0">
                <a:solidFill>
                  <a:prstClr val="black"/>
                </a:solidFill>
                <a:latin typeface="Calibri" panose="020F0502020204030204"/>
              </a:endParaRPr>
            </a:p>
          </p:txBody>
        </p:sp>
        <p:sp>
          <p:nvSpPr>
            <p:cNvPr id="49" name="TextBox 48">
              <a:extLst>
                <a:ext uri="{FF2B5EF4-FFF2-40B4-BE49-F238E27FC236}">
                  <a16:creationId xmlns:a16="http://schemas.microsoft.com/office/drawing/2014/main" id="{78F6B12A-D332-4BE0-954D-C3BE3F34FF3F}"/>
                </a:ext>
              </a:extLst>
            </p:cNvPr>
            <p:cNvSpPr txBox="1"/>
            <p:nvPr/>
          </p:nvSpPr>
          <p:spPr>
            <a:xfrm>
              <a:off x="4595158" y="2854458"/>
              <a:ext cx="1353896" cy="400166"/>
            </a:xfrm>
            <a:prstGeom prst="rect">
              <a:avLst/>
            </a:prstGeom>
            <a:noFill/>
          </p:spPr>
          <p:txBody>
            <a:bodyPr wrap="none" rtlCol="0">
              <a:spAutoFit/>
            </a:bodyPr>
            <a:lstStyle/>
            <a:p>
              <a:pPr defTabSz="685739">
                <a:defRPr/>
              </a:pPr>
              <a:r>
                <a:rPr lang="fr-FR" sz="1350" dirty="0" smtClean="0">
                  <a:solidFill>
                    <a:prstClr val="white"/>
                  </a:solidFill>
                  <a:latin typeface="Segoe UI" panose="020B0502040204020203" pitchFamily="34" charset="0"/>
                  <a:cs typeface="Segoe UI" panose="020B0502040204020203" pitchFamily="34" charset="0"/>
                </a:rPr>
                <a:t>HQ Cluster</a:t>
              </a:r>
              <a:endParaRPr lang="fr-FR" sz="1350" dirty="0">
                <a:solidFill>
                  <a:prstClr val="white"/>
                </a:solidFill>
                <a:latin typeface="Segoe UI" panose="020B0502040204020203" pitchFamily="34" charset="0"/>
                <a:cs typeface="Segoe UI" panose="020B0502040204020203" pitchFamily="34" charset="0"/>
              </a:endParaRPr>
            </a:p>
          </p:txBody>
        </p:sp>
      </p:grpSp>
      <p:grpSp>
        <p:nvGrpSpPr>
          <p:cNvPr id="52" name="Branch 1">
            <a:extLst>
              <a:ext uri="{FF2B5EF4-FFF2-40B4-BE49-F238E27FC236}">
                <a16:creationId xmlns:a16="http://schemas.microsoft.com/office/drawing/2014/main" id="{12A8D3E9-2FEC-489A-85C9-98E8FD3DB6AF}"/>
              </a:ext>
            </a:extLst>
          </p:cNvPr>
          <p:cNvGrpSpPr/>
          <p:nvPr/>
        </p:nvGrpSpPr>
        <p:grpSpPr>
          <a:xfrm>
            <a:off x="1479217" y="2064077"/>
            <a:ext cx="708848" cy="828072"/>
            <a:chOff x="6647518" y="1914739"/>
            <a:chExt cx="945265" cy="1104252"/>
          </a:xfrm>
        </p:grpSpPr>
        <p:pic>
          <p:nvPicPr>
            <p:cNvPr id="44" name="Graphic 43">
              <a:extLst>
                <a:ext uri="{FF2B5EF4-FFF2-40B4-BE49-F238E27FC236}">
                  <a16:creationId xmlns:a16="http://schemas.microsoft.com/office/drawing/2014/main" id="{8AE2E294-B43E-48CC-A5FF-989E8D86382C}"/>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xmlns="" r:embed="rId20"/>
                </a:ext>
              </a:extLst>
            </a:blip>
            <a:stretch>
              <a:fillRect/>
            </a:stretch>
          </p:blipFill>
          <p:spPr>
            <a:xfrm>
              <a:off x="6842760" y="1914739"/>
              <a:ext cx="491490" cy="704850"/>
            </a:xfrm>
            <a:prstGeom prst="rect">
              <a:avLst/>
            </a:prstGeom>
          </p:spPr>
        </p:pic>
        <p:sp>
          <p:nvSpPr>
            <p:cNvPr id="50" name="TextBox 49">
              <a:extLst>
                <a:ext uri="{FF2B5EF4-FFF2-40B4-BE49-F238E27FC236}">
                  <a16:creationId xmlns:a16="http://schemas.microsoft.com/office/drawing/2014/main" id="{6CC8A22D-7D92-4880-B098-22D8A949347E}"/>
                </a:ext>
              </a:extLst>
            </p:cNvPr>
            <p:cNvSpPr txBox="1"/>
            <p:nvPr/>
          </p:nvSpPr>
          <p:spPr>
            <a:xfrm>
              <a:off x="6647518" y="2618825"/>
              <a:ext cx="945265" cy="400166"/>
            </a:xfrm>
            <a:prstGeom prst="rect">
              <a:avLst/>
            </a:prstGeom>
            <a:noFill/>
          </p:spPr>
          <p:txBody>
            <a:bodyPr wrap="none" rtlCol="0">
              <a:spAutoFit/>
            </a:bodyPr>
            <a:lstStyle/>
            <a:p>
              <a:pPr defTabSz="685739">
                <a:defRPr/>
              </a:pPr>
              <a:r>
                <a:rPr lang="fr-FR" sz="1350" dirty="0" smtClean="0">
                  <a:solidFill>
                    <a:prstClr val="white"/>
                  </a:solidFill>
                  <a:latin typeface="Segoe UI" panose="020B0502040204020203" pitchFamily="34" charset="0"/>
                  <a:cs typeface="Segoe UI" panose="020B0502040204020203" pitchFamily="34" charset="0"/>
                </a:rPr>
                <a:t>Branch</a:t>
              </a:r>
              <a:endParaRPr lang="fr-FR" sz="1350" dirty="0">
                <a:solidFill>
                  <a:prstClr val="white"/>
                </a:solidFill>
                <a:latin typeface="Segoe UI" panose="020B0502040204020203" pitchFamily="34" charset="0"/>
                <a:cs typeface="Segoe UI" panose="020B0502040204020203" pitchFamily="34" charset="0"/>
              </a:endParaRPr>
            </a:p>
          </p:txBody>
        </p:sp>
      </p:grpSp>
      <p:grpSp>
        <p:nvGrpSpPr>
          <p:cNvPr id="54" name="Branch 2">
            <a:extLst>
              <a:ext uri="{FF2B5EF4-FFF2-40B4-BE49-F238E27FC236}">
                <a16:creationId xmlns:a16="http://schemas.microsoft.com/office/drawing/2014/main" id="{6747AB1E-1A3F-44B8-BF3F-8B672F5B1C4B}"/>
              </a:ext>
            </a:extLst>
          </p:cNvPr>
          <p:cNvGrpSpPr/>
          <p:nvPr/>
        </p:nvGrpSpPr>
        <p:grpSpPr>
          <a:xfrm>
            <a:off x="2140767" y="1062942"/>
            <a:ext cx="708848" cy="828072"/>
            <a:chOff x="6647518" y="1914739"/>
            <a:chExt cx="945265" cy="1104252"/>
          </a:xfrm>
        </p:grpSpPr>
        <p:pic>
          <p:nvPicPr>
            <p:cNvPr id="55" name="Graphic 54">
              <a:extLst>
                <a:ext uri="{FF2B5EF4-FFF2-40B4-BE49-F238E27FC236}">
                  <a16:creationId xmlns:a16="http://schemas.microsoft.com/office/drawing/2014/main" id="{D673EAFF-AB4C-443E-B3E3-3FE7220E3510}"/>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xmlns="" r:embed="rId20"/>
                </a:ext>
              </a:extLst>
            </a:blip>
            <a:stretch>
              <a:fillRect/>
            </a:stretch>
          </p:blipFill>
          <p:spPr>
            <a:xfrm>
              <a:off x="6842760" y="1914739"/>
              <a:ext cx="491490" cy="704850"/>
            </a:xfrm>
            <a:prstGeom prst="rect">
              <a:avLst/>
            </a:prstGeom>
          </p:spPr>
        </p:pic>
        <p:sp>
          <p:nvSpPr>
            <p:cNvPr id="56" name="TextBox 55">
              <a:extLst>
                <a:ext uri="{FF2B5EF4-FFF2-40B4-BE49-F238E27FC236}">
                  <a16:creationId xmlns:a16="http://schemas.microsoft.com/office/drawing/2014/main" id="{C5E8CB9A-13AC-4B58-818D-8B13D80163E6}"/>
                </a:ext>
              </a:extLst>
            </p:cNvPr>
            <p:cNvSpPr txBox="1"/>
            <p:nvPr/>
          </p:nvSpPr>
          <p:spPr>
            <a:xfrm>
              <a:off x="6647518" y="2618825"/>
              <a:ext cx="945265" cy="400166"/>
            </a:xfrm>
            <a:prstGeom prst="rect">
              <a:avLst/>
            </a:prstGeom>
            <a:noFill/>
          </p:spPr>
          <p:txBody>
            <a:bodyPr wrap="none" rtlCol="0">
              <a:spAutoFit/>
            </a:bodyPr>
            <a:lstStyle/>
            <a:p>
              <a:pPr defTabSz="685739">
                <a:defRPr/>
              </a:pPr>
              <a:r>
                <a:rPr lang="fr-FR" sz="1350" dirty="0" smtClean="0">
                  <a:solidFill>
                    <a:prstClr val="white"/>
                  </a:solidFill>
                  <a:latin typeface="Segoe UI" panose="020B0502040204020203" pitchFamily="34" charset="0"/>
                  <a:cs typeface="Segoe UI" panose="020B0502040204020203" pitchFamily="34" charset="0"/>
                </a:rPr>
                <a:t>Branch</a:t>
              </a:r>
              <a:endParaRPr lang="fr-FR" sz="1350" dirty="0">
                <a:solidFill>
                  <a:prstClr val="white"/>
                </a:solidFill>
                <a:latin typeface="Segoe UI" panose="020B0502040204020203" pitchFamily="34" charset="0"/>
                <a:cs typeface="Segoe UI" panose="020B0502040204020203" pitchFamily="34" charset="0"/>
              </a:endParaRPr>
            </a:p>
          </p:txBody>
        </p:sp>
      </p:grpSp>
      <p:sp>
        <p:nvSpPr>
          <p:cNvPr id="57" name="Centralize">
            <a:extLst>
              <a:ext uri="{FF2B5EF4-FFF2-40B4-BE49-F238E27FC236}">
                <a16:creationId xmlns:a16="http://schemas.microsoft.com/office/drawing/2014/main" id="{7C07FF2A-D183-4DEB-B6F2-EEA980D11ED0}"/>
              </a:ext>
            </a:extLst>
          </p:cNvPr>
          <p:cNvSpPr txBox="1"/>
          <p:nvPr/>
        </p:nvSpPr>
        <p:spPr>
          <a:xfrm>
            <a:off x="2739694" y="2332786"/>
            <a:ext cx="6540883" cy="369332"/>
          </a:xfrm>
          <a:prstGeom prst="rect">
            <a:avLst/>
          </a:prstGeom>
          <a:noFill/>
        </p:spPr>
        <p:txBody>
          <a:bodyPr wrap="square" rtlCol="0">
            <a:spAutoFit/>
          </a:bodyPr>
          <a:lstStyle/>
          <a:p>
            <a:pPr defTabSz="685739">
              <a:defRPr/>
            </a:pPr>
            <a:r>
              <a:rPr lang="fr-FR" b="1" dirty="0" smtClean="0">
                <a:solidFill>
                  <a:prstClr val="white"/>
                </a:solidFill>
                <a:latin typeface="Segoe UI" panose="020B0502040204020203" pitchFamily="34" charset="0"/>
                <a:cs typeface="Segoe UI" panose="020B0502040204020203" pitchFamily="34" charset="0"/>
              </a:rPr>
              <a:t>Centralisation des Services de Fichiers </a:t>
            </a:r>
            <a:r>
              <a:rPr lang="fr-FR" dirty="0" smtClean="0">
                <a:solidFill>
                  <a:prstClr val="white"/>
                </a:solidFill>
                <a:latin typeface="Segoe UI" panose="020B0502040204020203" pitchFamily="34" charset="0"/>
                <a:cs typeface="Segoe UI" panose="020B0502040204020203" pitchFamily="34" charset="0"/>
              </a:rPr>
              <a:t>dans Azure Storage</a:t>
            </a:r>
            <a:endParaRPr lang="fr-FR" dirty="0">
              <a:solidFill>
                <a:prstClr val="white"/>
              </a:solidFill>
              <a:latin typeface="Segoe UI" panose="020B0502040204020203" pitchFamily="34" charset="0"/>
              <a:cs typeface="Segoe UI" panose="020B0502040204020203" pitchFamily="34" charset="0"/>
            </a:endParaRPr>
          </a:p>
        </p:txBody>
      </p:sp>
      <p:sp>
        <p:nvSpPr>
          <p:cNvPr id="58" name="Cache">
            <a:extLst>
              <a:ext uri="{FF2B5EF4-FFF2-40B4-BE49-F238E27FC236}">
                <a16:creationId xmlns:a16="http://schemas.microsoft.com/office/drawing/2014/main" id="{41C05720-68CE-4FDA-A3B1-BD72F140F7D2}"/>
              </a:ext>
            </a:extLst>
          </p:cNvPr>
          <p:cNvSpPr txBox="1"/>
          <p:nvPr/>
        </p:nvSpPr>
        <p:spPr>
          <a:xfrm>
            <a:off x="2739694" y="2760083"/>
            <a:ext cx="6113247" cy="369332"/>
          </a:xfrm>
          <a:prstGeom prst="rect">
            <a:avLst/>
          </a:prstGeom>
          <a:noFill/>
        </p:spPr>
        <p:txBody>
          <a:bodyPr wrap="square" rtlCol="0">
            <a:spAutoFit/>
          </a:bodyPr>
          <a:lstStyle/>
          <a:p>
            <a:pPr defTabSz="685739">
              <a:defRPr/>
            </a:pPr>
            <a:r>
              <a:rPr lang="fr-FR" b="1" dirty="0" smtClean="0">
                <a:solidFill>
                  <a:prstClr val="white"/>
                </a:solidFill>
                <a:latin typeface="Segoe UI" panose="020B0502040204020203" pitchFamily="34" charset="0"/>
                <a:cs typeface="Segoe UI" panose="020B0502040204020203" pitchFamily="34" charset="0"/>
              </a:rPr>
              <a:t>Cache sur N sites </a:t>
            </a:r>
            <a:r>
              <a:rPr lang="fr-FR" dirty="0" smtClean="0">
                <a:solidFill>
                  <a:prstClr val="white"/>
                </a:solidFill>
                <a:latin typeface="Segoe UI" panose="020B0502040204020203" pitchFamily="34" charset="0"/>
                <a:cs typeface="Segoe UI" panose="020B0502040204020203" pitchFamily="34" charset="0"/>
              </a:rPr>
              <a:t>pour des accès locaux performants </a:t>
            </a:r>
            <a:endParaRPr lang="fr-FR" dirty="0">
              <a:solidFill>
                <a:prstClr val="white"/>
              </a:solidFill>
              <a:latin typeface="Segoe UI" panose="020B0502040204020203" pitchFamily="34" charset="0"/>
              <a:cs typeface="Segoe UI" panose="020B0502040204020203" pitchFamily="34" charset="0"/>
            </a:endParaRPr>
          </a:p>
        </p:txBody>
      </p:sp>
      <p:sp>
        <p:nvSpPr>
          <p:cNvPr id="59" name="Backup">
            <a:extLst>
              <a:ext uri="{FF2B5EF4-FFF2-40B4-BE49-F238E27FC236}">
                <a16:creationId xmlns:a16="http://schemas.microsoft.com/office/drawing/2014/main" id="{85D91CC0-912E-4A25-850A-D5AC5258B027}"/>
              </a:ext>
            </a:extLst>
          </p:cNvPr>
          <p:cNvSpPr txBox="1"/>
          <p:nvPr/>
        </p:nvSpPr>
        <p:spPr>
          <a:xfrm>
            <a:off x="2739694" y="3187381"/>
            <a:ext cx="5812335" cy="369332"/>
          </a:xfrm>
          <a:prstGeom prst="rect">
            <a:avLst/>
          </a:prstGeom>
          <a:noFill/>
        </p:spPr>
        <p:txBody>
          <a:bodyPr wrap="square" rtlCol="0">
            <a:spAutoFit/>
          </a:bodyPr>
          <a:lstStyle/>
          <a:p>
            <a:pPr defTabSz="685739">
              <a:defRPr/>
            </a:pPr>
            <a:r>
              <a:rPr lang="fr-FR" b="1" dirty="0" smtClean="0">
                <a:solidFill>
                  <a:prstClr val="white"/>
                </a:solidFill>
                <a:latin typeface="Segoe UI" panose="020B0502040204020203" pitchFamily="34" charset="0"/>
                <a:cs typeface="Segoe UI" panose="020B0502040204020203" pitchFamily="34" charset="0"/>
              </a:rPr>
              <a:t>Sauvegarde Cloud </a:t>
            </a:r>
            <a:r>
              <a:rPr lang="fr-FR" dirty="0" smtClean="0">
                <a:solidFill>
                  <a:prstClr val="white"/>
                </a:solidFill>
                <a:latin typeface="Segoe UI" panose="020B0502040204020203" pitchFamily="34" charset="0"/>
                <a:cs typeface="Segoe UI" panose="020B0502040204020203" pitchFamily="34" charset="0"/>
              </a:rPr>
              <a:t>pour </a:t>
            </a:r>
            <a:r>
              <a:rPr lang="fr-FR" b="1" dirty="0" smtClean="0">
                <a:solidFill>
                  <a:prstClr val="white"/>
                </a:solidFill>
                <a:latin typeface="Segoe UI" panose="020B0502040204020203" pitchFamily="34" charset="0"/>
                <a:cs typeface="Segoe UI" panose="020B0502040204020203" pitchFamily="34" charset="0"/>
              </a:rPr>
              <a:t>Récupération rapide </a:t>
            </a:r>
            <a:endParaRPr lang="fr-FR" b="1" dirty="0">
              <a:solidFill>
                <a:prstClr val="white"/>
              </a:solidFill>
              <a:latin typeface="Segoe UI" panose="020B0502040204020203" pitchFamily="34" charset="0"/>
              <a:cs typeface="Segoe UI" panose="020B0502040204020203" pitchFamily="34" charset="0"/>
            </a:endParaRPr>
          </a:p>
        </p:txBody>
      </p:sp>
      <p:sp>
        <p:nvSpPr>
          <p:cNvPr id="60" name="AFS HEDALINE">
            <a:extLst>
              <a:ext uri="{FF2B5EF4-FFF2-40B4-BE49-F238E27FC236}">
                <a16:creationId xmlns:a16="http://schemas.microsoft.com/office/drawing/2014/main" id="{6E9E8B15-2DA0-4C20-B419-BF1DD21F8B9A}"/>
              </a:ext>
            </a:extLst>
          </p:cNvPr>
          <p:cNvSpPr txBox="1"/>
          <p:nvPr/>
        </p:nvSpPr>
        <p:spPr>
          <a:xfrm>
            <a:off x="3786343" y="1670895"/>
            <a:ext cx="3444726" cy="646331"/>
          </a:xfrm>
          <a:prstGeom prst="rect">
            <a:avLst/>
          </a:prstGeom>
          <a:noFill/>
        </p:spPr>
        <p:txBody>
          <a:bodyPr wrap="none" rtlCol="0">
            <a:spAutoFit/>
          </a:bodyPr>
          <a:lstStyle/>
          <a:p>
            <a:pPr defTabSz="685739">
              <a:defRPr/>
            </a:pPr>
            <a:r>
              <a:rPr lang="fr-FR" sz="3600" b="1" dirty="0" smtClean="0">
                <a:solidFill>
                  <a:prstClr val="white"/>
                </a:solidFill>
                <a:latin typeface="Segoe UI" panose="020B0502040204020203" pitchFamily="34" charset="0"/>
                <a:cs typeface="Segoe UI" panose="020B0502040204020203" pitchFamily="34" charset="0"/>
              </a:rPr>
              <a:t>Azure File Sync</a:t>
            </a:r>
            <a:endParaRPr lang="fr-FR" sz="3600" b="1" dirty="0">
              <a:solidFill>
                <a:prstClr val="white"/>
              </a:solidFill>
              <a:latin typeface="Segoe UI" panose="020B0502040204020203" pitchFamily="34" charset="0"/>
              <a:cs typeface="Segoe UI" panose="020B0502040204020203" pitchFamily="34" charset="0"/>
            </a:endParaRPr>
          </a:p>
        </p:txBody>
      </p:sp>
      <p:grpSp>
        <p:nvGrpSpPr>
          <p:cNvPr id="79" name="Line Branch 2">
            <a:extLst>
              <a:ext uri="{FF2B5EF4-FFF2-40B4-BE49-F238E27FC236}">
                <a16:creationId xmlns:a16="http://schemas.microsoft.com/office/drawing/2014/main" id="{80807B16-C62C-49E3-81A0-340BF904A850}"/>
              </a:ext>
            </a:extLst>
          </p:cNvPr>
          <p:cNvGrpSpPr/>
          <p:nvPr/>
        </p:nvGrpSpPr>
        <p:grpSpPr>
          <a:xfrm>
            <a:off x="1111342" y="812005"/>
            <a:ext cx="1149485" cy="250938"/>
            <a:chOff x="1481134" y="1082340"/>
            <a:chExt cx="1532864" cy="334631"/>
          </a:xfrm>
        </p:grpSpPr>
        <p:cxnSp>
          <p:nvCxnSpPr>
            <p:cNvPr id="64" name="Straight Connector 63">
              <a:extLst>
                <a:ext uri="{FF2B5EF4-FFF2-40B4-BE49-F238E27FC236}">
                  <a16:creationId xmlns:a16="http://schemas.microsoft.com/office/drawing/2014/main" id="{B25F1C89-815C-4D85-8CF5-9A52D83B06A6}"/>
                </a:ext>
              </a:extLst>
            </p:cNvPr>
            <p:cNvCxnSpPr>
              <a:cxnSpLocks/>
            </p:cNvCxnSpPr>
            <p:nvPr/>
          </p:nvCxnSpPr>
          <p:spPr>
            <a:xfrm>
              <a:off x="1481134" y="1291206"/>
              <a:ext cx="1532864" cy="125765"/>
            </a:xfrm>
            <a:prstGeom prst="line">
              <a:avLst/>
            </a:prstGeom>
            <a:ln w="222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9599398-2032-4079-8DC2-1E1D68E4EA71}"/>
                </a:ext>
              </a:extLst>
            </p:cNvPr>
            <p:cNvSpPr txBox="1"/>
            <p:nvPr/>
          </p:nvSpPr>
          <p:spPr>
            <a:xfrm rot="255551">
              <a:off x="2228912" y="1082340"/>
              <a:ext cx="752877" cy="307819"/>
            </a:xfrm>
            <a:prstGeom prst="rect">
              <a:avLst/>
            </a:prstGeom>
            <a:noFill/>
          </p:spPr>
          <p:txBody>
            <a:bodyPr wrap="none" rtlCol="0">
              <a:spAutoFit/>
            </a:bodyPr>
            <a:lstStyle/>
            <a:p>
              <a:pPr defTabSz="685739">
                <a:defRPr/>
              </a:pPr>
              <a:r>
                <a:rPr lang="fr-FR" sz="900" dirty="0" smtClean="0">
                  <a:solidFill>
                    <a:prstClr val="white"/>
                  </a:solidFill>
                  <a:latin typeface="Calibri" panose="020F0502020204030204"/>
                </a:rPr>
                <a:t>file </a:t>
              </a:r>
              <a:r>
                <a:rPr lang="fr-FR" sz="900" dirty="0" err="1" smtClean="0">
                  <a:solidFill>
                    <a:prstClr val="white"/>
                  </a:solidFill>
                  <a:latin typeface="Calibri" panose="020F0502020204030204"/>
                </a:rPr>
                <a:t>sync</a:t>
              </a:r>
              <a:endParaRPr lang="fr-FR" sz="900" dirty="0">
                <a:solidFill>
                  <a:prstClr val="white"/>
                </a:solidFill>
                <a:latin typeface="Calibri" panose="020F0502020204030204"/>
              </a:endParaRPr>
            </a:p>
          </p:txBody>
        </p:sp>
      </p:grpSp>
      <p:grpSp>
        <p:nvGrpSpPr>
          <p:cNvPr id="80" name="Line Branch 1">
            <a:extLst>
              <a:ext uri="{FF2B5EF4-FFF2-40B4-BE49-F238E27FC236}">
                <a16:creationId xmlns:a16="http://schemas.microsoft.com/office/drawing/2014/main" id="{85601CF9-DD39-495A-9ACE-FE24AA45C75C}"/>
              </a:ext>
            </a:extLst>
          </p:cNvPr>
          <p:cNvGrpSpPr/>
          <p:nvPr/>
        </p:nvGrpSpPr>
        <p:grpSpPr>
          <a:xfrm>
            <a:off x="939919" y="1237982"/>
            <a:ext cx="666060" cy="804357"/>
            <a:chOff x="1252538" y="1650389"/>
            <a:chExt cx="888206" cy="1072628"/>
          </a:xfrm>
        </p:grpSpPr>
        <p:cxnSp>
          <p:nvCxnSpPr>
            <p:cNvPr id="70" name="Straight Connector 69">
              <a:extLst>
                <a:ext uri="{FF2B5EF4-FFF2-40B4-BE49-F238E27FC236}">
                  <a16:creationId xmlns:a16="http://schemas.microsoft.com/office/drawing/2014/main" id="{E8EEB790-7A69-480E-9A8C-BDCA95A37751}"/>
                </a:ext>
              </a:extLst>
            </p:cNvPr>
            <p:cNvCxnSpPr>
              <a:cxnSpLocks/>
            </p:cNvCxnSpPr>
            <p:nvPr/>
          </p:nvCxnSpPr>
          <p:spPr>
            <a:xfrm>
              <a:off x="1252538" y="1650389"/>
              <a:ext cx="888206" cy="1072628"/>
            </a:xfrm>
            <a:prstGeom prst="line">
              <a:avLst/>
            </a:prstGeom>
            <a:ln w="222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6247DF52-43EE-4B9B-8640-673B4735FD1F}"/>
                </a:ext>
              </a:extLst>
            </p:cNvPr>
            <p:cNvSpPr txBox="1"/>
            <p:nvPr/>
          </p:nvSpPr>
          <p:spPr>
            <a:xfrm rot="3025556">
              <a:off x="1574529" y="2116515"/>
              <a:ext cx="752877" cy="307820"/>
            </a:xfrm>
            <a:prstGeom prst="rect">
              <a:avLst/>
            </a:prstGeom>
            <a:noFill/>
          </p:spPr>
          <p:txBody>
            <a:bodyPr wrap="none" rtlCol="0">
              <a:spAutoFit/>
            </a:bodyPr>
            <a:lstStyle/>
            <a:p>
              <a:pPr defTabSz="685739">
                <a:defRPr/>
              </a:pPr>
              <a:r>
                <a:rPr lang="fr-FR" sz="900" dirty="0" smtClean="0">
                  <a:solidFill>
                    <a:prstClr val="white"/>
                  </a:solidFill>
                  <a:latin typeface="Calibri" panose="020F0502020204030204"/>
                </a:rPr>
                <a:t>file </a:t>
              </a:r>
              <a:r>
                <a:rPr lang="fr-FR" sz="900" dirty="0" err="1" smtClean="0">
                  <a:solidFill>
                    <a:prstClr val="white"/>
                  </a:solidFill>
                  <a:latin typeface="Calibri" panose="020F0502020204030204"/>
                </a:rPr>
                <a:t>sync</a:t>
              </a:r>
              <a:endParaRPr lang="fr-FR" sz="900" dirty="0">
                <a:solidFill>
                  <a:prstClr val="white"/>
                </a:solidFill>
                <a:latin typeface="Calibri" panose="020F0502020204030204"/>
              </a:endParaRPr>
            </a:p>
          </p:txBody>
        </p:sp>
      </p:grpSp>
      <p:grpSp>
        <p:nvGrpSpPr>
          <p:cNvPr id="81" name="Line HQ">
            <a:extLst>
              <a:ext uri="{FF2B5EF4-FFF2-40B4-BE49-F238E27FC236}">
                <a16:creationId xmlns:a16="http://schemas.microsoft.com/office/drawing/2014/main" id="{B8F61216-6460-4D64-B25C-06F45EDBC683}"/>
              </a:ext>
            </a:extLst>
          </p:cNvPr>
          <p:cNvGrpSpPr/>
          <p:nvPr/>
        </p:nvGrpSpPr>
        <p:grpSpPr>
          <a:xfrm>
            <a:off x="375158" y="1237981"/>
            <a:ext cx="259673" cy="1187885"/>
            <a:chOff x="499418" y="1650389"/>
            <a:chExt cx="346279" cy="1584071"/>
          </a:xfrm>
        </p:grpSpPr>
        <p:cxnSp>
          <p:nvCxnSpPr>
            <p:cNvPr id="73" name="Straight Connector 72">
              <a:extLst>
                <a:ext uri="{FF2B5EF4-FFF2-40B4-BE49-F238E27FC236}">
                  <a16:creationId xmlns:a16="http://schemas.microsoft.com/office/drawing/2014/main" id="{04EF2DCD-5F47-49AA-B662-CE29FEC3390C}"/>
                </a:ext>
              </a:extLst>
            </p:cNvPr>
            <p:cNvCxnSpPr>
              <a:cxnSpLocks/>
            </p:cNvCxnSpPr>
            <p:nvPr/>
          </p:nvCxnSpPr>
          <p:spPr>
            <a:xfrm flipH="1">
              <a:off x="764317" y="1650389"/>
              <a:ext cx="81380" cy="1584071"/>
            </a:xfrm>
            <a:prstGeom prst="line">
              <a:avLst/>
            </a:prstGeom>
            <a:ln w="222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1F7AE4F4-C2E4-421F-A8C8-8EE623C96E8B}"/>
                </a:ext>
              </a:extLst>
            </p:cNvPr>
            <p:cNvSpPr txBox="1"/>
            <p:nvPr/>
          </p:nvSpPr>
          <p:spPr>
            <a:xfrm rot="16363616">
              <a:off x="276889" y="2389206"/>
              <a:ext cx="752877" cy="307819"/>
            </a:xfrm>
            <a:prstGeom prst="rect">
              <a:avLst/>
            </a:prstGeom>
            <a:noFill/>
          </p:spPr>
          <p:txBody>
            <a:bodyPr wrap="none" rtlCol="0">
              <a:spAutoFit/>
            </a:bodyPr>
            <a:lstStyle/>
            <a:p>
              <a:pPr defTabSz="685739">
                <a:defRPr/>
              </a:pPr>
              <a:r>
                <a:rPr lang="fr-FR" sz="900" dirty="0" smtClean="0">
                  <a:solidFill>
                    <a:prstClr val="white"/>
                  </a:solidFill>
                  <a:latin typeface="Calibri" panose="020F0502020204030204"/>
                </a:rPr>
                <a:t>file </a:t>
              </a:r>
              <a:r>
                <a:rPr lang="fr-FR" sz="900" dirty="0" err="1" smtClean="0">
                  <a:solidFill>
                    <a:prstClr val="white"/>
                  </a:solidFill>
                  <a:latin typeface="Calibri" panose="020F0502020204030204"/>
                </a:rPr>
                <a:t>sync</a:t>
              </a:r>
              <a:endParaRPr lang="fr-FR" sz="900" dirty="0">
                <a:solidFill>
                  <a:prstClr val="white"/>
                </a:solidFill>
                <a:latin typeface="Calibri" panose="020F0502020204030204"/>
              </a:endParaRPr>
            </a:p>
          </p:txBody>
        </p:sp>
      </p:grpSp>
      <p:sp>
        <p:nvSpPr>
          <p:cNvPr id="38" name="TextBox 18"/>
          <p:cNvSpPr txBox="1"/>
          <p:nvPr/>
        </p:nvSpPr>
        <p:spPr bwMode="white">
          <a:xfrm>
            <a:off x="3139681" y="354995"/>
            <a:ext cx="4305302" cy="785132"/>
          </a:xfrm>
          <a:prstGeom prst="rect">
            <a:avLst/>
          </a:prstGeom>
          <a:solidFill>
            <a:srgbClr val="015CDA"/>
          </a:solidFill>
        </p:spPr>
        <p:txBody>
          <a:bodyPr wrap="square" lIns="134464" tIns="107571" rIns="134464" bIns="107571" rtlCol="0">
            <a:noAutofit/>
          </a:bodyPr>
          <a:lstStyle/>
          <a:p>
            <a:pPr defTabSz="685775">
              <a:lnSpc>
                <a:spcPct val="90000"/>
              </a:lnSpc>
            </a:pPr>
            <a:r>
              <a:rPr lang="fr-FR" sz="2059" b="1" dirty="0" smtClean="0">
                <a:gradFill>
                  <a:gsLst>
                    <a:gs pos="6250">
                      <a:srgbClr val="FFFFFF"/>
                    </a:gs>
                    <a:gs pos="18000">
                      <a:srgbClr val="FFFFFF"/>
                    </a:gs>
                  </a:gsLst>
                  <a:lin ang="5400000" scaled="0"/>
                </a:gradFill>
              </a:rPr>
              <a:t>Stockage Hybride dans Azure </a:t>
            </a:r>
            <a:endParaRPr lang="fr-FR" sz="2059" b="1" dirty="0">
              <a:gradFill>
                <a:gsLst>
                  <a:gs pos="6250">
                    <a:srgbClr val="FFFFFF"/>
                  </a:gs>
                  <a:gs pos="18000">
                    <a:srgbClr val="FFFFFF"/>
                  </a:gs>
                </a:gsLst>
                <a:lin ang="5400000" scaled="0"/>
              </a:gradFill>
            </a:endParaRPr>
          </a:p>
          <a:p>
            <a:pPr defTabSz="685775">
              <a:lnSpc>
                <a:spcPct val="90000"/>
              </a:lnSpc>
            </a:pPr>
            <a:r>
              <a:rPr lang="fr-FR" sz="1050" dirty="0" smtClean="0">
                <a:gradFill>
                  <a:gsLst>
                    <a:gs pos="6250">
                      <a:srgbClr val="FFFFFF"/>
                    </a:gs>
                    <a:gs pos="18000">
                      <a:srgbClr val="FFFFFF"/>
                    </a:gs>
                  </a:gsLst>
                  <a:lin ang="5400000" scaled="0"/>
                </a:gradFill>
              </a:rPr>
              <a:t>Etendez </a:t>
            </a:r>
            <a:r>
              <a:rPr lang="fr-FR" sz="1050" dirty="0">
                <a:gradFill>
                  <a:gsLst>
                    <a:gs pos="6250">
                      <a:srgbClr val="FFFFFF"/>
                    </a:gs>
                    <a:gs pos="18000">
                      <a:srgbClr val="FFFFFF"/>
                    </a:gs>
                  </a:gsLst>
                  <a:lin ang="5400000" scaled="0"/>
                </a:gradFill>
              </a:rPr>
              <a:t>vos serveurs de fichiers Windows avec Azure File Sync </a:t>
            </a:r>
            <a:r>
              <a:rPr lang="fr-FR" sz="1050" dirty="0" smtClean="0">
                <a:gradFill>
                  <a:gsLst>
                    <a:gs pos="6250">
                      <a:srgbClr val="FFFFFF"/>
                    </a:gs>
                    <a:gs pos="18000">
                      <a:srgbClr val="FFFFFF"/>
                    </a:gs>
                  </a:gsLst>
                  <a:lin ang="5400000" scaled="0"/>
                </a:gradFill>
              </a:rPr>
              <a:t>!</a:t>
            </a:r>
            <a:endParaRPr lang="fr-FR" sz="1050" dirty="0">
              <a:gradFill>
                <a:gsLst>
                  <a:gs pos="6250">
                    <a:srgbClr val="FFFFFF"/>
                  </a:gs>
                  <a:gs pos="18000">
                    <a:srgbClr val="FFFFFF"/>
                  </a:gs>
                </a:gsLst>
                <a:lin ang="5400000" scaled="0"/>
              </a:gradFill>
            </a:endParaRPr>
          </a:p>
        </p:txBody>
      </p:sp>
    </p:spTree>
    <p:extLst>
      <p:ext uri="{BB962C8B-B14F-4D97-AF65-F5344CB8AC3E}">
        <p14:creationId xmlns:p14="http://schemas.microsoft.com/office/powerpoint/2010/main" val="341481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963597"/>
            <a:ext cx="9157034" cy="34803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a:extLst>
              <a:ext uri="{FF2B5EF4-FFF2-40B4-BE49-F238E27FC236}">
                <a16:creationId xmlns:a16="http://schemas.microsoft.com/office/drawing/2014/main" id="{8992FFF3-B61E-474F-A5A8-CED837383B4E}"/>
              </a:ext>
            </a:extLst>
          </p:cNvPr>
          <p:cNvSpPr>
            <a:spLocks noGrp="1"/>
          </p:cNvSpPr>
          <p:nvPr>
            <p:ph type="title"/>
          </p:nvPr>
        </p:nvSpPr>
        <p:spPr/>
        <p:txBody>
          <a:bodyPr>
            <a:normAutofit fontScale="90000"/>
          </a:bodyPr>
          <a:lstStyle/>
          <a:p>
            <a:r>
              <a:rPr lang="fr-FR" b="1" dirty="0" smtClean="0"/>
              <a:t>Historique</a:t>
            </a:r>
            <a:r>
              <a:rPr lang="en-US" b="1" dirty="0" smtClean="0"/>
              <a:t> / Roadmap</a:t>
            </a:r>
            <a:endParaRPr lang="en-US" b="1" dirty="0"/>
          </a:p>
        </p:txBody>
      </p:sp>
      <p:grpSp>
        <p:nvGrpSpPr>
          <p:cNvPr id="3" name="Groupe 2"/>
          <p:cNvGrpSpPr/>
          <p:nvPr/>
        </p:nvGrpSpPr>
        <p:grpSpPr>
          <a:xfrm>
            <a:off x="0" y="1394187"/>
            <a:ext cx="7465793" cy="2974899"/>
            <a:chOff x="751829" y="1635646"/>
            <a:chExt cx="7465793" cy="2974899"/>
          </a:xfrm>
        </p:grpSpPr>
        <p:sp>
          <p:nvSpPr>
            <p:cNvPr id="4" name="Rectangle 3"/>
            <p:cNvSpPr/>
            <p:nvPr/>
          </p:nvSpPr>
          <p:spPr>
            <a:xfrm>
              <a:off x="751829" y="1635646"/>
              <a:ext cx="7465793" cy="2974899"/>
            </a:xfrm>
            <a:prstGeom prst="rect">
              <a:avLst/>
            </a:prstGeom>
            <a:noFill/>
          </p:spPr>
        </p:sp>
        <p:sp>
          <p:nvSpPr>
            <p:cNvPr id="5" name="Forme en L 4"/>
            <p:cNvSpPr/>
            <p:nvPr/>
          </p:nvSpPr>
          <p:spPr>
            <a:xfrm rot="5400000">
              <a:off x="1577110" y="2355531"/>
              <a:ext cx="1242192" cy="2066980"/>
            </a:xfrm>
            <a:prstGeom prst="corner">
              <a:avLst>
                <a:gd name="adj1" fmla="val 16120"/>
                <a:gd name="adj2" fmla="val 16110"/>
              </a:avLst>
            </a:prstGeom>
            <a:solidFill>
              <a:srgbClr val="FFB900"/>
            </a:solidFill>
            <a:ln>
              <a:solidFill>
                <a:srgbClr val="FFB900"/>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 name="Forme libre 5"/>
            <p:cNvSpPr/>
            <p:nvPr/>
          </p:nvSpPr>
          <p:spPr>
            <a:xfrm>
              <a:off x="1375560" y="2963266"/>
              <a:ext cx="1866081" cy="1635729"/>
            </a:xfrm>
            <a:custGeom>
              <a:avLst/>
              <a:gdLst>
                <a:gd name="connsiteX0" fmla="*/ 0 w 1866081"/>
                <a:gd name="connsiteY0" fmla="*/ 0 h 1635729"/>
                <a:gd name="connsiteX1" fmla="*/ 1866081 w 1866081"/>
                <a:gd name="connsiteY1" fmla="*/ 0 h 1635729"/>
                <a:gd name="connsiteX2" fmla="*/ 1866081 w 1866081"/>
                <a:gd name="connsiteY2" fmla="*/ 1635729 h 1635729"/>
                <a:gd name="connsiteX3" fmla="*/ 0 w 1866081"/>
                <a:gd name="connsiteY3" fmla="*/ 1635729 h 1635729"/>
                <a:gd name="connsiteX4" fmla="*/ 0 w 1866081"/>
                <a:gd name="connsiteY4" fmla="*/ 0 h 163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081" h="1635729">
                  <a:moveTo>
                    <a:pt x="0" y="0"/>
                  </a:moveTo>
                  <a:lnTo>
                    <a:pt x="1866081" y="0"/>
                  </a:lnTo>
                  <a:lnTo>
                    <a:pt x="1866081" y="1635729"/>
                  </a:lnTo>
                  <a:lnTo>
                    <a:pt x="0" y="16357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algn="l" defTabSz="1066800">
                <a:lnSpc>
                  <a:spcPct val="90000"/>
                </a:lnSpc>
                <a:spcBef>
                  <a:spcPct val="0"/>
                </a:spcBef>
                <a:spcAft>
                  <a:spcPct val="35000"/>
                </a:spcAft>
                <a:buNone/>
              </a:pPr>
              <a:r>
                <a:rPr lang="en-US" sz="1400" b="1" kern="1200" dirty="0" smtClean="0">
                  <a:solidFill>
                    <a:schemeClr val="bg1"/>
                  </a:solidFill>
                  <a:latin typeface="+mn-lt"/>
                </a:rPr>
                <a:t>Private Preview</a:t>
              </a:r>
            </a:p>
            <a:p>
              <a:pPr marL="0" lvl="0" algn="l" defTabSz="1066800">
                <a:lnSpc>
                  <a:spcPct val="90000"/>
                </a:lnSpc>
                <a:spcBef>
                  <a:spcPct val="0"/>
                </a:spcBef>
                <a:spcAft>
                  <a:spcPct val="35000"/>
                </a:spcAft>
              </a:pPr>
              <a:r>
                <a:rPr lang="en-US" sz="1200" b="0" kern="1200" dirty="0" smtClean="0">
                  <a:solidFill>
                    <a:schemeClr val="bg1"/>
                  </a:solidFill>
                  <a:latin typeface="Segoe UI Semilight"/>
                  <a:ea typeface="+mn-ea"/>
                  <a:cs typeface="+mn-cs"/>
                </a:rPr>
                <a:t>Multi-site sync</a:t>
              </a:r>
            </a:p>
            <a:p>
              <a:pPr marL="0" lvl="0" algn="l" defTabSz="1066800">
                <a:lnSpc>
                  <a:spcPct val="90000"/>
                </a:lnSpc>
                <a:spcBef>
                  <a:spcPct val="0"/>
                </a:spcBef>
                <a:spcAft>
                  <a:spcPct val="35000"/>
                </a:spcAft>
              </a:pPr>
              <a:r>
                <a:rPr lang="en-US" sz="1200" b="0" kern="1200" dirty="0" smtClean="0">
                  <a:solidFill>
                    <a:schemeClr val="bg1"/>
                  </a:solidFill>
                  <a:latin typeface="Segoe UI Semilight"/>
                  <a:ea typeface="+mn-ea"/>
                  <a:cs typeface="+mn-cs"/>
                </a:rPr>
                <a:t>Cloud tiering</a:t>
              </a:r>
            </a:p>
            <a:p>
              <a:pPr marL="0" lvl="0" algn="l" defTabSz="1066800">
                <a:lnSpc>
                  <a:spcPct val="90000"/>
                </a:lnSpc>
                <a:spcBef>
                  <a:spcPct val="0"/>
                </a:spcBef>
                <a:spcAft>
                  <a:spcPct val="35000"/>
                </a:spcAft>
              </a:pPr>
              <a:r>
                <a:rPr lang="en-US" sz="1200" b="0" kern="1200" dirty="0" smtClean="0">
                  <a:solidFill>
                    <a:schemeClr val="bg1"/>
                  </a:solidFill>
                </a:rPr>
                <a:t>Rapid server DR</a:t>
              </a:r>
              <a:endParaRPr lang="en-US" sz="1200" b="0" kern="1200" dirty="0" smtClean="0">
                <a:solidFill>
                  <a:schemeClr val="bg1"/>
                </a:solidFill>
                <a:latin typeface="Segoe UI Semilight"/>
                <a:ea typeface="+mn-ea"/>
                <a:cs typeface="+mn-cs"/>
              </a:endParaRPr>
            </a:p>
            <a:p>
              <a:pPr marL="0" lvl="0" algn="l" defTabSz="1066800">
                <a:lnSpc>
                  <a:spcPct val="90000"/>
                </a:lnSpc>
                <a:spcBef>
                  <a:spcPct val="0"/>
                </a:spcBef>
                <a:spcAft>
                  <a:spcPct val="35000"/>
                </a:spcAft>
              </a:pPr>
              <a:r>
                <a:rPr lang="en-US" sz="1200" b="0" kern="1200" dirty="0" smtClean="0">
                  <a:solidFill>
                    <a:schemeClr val="bg1"/>
                  </a:solidFill>
                  <a:latin typeface="Segoe UI Semilight"/>
                  <a:ea typeface="+mn-ea"/>
                  <a:cs typeface="+mn-cs"/>
                </a:rPr>
                <a:t>Evaluation workloads</a:t>
              </a:r>
            </a:p>
            <a:p>
              <a:pPr marL="0" lvl="0" algn="l" defTabSz="1066800">
                <a:lnSpc>
                  <a:spcPct val="90000"/>
                </a:lnSpc>
                <a:spcBef>
                  <a:spcPct val="0"/>
                </a:spcBef>
                <a:spcAft>
                  <a:spcPct val="35000"/>
                </a:spcAft>
              </a:pPr>
              <a:r>
                <a:rPr lang="en-US" sz="1200" b="0" kern="1200" dirty="0" smtClean="0">
                  <a:solidFill>
                    <a:schemeClr val="bg1"/>
                  </a:solidFill>
                  <a:latin typeface="Segoe UI Semilight"/>
                  <a:ea typeface="+mn-ea"/>
                  <a:cs typeface="+mn-cs"/>
                </a:rPr>
                <a:t>Single region</a:t>
              </a:r>
              <a:endParaRPr lang="en-US" sz="1200" b="0" kern="1200" dirty="0">
                <a:solidFill>
                  <a:schemeClr val="bg1"/>
                </a:solidFill>
                <a:latin typeface="Segoe UI Semilight"/>
                <a:ea typeface="+mn-ea"/>
                <a:cs typeface="+mn-cs"/>
              </a:endParaRPr>
            </a:p>
          </p:txBody>
        </p:sp>
        <p:sp>
          <p:nvSpPr>
            <p:cNvPr id="7" name="Triangle isocèle 6"/>
            <p:cNvSpPr/>
            <p:nvPr/>
          </p:nvSpPr>
          <p:spPr>
            <a:xfrm>
              <a:off x="2908497" y="2227902"/>
              <a:ext cx="352090" cy="352090"/>
            </a:xfrm>
            <a:prstGeom prst="triangle">
              <a:avLst>
                <a:gd name="adj" fmla="val 100000"/>
              </a:avLst>
            </a:prstGeom>
            <a:blipFill rotWithShape="0">
              <a:blip r:embed="rId3"/>
              <a:stretch>
                <a:fillRect/>
              </a:stretch>
            </a:blipFill>
            <a:ln w="6350">
              <a:solidFill>
                <a:schemeClr val="bg1"/>
              </a:solid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8" name="Forme en L 7"/>
            <p:cNvSpPr/>
            <p:nvPr/>
          </p:nvSpPr>
          <p:spPr>
            <a:xfrm rot="5400000">
              <a:off x="3895730" y="1790242"/>
              <a:ext cx="1242192" cy="2066980"/>
            </a:xfrm>
            <a:prstGeom prst="corner">
              <a:avLst>
                <a:gd name="adj1" fmla="val 16120"/>
                <a:gd name="adj2" fmla="val 16110"/>
              </a:avLst>
            </a:prstGeom>
            <a:solidFill>
              <a:srgbClr val="FF8C00"/>
            </a:solidFill>
            <a:ln>
              <a:solidFill>
                <a:srgbClr val="FF8C00"/>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6" name="Forme libre 15"/>
            <p:cNvSpPr/>
            <p:nvPr/>
          </p:nvSpPr>
          <p:spPr>
            <a:xfrm>
              <a:off x="3692930" y="2403947"/>
              <a:ext cx="2344507" cy="1635729"/>
            </a:xfrm>
            <a:custGeom>
              <a:avLst/>
              <a:gdLst>
                <a:gd name="connsiteX0" fmla="*/ 0 w 2344507"/>
                <a:gd name="connsiteY0" fmla="*/ 0 h 1635729"/>
                <a:gd name="connsiteX1" fmla="*/ 2344507 w 2344507"/>
                <a:gd name="connsiteY1" fmla="*/ 0 h 1635729"/>
                <a:gd name="connsiteX2" fmla="*/ 2344507 w 2344507"/>
                <a:gd name="connsiteY2" fmla="*/ 1635729 h 1635729"/>
                <a:gd name="connsiteX3" fmla="*/ 0 w 2344507"/>
                <a:gd name="connsiteY3" fmla="*/ 1635729 h 1635729"/>
                <a:gd name="connsiteX4" fmla="*/ 0 w 2344507"/>
                <a:gd name="connsiteY4" fmla="*/ 0 h 163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507" h="1635729">
                  <a:moveTo>
                    <a:pt x="0" y="0"/>
                  </a:moveTo>
                  <a:lnTo>
                    <a:pt x="2344507" y="0"/>
                  </a:lnTo>
                  <a:lnTo>
                    <a:pt x="2344507" y="1635729"/>
                  </a:lnTo>
                  <a:lnTo>
                    <a:pt x="0" y="16357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algn="l" defTabSz="1066800">
                <a:lnSpc>
                  <a:spcPct val="90000"/>
                </a:lnSpc>
                <a:spcBef>
                  <a:spcPct val="0"/>
                </a:spcBef>
                <a:spcAft>
                  <a:spcPct val="35000"/>
                </a:spcAft>
                <a:buNone/>
              </a:pPr>
              <a:r>
                <a:rPr lang="en-US" sz="1400" b="1" kern="1200" dirty="0">
                  <a:solidFill>
                    <a:schemeClr val="bg1"/>
                  </a:solidFill>
                  <a:latin typeface="+mn-lt"/>
                </a:rPr>
                <a:t>Public Preview</a:t>
              </a:r>
            </a:p>
            <a:p>
              <a:pPr marL="171450" lvl="1" indent="-171450" algn="l" defTabSz="844550">
                <a:lnSpc>
                  <a:spcPct val="90000"/>
                </a:lnSpc>
                <a:spcBef>
                  <a:spcPct val="0"/>
                </a:spcBef>
                <a:spcAft>
                  <a:spcPct val="15000"/>
                </a:spcAft>
                <a:buFontTx/>
                <a:buChar char="••"/>
              </a:pPr>
              <a:r>
                <a:rPr lang="en-US" sz="1200" kern="1200" dirty="0" smtClean="0">
                  <a:solidFill>
                    <a:schemeClr val="bg1"/>
                  </a:solidFill>
                </a:rPr>
                <a:t>Integrated backup</a:t>
              </a:r>
              <a:endParaRPr lang="en-US" sz="1200" kern="1200" dirty="0">
                <a:solidFill>
                  <a:schemeClr val="bg1"/>
                </a:solidFill>
                <a:latin typeface="Segoe UI Semilight"/>
                <a:ea typeface="+mn-ea"/>
                <a:cs typeface="+mn-cs"/>
              </a:endParaRPr>
            </a:p>
            <a:p>
              <a:pPr marL="171450" lvl="1" indent="-171450" algn="l" defTabSz="844550">
                <a:lnSpc>
                  <a:spcPct val="90000"/>
                </a:lnSpc>
                <a:spcBef>
                  <a:spcPct val="0"/>
                </a:spcBef>
                <a:spcAft>
                  <a:spcPct val="15000"/>
                </a:spcAft>
                <a:buFontTx/>
                <a:buChar char="••"/>
              </a:pPr>
              <a:r>
                <a:rPr lang="en-US" sz="1200" kern="1200" dirty="0" smtClean="0">
                  <a:solidFill>
                    <a:schemeClr val="bg1"/>
                  </a:solidFill>
                </a:rPr>
                <a:t>Production workloads</a:t>
              </a:r>
              <a:endParaRPr lang="en-US" sz="1200" kern="1200" dirty="0">
                <a:solidFill>
                  <a:schemeClr val="bg1"/>
                </a:solidFill>
                <a:latin typeface="Segoe UI Semilight"/>
                <a:ea typeface="+mn-ea"/>
                <a:cs typeface="+mn-cs"/>
              </a:endParaRPr>
            </a:p>
            <a:p>
              <a:pPr marL="171450" lvl="1" indent="-171450" algn="l" defTabSz="844550">
                <a:lnSpc>
                  <a:spcPct val="90000"/>
                </a:lnSpc>
                <a:spcBef>
                  <a:spcPct val="0"/>
                </a:spcBef>
                <a:spcAft>
                  <a:spcPct val="15000"/>
                </a:spcAft>
                <a:buFontTx/>
                <a:buChar char="••"/>
              </a:pPr>
              <a:r>
                <a:rPr lang="en-US" sz="1200" kern="1200" dirty="0" smtClean="0">
                  <a:solidFill>
                    <a:schemeClr val="bg1"/>
                  </a:solidFill>
                </a:rPr>
                <a:t>Few regions</a:t>
              </a:r>
              <a:endParaRPr lang="en-US" sz="1200" kern="1200" dirty="0">
                <a:solidFill>
                  <a:schemeClr val="bg1"/>
                </a:solidFill>
                <a:latin typeface="Segoe UI Semilight"/>
                <a:ea typeface="+mn-ea"/>
                <a:cs typeface="+mn-cs"/>
              </a:endParaRPr>
            </a:p>
          </p:txBody>
        </p:sp>
        <p:sp>
          <p:nvSpPr>
            <p:cNvPr id="18" name="Forme en L 17"/>
            <p:cNvSpPr/>
            <p:nvPr/>
          </p:nvSpPr>
          <p:spPr>
            <a:xfrm rot="5400000">
              <a:off x="6146006" y="1224954"/>
              <a:ext cx="1242192" cy="2066980"/>
            </a:xfrm>
            <a:prstGeom prst="corner">
              <a:avLst>
                <a:gd name="adj1" fmla="val 16120"/>
                <a:gd name="adj2" fmla="val 16110"/>
              </a:avLst>
            </a:prstGeom>
            <a:solidFill>
              <a:srgbClr val="D83B01"/>
            </a:solidFill>
            <a:ln>
              <a:solidFill>
                <a:srgbClr val="D83B01"/>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9" name="Forme libre 18"/>
            <p:cNvSpPr/>
            <p:nvPr/>
          </p:nvSpPr>
          <p:spPr>
            <a:xfrm>
              <a:off x="5938466" y="1843239"/>
              <a:ext cx="1866081" cy="1635729"/>
            </a:xfrm>
            <a:custGeom>
              <a:avLst/>
              <a:gdLst>
                <a:gd name="connsiteX0" fmla="*/ 0 w 1866081"/>
                <a:gd name="connsiteY0" fmla="*/ 0 h 1635729"/>
                <a:gd name="connsiteX1" fmla="*/ 1866081 w 1866081"/>
                <a:gd name="connsiteY1" fmla="*/ 0 h 1635729"/>
                <a:gd name="connsiteX2" fmla="*/ 1866081 w 1866081"/>
                <a:gd name="connsiteY2" fmla="*/ 1635729 h 1635729"/>
                <a:gd name="connsiteX3" fmla="*/ 0 w 1866081"/>
                <a:gd name="connsiteY3" fmla="*/ 1635729 h 1635729"/>
                <a:gd name="connsiteX4" fmla="*/ 0 w 1866081"/>
                <a:gd name="connsiteY4" fmla="*/ 0 h 163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081" h="1635729">
                  <a:moveTo>
                    <a:pt x="0" y="0"/>
                  </a:moveTo>
                  <a:lnTo>
                    <a:pt x="1866081" y="0"/>
                  </a:lnTo>
                  <a:lnTo>
                    <a:pt x="1866081" y="1635729"/>
                  </a:lnTo>
                  <a:lnTo>
                    <a:pt x="0" y="16357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algn="l" defTabSz="1066800">
                <a:lnSpc>
                  <a:spcPct val="90000"/>
                </a:lnSpc>
                <a:spcBef>
                  <a:spcPct val="0"/>
                </a:spcBef>
                <a:spcAft>
                  <a:spcPct val="35000"/>
                </a:spcAft>
                <a:buNone/>
              </a:pPr>
              <a:r>
                <a:rPr lang="en-US" sz="1400" b="1" kern="1200" dirty="0" smtClean="0">
                  <a:solidFill>
                    <a:schemeClr val="bg1"/>
                  </a:solidFill>
                  <a:latin typeface="+mn-lt"/>
                </a:rPr>
                <a:t>General Availability</a:t>
              </a:r>
            </a:p>
            <a:p>
              <a:pPr marL="171450" lvl="1" indent="-171450" algn="l" defTabSz="844550">
                <a:lnSpc>
                  <a:spcPct val="90000"/>
                </a:lnSpc>
                <a:spcBef>
                  <a:spcPct val="0"/>
                </a:spcBef>
                <a:spcAft>
                  <a:spcPct val="15000"/>
                </a:spcAft>
                <a:buFontTx/>
                <a:buNone/>
              </a:pPr>
              <a:r>
                <a:rPr lang="en-US" sz="1200" kern="1200" dirty="0" smtClean="0">
                  <a:solidFill>
                    <a:schemeClr val="bg1"/>
                  </a:solidFill>
                </a:rPr>
                <a:t>Cloud access with AAD DS</a:t>
              </a:r>
            </a:p>
            <a:p>
              <a:pPr marL="171450" lvl="1" indent="-171450" algn="l" defTabSz="844550">
                <a:lnSpc>
                  <a:spcPct val="90000"/>
                </a:lnSpc>
                <a:spcBef>
                  <a:spcPct val="0"/>
                </a:spcBef>
                <a:spcAft>
                  <a:spcPct val="15000"/>
                </a:spcAft>
                <a:buFontTx/>
                <a:buNone/>
              </a:pPr>
              <a:r>
                <a:rPr lang="en-US" sz="1200" kern="1200" dirty="0" smtClean="0">
                  <a:solidFill>
                    <a:schemeClr val="bg1"/>
                  </a:solidFill>
                </a:rPr>
                <a:t>Cross-region sync</a:t>
              </a:r>
            </a:p>
            <a:p>
              <a:pPr marL="171450" lvl="1" indent="-171450" algn="l" defTabSz="844550">
                <a:lnSpc>
                  <a:spcPct val="90000"/>
                </a:lnSpc>
                <a:spcBef>
                  <a:spcPct val="0"/>
                </a:spcBef>
                <a:spcAft>
                  <a:spcPct val="15000"/>
                </a:spcAft>
              </a:pPr>
              <a:r>
                <a:rPr lang="en-US" sz="1200" kern="1200" dirty="0" smtClean="0">
                  <a:solidFill>
                    <a:schemeClr val="bg1"/>
                  </a:solidFill>
                </a:rPr>
                <a:t>Public regions</a:t>
              </a:r>
            </a:p>
            <a:p>
              <a:pPr marL="171450" lvl="1" indent="-171450" algn="l" defTabSz="844550">
                <a:lnSpc>
                  <a:spcPct val="90000"/>
                </a:lnSpc>
                <a:spcBef>
                  <a:spcPct val="0"/>
                </a:spcBef>
                <a:spcAft>
                  <a:spcPct val="15000"/>
                </a:spcAft>
              </a:pPr>
              <a:r>
                <a:rPr lang="en-US" sz="1200" kern="1200" dirty="0" smtClean="0">
                  <a:solidFill>
                    <a:schemeClr val="bg1"/>
                  </a:solidFill>
                  <a:latin typeface="Segoe UI Semilight"/>
                  <a:ea typeface="+mn-ea"/>
                  <a:cs typeface="+mn-cs"/>
                </a:rPr>
                <a:t>Full SLA</a:t>
              </a:r>
              <a:endParaRPr lang="en-US" sz="1200" kern="1200" dirty="0">
                <a:solidFill>
                  <a:schemeClr val="bg1"/>
                </a:solidFill>
                <a:latin typeface="Segoe UI Semilight"/>
                <a:ea typeface="+mn-ea"/>
                <a:cs typeface="+mn-cs"/>
              </a:endParaRPr>
            </a:p>
          </p:txBody>
        </p:sp>
      </p:grpSp>
      <p:sp>
        <p:nvSpPr>
          <p:cNvPr id="11" name="TextBox 10">
            <a:extLst>
              <a:ext uri="{FF2B5EF4-FFF2-40B4-BE49-F238E27FC236}">
                <a16:creationId xmlns:a16="http://schemas.microsoft.com/office/drawing/2014/main" id="{467272FB-86FF-48D9-948E-B205E5AD3E63}"/>
              </a:ext>
            </a:extLst>
          </p:cNvPr>
          <p:cNvSpPr txBox="1"/>
          <p:nvPr/>
        </p:nvSpPr>
        <p:spPr>
          <a:xfrm>
            <a:off x="5185992" y="962853"/>
            <a:ext cx="2016648" cy="461639"/>
          </a:xfrm>
          <a:prstGeom prst="rect">
            <a:avLst/>
          </a:prstGeom>
          <a:noFill/>
        </p:spPr>
        <p:txBody>
          <a:bodyPr wrap="square" lIns="134445" tIns="107556" rIns="134445" bIns="107556" rtlCol="0">
            <a:spAutoFit/>
          </a:bodyPr>
          <a:lstStyle/>
          <a:p>
            <a:pPr algn="ctr" defTabSz="685714">
              <a:lnSpc>
                <a:spcPct val="90000"/>
              </a:lnSpc>
              <a:spcAft>
                <a:spcPts val="441"/>
              </a:spcAft>
              <a:defRPr/>
            </a:pPr>
            <a:r>
              <a:rPr lang="en-US" sz="1765" b="1" dirty="0" smtClean="0">
                <a:solidFill>
                  <a:schemeClr val="bg1"/>
                </a:solidFill>
                <a:latin typeface="Segoe UI Semilight"/>
              </a:rPr>
              <a:t>GA: </a:t>
            </a:r>
            <a:r>
              <a:rPr lang="en-US" sz="1765" b="1" dirty="0">
                <a:solidFill>
                  <a:schemeClr val="bg1"/>
                </a:solidFill>
                <a:latin typeface="Segoe UI Semilight"/>
              </a:rPr>
              <a:t>Q1 CY18</a:t>
            </a:r>
          </a:p>
        </p:txBody>
      </p:sp>
      <p:sp>
        <p:nvSpPr>
          <p:cNvPr id="12" name="TextBox 11">
            <a:extLst>
              <a:ext uri="{FF2B5EF4-FFF2-40B4-BE49-F238E27FC236}">
                <a16:creationId xmlns:a16="http://schemas.microsoft.com/office/drawing/2014/main" id="{6945E8BC-8FCA-4829-B690-C63AFC61EE63}"/>
              </a:ext>
            </a:extLst>
          </p:cNvPr>
          <p:cNvSpPr txBox="1"/>
          <p:nvPr/>
        </p:nvSpPr>
        <p:spPr>
          <a:xfrm>
            <a:off x="-46492" y="2066950"/>
            <a:ext cx="1922448" cy="461639"/>
          </a:xfrm>
          <a:prstGeom prst="rect">
            <a:avLst/>
          </a:prstGeom>
          <a:noFill/>
        </p:spPr>
        <p:txBody>
          <a:bodyPr wrap="square" lIns="134445" tIns="107556" rIns="134445" bIns="107556" rtlCol="0">
            <a:spAutoFit/>
          </a:bodyPr>
          <a:lstStyle/>
          <a:p>
            <a:pPr algn="ctr" defTabSz="685714">
              <a:lnSpc>
                <a:spcPct val="90000"/>
              </a:lnSpc>
              <a:spcAft>
                <a:spcPts val="441"/>
              </a:spcAft>
              <a:defRPr/>
            </a:pPr>
            <a:r>
              <a:rPr lang="en-US" sz="1765" b="1" dirty="0">
                <a:solidFill>
                  <a:schemeClr val="bg1"/>
                </a:solidFill>
                <a:latin typeface="Segoe UI Semilight"/>
              </a:rPr>
              <a:t>Dec 2016</a:t>
            </a:r>
          </a:p>
        </p:txBody>
      </p:sp>
      <p:sp>
        <p:nvSpPr>
          <p:cNvPr id="13" name="TextBox 12">
            <a:extLst>
              <a:ext uri="{FF2B5EF4-FFF2-40B4-BE49-F238E27FC236}">
                <a16:creationId xmlns:a16="http://schemas.microsoft.com/office/drawing/2014/main" id="{388F9A2C-1E80-4D83-A4ED-A118015EE61C}"/>
              </a:ext>
            </a:extLst>
          </p:cNvPr>
          <p:cNvSpPr txBox="1"/>
          <p:nvPr/>
        </p:nvSpPr>
        <p:spPr>
          <a:xfrm>
            <a:off x="2740098" y="1496799"/>
            <a:ext cx="2016648" cy="461639"/>
          </a:xfrm>
          <a:prstGeom prst="rect">
            <a:avLst/>
          </a:prstGeom>
          <a:noFill/>
        </p:spPr>
        <p:txBody>
          <a:bodyPr wrap="square" lIns="134445" tIns="107556" rIns="134445" bIns="107556" rtlCol="0">
            <a:spAutoFit/>
          </a:bodyPr>
          <a:lstStyle/>
          <a:p>
            <a:pPr algn="ctr" defTabSz="685714">
              <a:lnSpc>
                <a:spcPct val="90000"/>
              </a:lnSpc>
              <a:spcAft>
                <a:spcPts val="441"/>
              </a:spcAft>
              <a:defRPr/>
            </a:pPr>
            <a:r>
              <a:rPr lang="en-US" sz="1765" b="1" dirty="0">
                <a:solidFill>
                  <a:schemeClr val="bg1"/>
                </a:solidFill>
                <a:latin typeface="Segoe UI Semilight"/>
              </a:rPr>
              <a:t>Ignite 2017</a:t>
            </a:r>
          </a:p>
        </p:txBody>
      </p:sp>
      <p:sp>
        <p:nvSpPr>
          <p:cNvPr id="14" name="Rectangle 13">
            <a:extLst>
              <a:ext uri="{FF2B5EF4-FFF2-40B4-BE49-F238E27FC236}">
                <a16:creationId xmlns:a16="http://schemas.microsoft.com/office/drawing/2014/main" id="{FD67C927-5B69-45E6-98E2-DBF8A4A469DD}"/>
              </a:ext>
            </a:extLst>
          </p:cNvPr>
          <p:cNvSpPr/>
          <p:nvPr/>
        </p:nvSpPr>
        <p:spPr bwMode="auto">
          <a:xfrm>
            <a:off x="4970315" y="2551747"/>
            <a:ext cx="226220" cy="47030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solidFill>
                <a:schemeClr val="bg1"/>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F5DB08BA-5C50-4C7C-8A2A-F025F356810D}"/>
              </a:ext>
            </a:extLst>
          </p:cNvPr>
          <p:cNvSpPr/>
          <p:nvPr/>
        </p:nvSpPr>
        <p:spPr bwMode="auto">
          <a:xfrm>
            <a:off x="399853" y="3524899"/>
            <a:ext cx="226268" cy="8544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solidFill>
                <a:schemeClr val="bg1"/>
              </a:solidFill>
              <a:latin typeface="Segoe UI Semilight"/>
              <a:ea typeface="Segoe UI" pitchFamily="34" charset="0"/>
              <a:cs typeface="Segoe UI" pitchFamily="34" charset="0"/>
            </a:endParaRPr>
          </a:p>
        </p:txBody>
      </p:sp>
      <p:sp>
        <p:nvSpPr>
          <p:cNvPr id="20" name="Triangle isocèle 19"/>
          <p:cNvSpPr/>
          <p:nvPr/>
        </p:nvSpPr>
        <p:spPr>
          <a:xfrm>
            <a:off x="4464480" y="1406820"/>
            <a:ext cx="352090" cy="352090"/>
          </a:xfrm>
          <a:prstGeom prst="triangle">
            <a:avLst>
              <a:gd name="adj" fmla="val 100000"/>
            </a:avLst>
          </a:prstGeom>
          <a:blipFill rotWithShape="0">
            <a:blip r:embed="rId3"/>
            <a:stretch>
              <a:fillRect/>
            </a:stretch>
          </a:blipFill>
          <a:ln w="6350">
            <a:solidFill>
              <a:schemeClr val="bg1"/>
            </a:solidFill>
          </a:ln>
        </p:spPr>
        <p:style>
          <a:lnRef idx="2">
            <a:scrgbClr r="0" g="0" b="0"/>
          </a:lnRef>
          <a:fillRef idx="1">
            <a:scrgbClr r="0" g="0" b="0"/>
          </a:fillRef>
          <a:effectRef idx="0">
            <a:schemeClr val="accent3">
              <a:hueOff val="0"/>
              <a:satOff val="0"/>
              <a:lumOff val="0"/>
              <a:alphaOff val="0"/>
            </a:schemeClr>
          </a:effectRef>
          <a:fontRef idx="minor">
            <a:schemeClr val="lt1"/>
          </a:fontRef>
        </p:style>
      </p:sp>
      <p:pic>
        <p:nvPicPr>
          <p:cNvPr id="23" name="Image 22"/>
          <p:cNvPicPr>
            <a:picLocks noChangeAspect="1"/>
          </p:cNvPicPr>
          <p:nvPr/>
        </p:nvPicPr>
        <p:blipFill>
          <a:blip r:embed="rId4"/>
          <a:stretch>
            <a:fillRect/>
          </a:stretch>
        </p:blipFill>
        <p:spPr>
          <a:xfrm>
            <a:off x="3760883" y="3422020"/>
            <a:ext cx="5396151" cy="1024941"/>
          </a:xfrm>
          <a:prstGeom prst="rect">
            <a:avLst/>
          </a:prstGeom>
        </p:spPr>
      </p:pic>
      <p:pic>
        <p:nvPicPr>
          <p:cNvPr id="24" name="Image 23"/>
          <p:cNvPicPr>
            <a:picLocks noChangeAspect="1"/>
          </p:cNvPicPr>
          <p:nvPr/>
        </p:nvPicPr>
        <p:blipFill rotWithShape="1">
          <a:blip r:embed="rId5"/>
          <a:srcRect b="1863"/>
          <a:stretch/>
        </p:blipFill>
        <p:spPr>
          <a:xfrm>
            <a:off x="5518125" y="2740191"/>
            <a:ext cx="2526752" cy="696904"/>
          </a:xfrm>
          <a:prstGeom prst="rect">
            <a:avLst/>
          </a:prstGeom>
          <a:ln>
            <a:noFill/>
          </a:ln>
        </p:spPr>
      </p:pic>
      <p:sp>
        <p:nvSpPr>
          <p:cNvPr id="10" name="Virage 9"/>
          <p:cNvSpPr/>
          <p:nvPr/>
        </p:nvSpPr>
        <p:spPr>
          <a:xfrm rot="5400000">
            <a:off x="6780820" y="1604972"/>
            <a:ext cx="1335666" cy="892742"/>
          </a:xfrm>
          <a:prstGeom prst="bentArrow">
            <a:avLst>
              <a:gd name="adj1" fmla="val 25534"/>
              <a:gd name="adj2" fmla="val 25000"/>
              <a:gd name="adj3" fmla="val 25000"/>
              <a:gd name="adj4" fmla="val 43750"/>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Rectangle 16"/>
          <p:cNvSpPr/>
          <p:nvPr/>
        </p:nvSpPr>
        <p:spPr>
          <a:xfrm>
            <a:off x="6318013" y="3618448"/>
            <a:ext cx="2825988" cy="720080"/>
          </a:xfrm>
          <a:prstGeom prst="rect">
            <a:avLst/>
          </a:prstGeom>
          <a:solidFill>
            <a:srgbClr val="32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t>Régions Azure : News</a:t>
            </a:r>
          </a:p>
          <a:p>
            <a:r>
              <a:rPr lang="fr-FR" sz="600" i="1" dirty="0" smtClean="0"/>
              <a:t>New : Brésil et région France Central pour mai – juin 2019</a:t>
            </a:r>
            <a:endParaRPr lang="fr-FR" sz="1600" dirty="0"/>
          </a:p>
        </p:txBody>
      </p:sp>
      <p:pic>
        <p:nvPicPr>
          <p:cNvPr id="21" name="Image 20"/>
          <p:cNvPicPr>
            <a:picLocks noChangeAspect="1"/>
          </p:cNvPicPr>
          <p:nvPr/>
        </p:nvPicPr>
        <p:blipFill rotWithShape="1">
          <a:blip r:embed="rId6"/>
          <a:srcRect l="15721" t="41042" r="65340"/>
          <a:stretch/>
        </p:blipFill>
        <p:spPr>
          <a:xfrm>
            <a:off x="8001693" y="2206823"/>
            <a:ext cx="1102935" cy="1630466"/>
          </a:xfrm>
          <a:prstGeom prst="rect">
            <a:avLst/>
          </a:prstGeom>
          <a:solidFill>
            <a:srgbClr val="323434"/>
          </a:solidFill>
          <a:ln w="3175">
            <a:solidFill>
              <a:schemeClr val="tx1">
                <a:lumMod val="65000"/>
                <a:lumOff val="35000"/>
              </a:schemeClr>
            </a:solidFill>
          </a:ln>
        </p:spPr>
      </p:pic>
      <p:sp>
        <p:nvSpPr>
          <p:cNvPr id="25" name="Virage 24"/>
          <p:cNvSpPr/>
          <p:nvPr/>
        </p:nvSpPr>
        <p:spPr>
          <a:xfrm flipV="1">
            <a:off x="4971959" y="3311768"/>
            <a:ext cx="1335666" cy="892742"/>
          </a:xfrm>
          <a:prstGeom prst="bentArrow">
            <a:avLst>
              <a:gd name="adj1" fmla="val 25534"/>
              <a:gd name="adj2" fmla="val 24603"/>
              <a:gd name="adj3" fmla="val 32202"/>
              <a:gd name="adj4" fmla="val 38682"/>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69472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fr-FR" sz="1800" dirty="0" smtClean="0"/>
              <a:t>Zoom sur les File </a:t>
            </a:r>
            <a:r>
              <a:rPr lang="fr-FR" sz="1800" dirty="0" smtClean="0"/>
              <a:t>Services : On-Prem, O365, Azure </a:t>
            </a:r>
            <a:r>
              <a:rPr lang="fr-FR" sz="1800" dirty="0" smtClean="0"/>
              <a:t>+ </a:t>
            </a:r>
            <a:r>
              <a:rPr lang="fr-FR" sz="1800" dirty="0" smtClean="0"/>
              <a:t>Synchronisation </a:t>
            </a:r>
            <a:endParaRPr lang="fr-FR" sz="1800" dirty="0"/>
          </a:p>
        </p:txBody>
      </p:sp>
      <p:graphicFrame>
        <p:nvGraphicFramePr>
          <p:cNvPr id="7" name="Content Placeholder 6"/>
          <p:cNvGraphicFramePr>
            <a:graphicFrameLocks noGrp="1"/>
          </p:cNvGraphicFramePr>
          <p:nvPr>
            <p:ph sz="quarter" idx="10"/>
            <p:extLst>
              <p:ext uri="{D42A27DB-BD31-4B8C-83A1-F6EECF244321}">
                <p14:modId xmlns:p14="http://schemas.microsoft.com/office/powerpoint/2010/main" val="410367193"/>
              </p:ext>
            </p:extLst>
          </p:nvPr>
        </p:nvGraphicFramePr>
        <p:xfrm>
          <a:off x="329120" y="1059583"/>
          <a:ext cx="8559819" cy="2437903"/>
        </p:xfrm>
        <a:graphic>
          <a:graphicData uri="http://schemas.openxmlformats.org/drawingml/2006/table">
            <a:tbl>
              <a:tblPr firstRow="1" bandRow="1">
                <a:tableStyleId>{7DF18680-E054-41AD-8BC1-D1AEF772440D}</a:tableStyleId>
              </a:tblPr>
              <a:tblGrid>
                <a:gridCol w="2370672">
                  <a:extLst>
                    <a:ext uri="{9D8B030D-6E8A-4147-A177-3AD203B41FA5}">
                      <a16:colId xmlns:a16="http://schemas.microsoft.com/office/drawing/2014/main" val="20000"/>
                    </a:ext>
                  </a:extLst>
                </a:gridCol>
                <a:gridCol w="864097">
                  <a:extLst>
                    <a:ext uri="{9D8B030D-6E8A-4147-A177-3AD203B41FA5}">
                      <a16:colId xmlns:a16="http://schemas.microsoft.com/office/drawing/2014/main" val="20001"/>
                    </a:ext>
                  </a:extLst>
                </a:gridCol>
                <a:gridCol w="827323">
                  <a:extLst>
                    <a:ext uri="{9D8B030D-6E8A-4147-A177-3AD203B41FA5}">
                      <a16:colId xmlns:a16="http://schemas.microsoft.com/office/drawing/2014/main" val="20002"/>
                    </a:ext>
                  </a:extLst>
                </a:gridCol>
                <a:gridCol w="873890">
                  <a:extLst>
                    <a:ext uri="{9D8B030D-6E8A-4147-A177-3AD203B41FA5}">
                      <a16:colId xmlns:a16="http://schemas.microsoft.com/office/drawing/2014/main" val="20003"/>
                    </a:ext>
                  </a:extLst>
                </a:gridCol>
                <a:gridCol w="873890">
                  <a:extLst>
                    <a:ext uri="{9D8B030D-6E8A-4147-A177-3AD203B41FA5}">
                      <a16:colId xmlns:a16="http://schemas.microsoft.com/office/drawing/2014/main" val="20004"/>
                    </a:ext>
                  </a:extLst>
                </a:gridCol>
                <a:gridCol w="2749947">
                  <a:extLst>
                    <a:ext uri="{9D8B030D-6E8A-4147-A177-3AD203B41FA5}">
                      <a16:colId xmlns:a16="http://schemas.microsoft.com/office/drawing/2014/main" val="20005"/>
                    </a:ext>
                  </a:extLst>
                </a:gridCol>
              </a:tblGrid>
              <a:tr h="323769">
                <a:tc>
                  <a:txBody>
                    <a:bodyPr/>
                    <a:lstStyle/>
                    <a:p>
                      <a:r>
                        <a:rPr lang="fr-FR" sz="1000" b="1" kern="1200" noProof="0" dirty="0" smtClean="0">
                          <a:solidFill>
                            <a:schemeClr val="lt1"/>
                          </a:solidFill>
                          <a:latin typeface="+mn-lt"/>
                          <a:ea typeface="+mn-ea"/>
                          <a:cs typeface="+mn-cs"/>
                        </a:rPr>
                        <a:t>Emplacement des données </a:t>
                      </a:r>
                      <a:endParaRPr lang="fr-FR" sz="1000" b="1" kern="1200" noProof="0" dirty="0">
                        <a:solidFill>
                          <a:schemeClr val="lt1"/>
                        </a:solidFill>
                        <a:latin typeface="+mn-lt"/>
                        <a:ea typeface="+mn-ea"/>
                        <a:cs typeface="+mn-cs"/>
                      </a:endParaRPr>
                    </a:p>
                  </a:txBody>
                  <a:tcPr marL="67222" marR="67222" marT="33611" marB="33611" anchor="ctr">
                    <a:solidFill>
                      <a:srgbClr val="00B0F0"/>
                    </a:solidFill>
                  </a:tcPr>
                </a:tc>
                <a:tc>
                  <a:txBody>
                    <a:bodyPr/>
                    <a:lstStyle/>
                    <a:p>
                      <a:pPr algn="ctr"/>
                      <a:r>
                        <a:rPr lang="fr-FR" sz="1000" noProof="0" dirty="0" smtClean="0"/>
                        <a:t>Données personnelles </a:t>
                      </a:r>
                      <a:endParaRPr lang="fr-FR" sz="1000" b="0" noProof="0" dirty="0">
                        <a:latin typeface="+mj-lt"/>
                      </a:endParaRPr>
                    </a:p>
                  </a:txBody>
                  <a:tcPr marL="67222" marR="67222" marT="33611" marB="100834" anchor="ctr">
                    <a:solidFill>
                      <a:srgbClr val="00B0F0"/>
                    </a:solidFill>
                  </a:tcPr>
                </a:tc>
                <a:tc>
                  <a:txBody>
                    <a:bodyPr/>
                    <a:lstStyle/>
                    <a:p>
                      <a:pPr algn="ctr"/>
                      <a:r>
                        <a:rPr lang="fr-FR" sz="1000" noProof="0" dirty="0" smtClean="0"/>
                        <a:t>Travail individuel</a:t>
                      </a:r>
                      <a:endParaRPr lang="fr-FR" sz="1000" b="0" noProof="0" dirty="0">
                        <a:latin typeface="+mj-lt"/>
                      </a:endParaRPr>
                    </a:p>
                  </a:txBody>
                  <a:tcPr marL="67222" marR="67222" marT="33611" marB="100834" anchor="ctr">
                    <a:solidFill>
                      <a:srgbClr val="00B0F0"/>
                    </a:solidFill>
                  </a:tcPr>
                </a:tc>
                <a:tc>
                  <a:txBody>
                    <a:bodyPr/>
                    <a:lstStyle/>
                    <a:p>
                      <a:pPr algn="ctr"/>
                      <a:r>
                        <a:rPr lang="fr-FR" sz="1000" noProof="0" dirty="0" smtClean="0"/>
                        <a:t>Travail en équipes </a:t>
                      </a:r>
                      <a:endParaRPr lang="fr-FR" sz="1000" b="0" noProof="0" dirty="0">
                        <a:latin typeface="+mj-lt"/>
                      </a:endParaRPr>
                    </a:p>
                  </a:txBody>
                  <a:tcPr marL="67222" marR="67222" marT="33611" marB="100834" anchor="ctr">
                    <a:solidFill>
                      <a:srgbClr val="00B0F0"/>
                    </a:solidFill>
                  </a:tcPr>
                </a:tc>
                <a:tc>
                  <a:txBody>
                    <a:bodyPr/>
                    <a:lstStyle/>
                    <a:p>
                      <a:pPr algn="ctr"/>
                      <a:r>
                        <a:rPr lang="fr-FR" sz="1000" noProof="0" dirty="0" smtClean="0"/>
                        <a:t>Périphériques personnels</a:t>
                      </a:r>
                      <a:endParaRPr lang="fr-FR" sz="1000" b="0" noProof="0" dirty="0">
                        <a:latin typeface="+mj-lt"/>
                      </a:endParaRPr>
                    </a:p>
                  </a:txBody>
                  <a:tcPr marL="67222" marR="67222" marT="33611" marB="100834" anchor="ctr">
                    <a:solidFill>
                      <a:srgbClr val="00B0F0"/>
                    </a:solidFill>
                  </a:tcPr>
                </a:tc>
                <a:tc>
                  <a:txBody>
                    <a:bodyPr/>
                    <a:lstStyle/>
                    <a:p>
                      <a:r>
                        <a:rPr lang="fr-FR" sz="1000" noProof="0" dirty="0" smtClean="0"/>
                        <a:t>Emplacement des données</a:t>
                      </a:r>
                      <a:endParaRPr lang="fr-FR" sz="1000" b="0" noProof="0" dirty="0">
                        <a:latin typeface="+mj-lt"/>
                      </a:endParaRPr>
                    </a:p>
                  </a:txBody>
                  <a:tcPr marL="67222" marR="67222" marT="33611" marB="33611" anchor="ctr">
                    <a:solidFill>
                      <a:srgbClr val="00B0F0"/>
                    </a:solidFill>
                  </a:tcPr>
                </a:tc>
                <a:extLst>
                  <a:ext uri="{0D108BD9-81ED-4DB2-BD59-A6C34878D82A}">
                    <a16:rowId xmlns:a16="http://schemas.microsoft.com/office/drawing/2014/main" val="10000"/>
                  </a:ext>
                </a:extLst>
              </a:tr>
              <a:tr h="280834">
                <a:tc>
                  <a:txBody>
                    <a:bodyPr/>
                    <a:lstStyle/>
                    <a:p>
                      <a:r>
                        <a:rPr lang="fr-FR" sz="1000" kern="1200" noProof="0" dirty="0" smtClean="0">
                          <a:solidFill>
                            <a:schemeClr val="dk1"/>
                          </a:solidFill>
                          <a:latin typeface="+mn-lt"/>
                          <a:ea typeface="+mn-ea"/>
                          <a:cs typeface="+mn-cs"/>
                        </a:rPr>
                        <a:t>OneDrive</a:t>
                      </a:r>
                      <a:endParaRPr lang="fr-FR" sz="1000" kern="1200" noProof="0" dirty="0">
                        <a:solidFill>
                          <a:schemeClr val="dk1"/>
                        </a:solidFill>
                        <a:latin typeface="+mn-lt"/>
                        <a:ea typeface="+mn-ea"/>
                        <a:cs typeface="+mn-cs"/>
                      </a:endParaRPr>
                    </a:p>
                  </a:txBody>
                  <a:tcPr marL="67222" marR="67222" marT="33611" marB="33611" anchor="ctr"/>
                </a:tc>
                <a:tc>
                  <a:txBody>
                    <a:bodyPr/>
                    <a:lstStyle/>
                    <a:p>
                      <a:pPr algn="ctr"/>
                      <a:r>
                        <a:rPr lang="fr-FR" sz="1100" noProof="0" dirty="0" smtClean="0">
                          <a:sym typeface="Wingdings" panose="05000000000000000000" pitchFamily="2" charset="2"/>
                        </a:rPr>
                        <a:t></a:t>
                      </a:r>
                      <a:endParaRPr lang="fr-FR" sz="1100" b="1" noProof="0" dirty="0"/>
                    </a:p>
                  </a:txBody>
                  <a:tcPr marL="67222" marR="67222" marT="33611" marB="33611" anchor="ctr"/>
                </a:tc>
                <a:tc>
                  <a:txBody>
                    <a:bodyPr/>
                    <a:lstStyle/>
                    <a:p>
                      <a:pPr algn="ctr"/>
                      <a:endParaRPr lang="fr-FR" sz="1100" noProof="0" dirty="0"/>
                    </a:p>
                  </a:txBody>
                  <a:tcPr marL="67222" marR="67222" marT="33611" marB="33611" anchor="ctr"/>
                </a:tc>
                <a:tc>
                  <a:txBody>
                    <a:bodyPr/>
                    <a:lstStyle/>
                    <a:p>
                      <a:pPr algn="ctr"/>
                      <a:endParaRPr lang="fr-FR" sz="1100" noProof="0" dirty="0"/>
                    </a:p>
                  </a:txBody>
                  <a:tcPr marL="67222" marR="67222" marT="33611" marB="33611" anchor="ctr"/>
                </a:tc>
                <a:tc>
                  <a:txBody>
                    <a:bodyPr/>
                    <a:lstStyle/>
                    <a:p>
                      <a:pPr algn="ctr"/>
                      <a:r>
                        <a:rPr lang="fr-FR" sz="1100" noProof="0" dirty="0" smtClean="0">
                          <a:sym typeface="Wingdings" panose="05000000000000000000" pitchFamily="2" charset="2"/>
                        </a:rPr>
                        <a:t></a:t>
                      </a:r>
                      <a:endParaRPr lang="fr-FR" sz="1100" noProof="0" dirty="0"/>
                    </a:p>
                  </a:txBody>
                  <a:tcPr marL="67222" marR="67222" marT="33611" marB="33611" anchor="ctr"/>
                </a:tc>
                <a:tc>
                  <a:txBody>
                    <a:bodyPr/>
                    <a:lstStyle/>
                    <a:p>
                      <a:r>
                        <a:rPr lang="fr-FR" sz="1000" noProof="0" dirty="0" smtClean="0"/>
                        <a:t>Azure </a:t>
                      </a:r>
                      <a:endParaRPr lang="fr-FR" sz="1000" noProof="0" dirty="0"/>
                    </a:p>
                  </a:txBody>
                  <a:tcPr marL="67222" marR="67222" marT="33611" marB="33611" anchor="ctr"/>
                </a:tc>
                <a:extLst>
                  <a:ext uri="{0D108BD9-81ED-4DB2-BD59-A6C34878D82A}">
                    <a16:rowId xmlns:a16="http://schemas.microsoft.com/office/drawing/2014/main" val="10001"/>
                  </a:ext>
                </a:extLst>
              </a:tr>
              <a:tr h="189988">
                <a:tc>
                  <a:txBody>
                    <a:bodyPr/>
                    <a:lstStyle/>
                    <a:p>
                      <a:r>
                        <a:rPr lang="fr-FR" sz="1000" kern="1200" noProof="0" dirty="0" smtClean="0">
                          <a:solidFill>
                            <a:schemeClr val="dk1"/>
                          </a:solidFill>
                          <a:latin typeface="+mn-lt"/>
                          <a:ea typeface="+mn-ea"/>
                          <a:cs typeface="+mn-cs"/>
                        </a:rPr>
                        <a:t>OneDrive</a:t>
                      </a:r>
                      <a:r>
                        <a:rPr lang="fr-FR" sz="1000" noProof="0" dirty="0" smtClean="0"/>
                        <a:t> Entreprise</a:t>
                      </a:r>
                      <a:endParaRPr lang="fr-FR" sz="1000" noProof="0" dirty="0"/>
                    </a:p>
                  </a:txBody>
                  <a:tcPr marL="67222" marR="67222" marT="33611" marB="33611" anchor="ctr"/>
                </a:tc>
                <a:tc>
                  <a:txBody>
                    <a:bodyPr/>
                    <a:lstStyle/>
                    <a:p>
                      <a:pPr algn="ctr"/>
                      <a:endParaRPr lang="fr-FR" sz="1100" noProof="0" dirty="0"/>
                    </a:p>
                  </a:txBody>
                  <a:tcPr marL="67222" marR="67222" marT="33611" marB="33611" anchor="ctr"/>
                </a:tc>
                <a:tc>
                  <a:txBody>
                    <a:bodyPr/>
                    <a:lstStyle/>
                    <a:p>
                      <a:pPr algn="ctr"/>
                      <a:r>
                        <a:rPr kumimoji="0" lang="fr-FR" sz="1100" u="none" strike="noStrike" kern="1200" cap="none" spc="0" normalizeH="0" baseline="0" noProof="0" dirty="0" smtClean="0">
                          <a:ln>
                            <a:noFill/>
                          </a:ln>
                          <a:effectLst/>
                          <a:uLnTx/>
                          <a:uFillTx/>
                          <a:sym typeface="Wingdings" panose="05000000000000000000" pitchFamily="2" charset="2"/>
                        </a:rPr>
                        <a:t></a:t>
                      </a:r>
                      <a:endParaRPr lang="fr-FR" sz="1100" noProof="0" dirty="0"/>
                    </a:p>
                  </a:txBody>
                  <a:tcPr marL="67222" marR="67222" marT="33611" marB="33611" anchor="ctr"/>
                </a:tc>
                <a:tc>
                  <a:txBody>
                    <a:bodyPr/>
                    <a:lstStyle/>
                    <a:p>
                      <a:pPr algn="ctr"/>
                      <a:r>
                        <a:rPr lang="fr-FR" sz="1100" noProof="0" dirty="0" smtClean="0">
                          <a:sym typeface="Wingdings" panose="05000000000000000000" pitchFamily="2" charset="2"/>
                        </a:rPr>
                        <a:t></a:t>
                      </a:r>
                      <a:endParaRPr lang="fr-FR" sz="1100" noProof="0" dirty="0"/>
                    </a:p>
                  </a:txBody>
                  <a:tcPr marL="67222" marR="67222" marT="33611" marB="33611" anchor="ctr"/>
                </a:tc>
                <a:tc>
                  <a:txBody>
                    <a:bodyPr/>
                    <a:lstStyle/>
                    <a:p>
                      <a:pPr algn="ctr"/>
                      <a:r>
                        <a:rPr lang="fr-FR" sz="1100" noProof="0" dirty="0" smtClean="0">
                          <a:sym typeface="Wingdings" panose="05000000000000000000" pitchFamily="2" charset="2"/>
                        </a:rPr>
                        <a:t></a:t>
                      </a:r>
                      <a:endParaRPr lang="fr-FR" sz="1100" noProof="0" dirty="0"/>
                    </a:p>
                  </a:txBody>
                  <a:tcPr marL="67222" marR="67222" marT="33611" marB="33611" anchor="ctr"/>
                </a:tc>
                <a:tc>
                  <a:txBody>
                    <a:bodyPr/>
                    <a:lstStyle/>
                    <a:p>
                      <a:r>
                        <a:rPr lang="fr-FR" sz="1000" noProof="0" dirty="0" smtClean="0"/>
                        <a:t>SharePoint Sites</a:t>
                      </a:r>
                      <a:r>
                        <a:rPr lang="fr-FR" sz="1000" baseline="0" noProof="0" dirty="0" smtClean="0"/>
                        <a:t> / Teams </a:t>
                      </a:r>
                      <a:r>
                        <a:rPr lang="fr-FR" sz="1000" noProof="0" dirty="0" smtClean="0"/>
                        <a:t>/ Office 365</a:t>
                      </a:r>
                      <a:endParaRPr lang="fr-FR" sz="1000" noProof="0" dirty="0"/>
                    </a:p>
                  </a:txBody>
                  <a:tcPr marL="67222" marR="67222" marT="33611" marB="33611" anchor="ctr"/>
                </a:tc>
                <a:extLst>
                  <a:ext uri="{0D108BD9-81ED-4DB2-BD59-A6C34878D82A}">
                    <a16:rowId xmlns:a16="http://schemas.microsoft.com/office/drawing/2014/main" val="10002"/>
                  </a:ext>
                </a:extLst>
              </a:tr>
              <a:tr h="269194">
                <a:tc>
                  <a:txBody>
                    <a:bodyPr/>
                    <a:lstStyle/>
                    <a:p>
                      <a:r>
                        <a:rPr lang="fr-FR" sz="1000" kern="1200" dirty="0" smtClean="0">
                          <a:solidFill>
                            <a:schemeClr val="dk1"/>
                          </a:solidFill>
                          <a:latin typeface="+mn-lt"/>
                          <a:ea typeface="+mn-ea"/>
                          <a:cs typeface="+mn-cs"/>
                        </a:rPr>
                        <a:t>Azure File</a:t>
                      </a:r>
                      <a:endParaRPr lang="fr-FR" sz="1000" kern="1200" dirty="0">
                        <a:solidFill>
                          <a:schemeClr val="dk1"/>
                        </a:solidFill>
                        <a:latin typeface="+mn-lt"/>
                        <a:ea typeface="+mn-ea"/>
                        <a:cs typeface="+mn-cs"/>
                      </a:endParaRPr>
                    </a:p>
                  </a:txBody>
                  <a:tcPr marL="67222" marR="67222" marT="33611" marB="33611" anchor="ctr"/>
                </a:tc>
                <a:tc>
                  <a:txBody>
                    <a:bodyPr/>
                    <a:lstStyle/>
                    <a:p>
                      <a:endParaRPr lang="fr-FR" sz="1000" kern="1200" dirty="0">
                        <a:solidFill>
                          <a:schemeClr val="dk1"/>
                        </a:solidFill>
                        <a:latin typeface="+mn-lt"/>
                        <a:ea typeface="+mn-ea"/>
                        <a:cs typeface="+mn-cs"/>
                      </a:endParaRPr>
                    </a:p>
                  </a:txBody>
                  <a:tcPr marL="67222" marR="67222" marT="33611" marB="33611" anchor="ctr"/>
                </a:tc>
                <a:tc>
                  <a:txBody>
                    <a:bodyPr/>
                    <a:lstStyle/>
                    <a:p>
                      <a:pPr algn="ctr"/>
                      <a:r>
                        <a:rPr kumimoji="0" lang="fr-FR" sz="1100" u="none" strike="noStrike" kern="1200" cap="none" spc="0" normalizeH="0" baseline="0" noProof="0" dirty="0" smtClean="0">
                          <a:ln>
                            <a:noFill/>
                          </a:ln>
                          <a:effectLst/>
                          <a:uLnTx/>
                          <a:uFillTx/>
                          <a:sym typeface="Wingdings" panose="05000000000000000000" pitchFamily="2" charset="2"/>
                        </a:rPr>
                        <a:t></a:t>
                      </a:r>
                      <a:endParaRPr lang="fr-FR" sz="1100" noProof="0" dirty="0"/>
                    </a:p>
                  </a:txBody>
                  <a:tcPr marL="67222" marR="67222" marT="33611" marB="33611" anchor="ctr"/>
                </a:tc>
                <a:tc>
                  <a:txBody>
                    <a:bodyPr/>
                    <a:lstStyle/>
                    <a:p>
                      <a:pPr algn="ctr"/>
                      <a:r>
                        <a:rPr lang="fr-FR" sz="1100" noProof="0" dirty="0" smtClean="0">
                          <a:sym typeface="Wingdings" panose="05000000000000000000" pitchFamily="2" charset="2"/>
                        </a:rPr>
                        <a:t></a:t>
                      </a:r>
                      <a:endParaRPr lang="fr-FR" sz="1100" noProof="0" dirty="0"/>
                    </a:p>
                  </a:txBody>
                  <a:tcPr marL="67222" marR="67222" marT="33611" marB="33611" anchor="ctr"/>
                </a:tc>
                <a:tc>
                  <a:txBody>
                    <a:bodyPr/>
                    <a:lstStyle/>
                    <a:p>
                      <a:pPr algn="ctr"/>
                      <a:r>
                        <a:rPr lang="fr-FR" sz="1100" noProof="0" dirty="0" smtClean="0">
                          <a:sym typeface="Wingdings" panose="05000000000000000000" pitchFamily="2" charset="2"/>
                        </a:rPr>
                        <a:t></a:t>
                      </a:r>
                      <a:endParaRPr lang="fr-FR" sz="1100" noProof="0" dirty="0"/>
                    </a:p>
                  </a:txBody>
                  <a:tcPr marL="67222" marR="67222" marT="33611" marB="33611" anchor="ctr"/>
                </a:tc>
                <a:tc>
                  <a:txBody>
                    <a:bodyPr/>
                    <a:lstStyle/>
                    <a:p>
                      <a:r>
                        <a:rPr lang="fr-FR" sz="1000" kern="1200" dirty="0" smtClean="0">
                          <a:solidFill>
                            <a:schemeClr val="dk1"/>
                          </a:solidFill>
                          <a:latin typeface="+mn-lt"/>
                          <a:ea typeface="+mn-ea"/>
                          <a:cs typeface="+mn-cs"/>
                        </a:rPr>
                        <a:t>Dossiers partagés sur Azure via SMB.</a:t>
                      </a:r>
                      <a:r>
                        <a:rPr lang="fr-FR" sz="1000" kern="1200" baseline="0" dirty="0" smtClean="0">
                          <a:solidFill>
                            <a:schemeClr val="dk1"/>
                          </a:solidFill>
                          <a:latin typeface="+mn-lt"/>
                          <a:ea typeface="+mn-ea"/>
                          <a:cs typeface="+mn-cs"/>
                        </a:rPr>
                        <a:t> Connexions via Windows, Linux et MacOS</a:t>
                      </a:r>
                      <a:endParaRPr lang="fr-FR" sz="1000" kern="1200" dirty="0">
                        <a:solidFill>
                          <a:schemeClr val="dk1"/>
                        </a:solidFill>
                        <a:latin typeface="+mn-lt"/>
                        <a:ea typeface="+mn-ea"/>
                        <a:cs typeface="+mn-cs"/>
                      </a:endParaRPr>
                    </a:p>
                  </a:txBody>
                  <a:tcPr marL="67222" marR="67222" marT="33611" marB="33611" anchor="ctr"/>
                </a:tc>
                <a:extLst>
                  <a:ext uri="{0D108BD9-81ED-4DB2-BD59-A6C34878D82A}">
                    <a16:rowId xmlns:a16="http://schemas.microsoft.com/office/drawing/2014/main" val="10003"/>
                  </a:ext>
                </a:extLst>
              </a:tr>
              <a:tr h="269194">
                <a:tc>
                  <a:txBody>
                    <a:bodyPr/>
                    <a:lstStyle/>
                    <a:p>
                      <a:r>
                        <a:rPr lang="fr-FR" sz="1000" b="1" kern="1200" dirty="0" smtClean="0">
                          <a:solidFill>
                            <a:srgbClr val="FF2B2B"/>
                          </a:solidFill>
                          <a:latin typeface="+mn-lt"/>
                          <a:ea typeface="+mn-ea"/>
                          <a:cs typeface="+mn-cs"/>
                        </a:rPr>
                        <a:t>Azure File </a:t>
                      </a:r>
                      <a:r>
                        <a:rPr lang="en-US" sz="1000" b="1" kern="1200" noProof="0" dirty="0" smtClean="0">
                          <a:solidFill>
                            <a:srgbClr val="FF2B2B"/>
                          </a:solidFill>
                          <a:latin typeface="+mn-lt"/>
                          <a:ea typeface="+mn-ea"/>
                          <a:cs typeface="+mn-cs"/>
                        </a:rPr>
                        <a:t>Sync</a:t>
                      </a:r>
                      <a:r>
                        <a:rPr lang="fr-FR" sz="1000" b="1" kern="1200" dirty="0" smtClean="0">
                          <a:solidFill>
                            <a:srgbClr val="FF2B2B"/>
                          </a:solidFill>
                          <a:latin typeface="+mn-lt"/>
                          <a:ea typeface="+mn-ea"/>
                          <a:cs typeface="+mn-cs"/>
                        </a:rPr>
                        <a:t> </a:t>
                      </a:r>
                      <a:endParaRPr lang="fr-FR" sz="1000" b="1" kern="1200" dirty="0">
                        <a:solidFill>
                          <a:srgbClr val="FF2B2B"/>
                        </a:solidFill>
                        <a:latin typeface="+mn-lt"/>
                        <a:ea typeface="+mn-ea"/>
                        <a:cs typeface="+mn-cs"/>
                      </a:endParaRPr>
                    </a:p>
                  </a:txBody>
                  <a:tcPr marL="67222" marR="67222" marT="33611" marB="33611" anchor="ctr"/>
                </a:tc>
                <a:tc>
                  <a:txBody>
                    <a:bodyPr/>
                    <a:lstStyle/>
                    <a:p>
                      <a:endParaRPr lang="fr-FR" sz="1000" kern="1200" dirty="0">
                        <a:solidFill>
                          <a:schemeClr val="dk1"/>
                        </a:solidFill>
                        <a:latin typeface="+mn-lt"/>
                        <a:ea typeface="+mn-ea"/>
                        <a:cs typeface="+mn-cs"/>
                      </a:endParaRPr>
                    </a:p>
                  </a:txBody>
                  <a:tcPr marL="67222" marR="67222" marT="33611" marB="33611" anchor="ctr"/>
                </a:tc>
                <a:tc>
                  <a:txBody>
                    <a:bodyPr/>
                    <a:lstStyle/>
                    <a:p>
                      <a:pPr algn="ctr"/>
                      <a:r>
                        <a:rPr kumimoji="0" lang="fr-FR" sz="1100" u="none" strike="noStrike" kern="1200" cap="none" spc="0" normalizeH="0" baseline="0" noProof="0" dirty="0" smtClean="0">
                          <a:ln>
                            <a:noFill/>
                          </a:ln>
                          <a:effectLst/>
                          <a:uLnTx/>
                          <a:uFillTx/>
                          <a:sym typeface="Wingdings" panose="05000000000000000000" pitchFamily="2" charset="2"/>
                        </a:rPr>
                        <a:t></a:t>
                      </a:r>
                      <a:endParaRPr lang="fr-FR" sz="1100" noProof="0" dirty="0"/>
                    </a:p>
                  </a:txBody>
                  <a:tcPr marL="67222" marR="67222" marT="33611" marB="33611" anchor="ctr"/>
                </a:tc>
                <a:tc>
                  <a:txBody>
                    <a:bodyPr/>
                    <a:lstStyle/>
                    <a:p>
                      <a:pPr algn="ctr"/>
                      <a:r>
                        <a:rPr lang="fr-FR" sz="1100" noProof="0" dirty="0" smtClean="0">
                          <a:sym typeface="Wingdings" panose="05000000000000000000" pitchFamily="2" charset="2"/>
                        </a:rPr>
                        <a:t></a:t>
                      </a:r>
                      <a:endParaRPr lang="fr-FR" sz="1100" noProof="0" dirty="0"/>
                    </a:p>
                  </a:txBody>
                  <a:tcPr marL="67222" marR="67222" marT="33611" marB="33611" anchor="ctr"/>
                </a:tc>
                <a:tc>
                  <a:txBody>
                    <a:bodyPr/>
                    <a:lstStyle/>
                    <a:p>
                      <a:endParaRPr lang="fr-FR" sz="1000" kern="1200" dirty="0">
                        <a:solidFill>
                          <a:schemeClr val="dk1"/>
                        </a:solidFill>
                        <a:latin typeface="+mn-lt"/>
                        <a:ea typeface="+mn-ea"/>
                        <a:cs typeface="+mn-cs"/>
                      </a:endParaRPr>
                    </a:p>
                  </a:txBody>
                  <a:tcPr marL="67222" marR="67222" marT="33611" marB="33611" anchor="ctr"/>
                </a:tc>
                <a:tc>
                  <a:txBody>
                    <a:bodyPr/>
                    <a:lstStyle/>
                    <a:p>
                      <a:r>
                        <a:rPr lang="fr-FR" sz="1000" kern="1200" dirty="0" smtClean="0">
                          <a:solidFill>
                            <a:schemeClr val="dk1"/>
                          </a:solidFill>
                          <a:latin typeface="+mn-lt"/>
                          <a:ea typeface="+mn-ea"/>
                          <a:cs typeface="+mn-cs"/>
                        </a:rPr>
                        <a:t>Windows Server </a:t>
                      </a:r>
                      <a:r>
                        <a:rPr lang="fr-FR" sz="1000" kern="1200" dirty="0" smtClean="0">
                          <a:solidFill>
                            <a:schemeClr val="dk1"/>
                          </a:solidFill>
                          <a:latin typeface="+mn-lt"/>
                          <a:ea typeface="+mn-ea"/>
                          <a:cs typeface="+mn-cs"/>
                        </a:rPr>
                        <a:t>+ Agent Azure </a:t>
                      </a:r>
                      <a:r>
                        <a:rPr lang="fr-FR" sz="1000" kern="1200" dirty="0" smtClean="0">
                          <a:solidFill>
                            <a:schemeClr val="dk1"/>
                          </a:solidFill>
                          <a:latin typeface="+mn-lt"/>
                          <a:ea typeface="+mn-ea"/>
                          <a:cs typeface="+mn-cs"/>
                        </a:rPr>
                        <a:t>File Sync pour des</a:t>
                      </a:r>
                      <a:r>
                        <a:rPr lang="fr-FR" sz="1000" kern="1200" baseline="0" dirty="0" smtClean="0">
                          <a:solidFill>
                            <a:schemeClr val="dk1"/>
                          </a:solidFill>
                          <a:latin typeface="+mn-lt"/>
                          <a:ea typeface="+mn-ea"/>
                          <a:cs typeface="+mn-cs"/>
                        </a:rPr>
                        <a:t> accès rapides au plus près des utilisateurs </a:t>
                      </a:r>
                      <a:endParaRPr lang="fr-FR" sz="1000" kern="1200" dirty="0">
                        <a:solidFill>
                          <a:schemeClr val="dk1"/>
                        </a:solidFill>
                        <a:latin typeface="+mn-lt"/>
                        <a:ea typeface="+mn-ea"/>
                        <a:cs typeface="+mn-cs"/>
                      </a:endParaRPr>
                    </a:p>
                  </a:txBody>
                  <a:tcPr marL="67222" marR="67222" marT="33611" marB="33611" anchor="ctr"/>
                </a:tc>
                <a:extLst>
                  <a:ext uri="{0D108BD9-81ED-4DB2-BD59-A6C34878D82A}">
                    <a16:rowId xmlns:a16="http://schemas.microsoft.com/office/drawing/2014/main" val="3863900923"/>
                  </a:ext>
                </a:extLst>
              </a:tr>
              <a:tr h="269194">
                <a:tc>
                  <a:txBody>
                    <a:bodyPr/>
                    <a:lstStyle/>
                    <a:p>
                      <a:r>
                        <a:rPr lang="fr-FR" sz="1000" noProof="0" dirty="0" smtClean="0"/>
                        <a:t>Dossiers de travail (</a:t>
                      </a:r>
                      <a:r>
                        <a:rPr lang="en-US" sz="1000" noProof="0" dirty="0" smtClean="0"/>
                        <a:t>Work </a:t>
                      </a:r>
                      <a:r>
                        <a:rPr lang="en-US" sz="1000" kern="1200" noProof="0" dirty="0" smtClean="0">
                          <a:solidFill>
                            <a:schemeClr val="dk1"/>
                          </a:solidFill>
                          <a:latin typeface="+mn-lt"/>
                          <a:ea typeface="+mn-ea"/>
                          <a:cs typeface="+mn-cs"/>
                        </a:rPr>
                        <a:t>Folders</a:t>
                      </a:r>
                      <a:r>
                        <a:rPr lang="fr-FR" sz="1000" noProof="0" dirty="0" smtClean="0"/>
                        <a:t>)</a:t>
                      </a:r>
                      <a:endParaRPr lang="fr-FR" sz="1000" noProof="0" dirty="0"/>
                    </a:p>
                  </a:txBody>
                  <a:tcPr marL="67222" marR="67222" marT="33611" marB="33611" anchor="ctr"/>
                </a:tc>
                <a:tc>
                  <a:txBody>
                    <a:bodyPr/>
                    <a:lstStyle/>
                    <a:p>
                      <a:pPr algn="ctr"/>
                      <a:endParaRPr lang="fr-FR" sz="1100" noProof="0" dirty="0"/>
                    </a:p>
                  </a:txBody>
                  <a:tcPr marL="67222" marR="67222" marT="33611" marB="33611" anchor="ctr"/>
                </a:tc>
                <a:tc>
                  <a:txBody>
                    <a:bodyPr/>
                    <a:lstStyle/>
                    <a:p>
                      <a:pPr algn="ctr"/>
                      <a:r>
                        <a:rPr lang="fr-FR" sz="1100" noProof="0" dirty="0" smtClean="0">
                          <a:sym typeface="Wingdings" panose="05000000000000000000" pitchFamily="2" charset="2"/>
                        </a:rPr>
                        <a:t></a:t>
                      </a:r>
                      <a:endParaRPr lang="fr-FR" sz="1100" noProof="0" dirty="0"/>
                    </a:p>
                  </a:txBody>
                  <a:tcPr marL="67222" marR="67222" marT="33611" marB="33611" anchor="ctr"/>
                </a:tc>
                <a:tc>
                  <a:txBody>
                    <a:bodyPr/>
                    <a:lstStyle/>
                    <a:p>
                      <a:pPr algn="ctr"/>
                      <a:endParaRPr lang="fr-FR" sz="1100" noProof="0" dirty="0"/>
                    </a:p>
                  </a:txBody>
                  <a:tcPr marL="67222" marR="67222" marT="33611" marB="33611" anchor="ctr"/>
                </a:tc>
                <a:tc>
                  <a:txBody>
                    <a:bodyPr/>
                    <a:lstStyle/>
                    <a:p>
                      <a:pPr algn="ctr"/>
                      <a:r>
                        <a:rPr lang="fr-FR" sz="1100" noProof="0" dirty="0" smtClean="0">
                          <a:sym typeface="Wingdings" panose="05000000000000000000" pitchFamily="2" charset="2"/>
                        </a:rPr>
                        <a:t></a:t>
                      </a:r>
                      <a:endParaRPr lang="fr-FR" sz="1100" noProof="0" dirty="0"/>
                    </a:p>
                  </a:txBody>
                  <a:tcPr marL="67222" marR="67222" marT="33611" marB="33611" anchor="ctr"/>
                </a:tc>
                <a:tc>
                  <a:txBody>
                    <a:bodyPr/>
                    <a:lstStyle/>
                    <a:p>
                      <a:r>
                        <a:rPr lang="fr-FR" sz="1000" noProof="0" dirty="0" smtClean="0"/>
                        <a:t>On</a:t>
                      </a:r>
                      <a:r>
                        <a:rPr lang="fr-FR" sz="1000" baseline="0" noProof="0" dirty="0" smtClean="0"/>
                        <a:t>-Premise via </a:t>
                      </a:r>
                      <a:r>
                        <a:rPr lang="fr-FR" sz="1000" noProof="0" dirty="0" smtClean="0"/>
                        <a:t>Windows</a:t>
                      </a:r>
                      <a:r>
                        <a:rPr lang="fr-FR" sz="1000" baseline="0" noProof="0" dirty="0" smtClean="0"/>
                        <a:t> Server 2012 R2 et &gt; </a:t>
                      </a:r>
                      <a:endParaRPr lang="fr-FR" sz="1000" noProof="0" dirty="0"/>
                    </a:p>
                  </a:txBody>
                  <a:tcPr marL="67222" marR="67222" marT="33611" marB="33611" anchor="ctr"/>
                </a:tc>
                <a:extLst>
                  <a:ext uri="{0D108BD9-81ED-4DB2-BD59-A6C34878D82A}">
                    <a16:rowId xmlns:a16="http://schemas.microsoft.com/office/drawing/2014/main" val="2666557123"/>
                  </a:ext>
                </a:extLst>
              </a:tr>
              <a:tr h="229373">
                <a:tc>
                  <a:txBody>
                    <a:bodyPr/>
                    <a:lstStyle/>
                    <a:p>
                      <a:r>
                        <a:rPr lang="fr-FR" sz="1000" noProof="0" dirty="0" smtClean="0"/>
                        <a:t>Redirection</a:t>
                      </a:r>
                      <a:r>
                        <a:rPr lang="fr-FR" sz="1000" baseline="0" noProof="0" dirty="0" smtClean="0"/>
                        <a:t> des dossiers et CS </a:t>
                      </a:r>
                      <a:r>
                        <a:rPr lang="en-US" sz="1000" noProof="0" dirty="0" smtClean="0"/>
                        <a:t>Caching</a:t>
                      </a:r>
                      <a:endParaRPr lang="en-US" sz="1000" noProof="0" dirty="0"/>
                    </a:p>
                  </a:txBody>
                  <a:tcPr marL="67222" marR="67222" marT="33611" marB="33611" anchor="ctr"/>
                </a:tc>
                <a:tc>
                  <a:txBody>
                    <a:bodyPr/>
                    <a:lstStyle/>
                    <a:p>
                      <a:pPr algn="ctr"/>
                      <a:endParaRPr lang="fr-FR" sz="1100" noProof="0" dirty="0"/>
                    </a:p>
                  </a:txBody>
                  <a:tcPr marL="67222" marR="67222" marT="33611" marB="33611" anchor="ctr"/>
                </a:tc>
                <a:tc>
                  <a:txBody>
                    <a:bodyPr/>
                    <a:lstStyle/>
                    <a:p>
                      <a:pPr algn="ctr"/>
                      <a:r>
                        <a:rPr lang="fr-FR" sz="1100" noProof="0" dirty="0" smtClean="0">
                          <a:sym typeface="Wingdings" panose="05000000000000000000" pitchFamily="2" charset="2"/>
                        </a:rPr>
                        <a:t></a:t>
                      </a:r>
                      <a:endParaRPr lang="fr-FR" sz="1100" noProof="0" dirty="0"/>
                    </a:p>
                  </a:txBody>
                  <a:tcPr marL="67222" marR="67222" marT="33611" marB="33611" anchor="ctr"/>
                </a:tc>
                <a:tc>
                  <a:txBody>
                    <a:bodyPr/>
                    <a:lstStyle/>
                    <a:p>
                      <a:pPr algn="ctr"/>
                      <a:endParaRPr lang="fr-FR" sz="1100" noProof="0" dirty="0"/>
                    </a:p>
                  </a:txBody>
                  <a:tcPr marL="67222" marR="67222" marT="33611" marB="33611" anchor="ctr"/>
                </a:tc>
                <a:tc>
                  <a:txBody>
                    <a:bodyPr/>
                    <a:lstStyle/>
                    <a:p>
                      <a:pPr algn="ctr"/>
                      <a:endParaRPr lang="fr-FR" sz="1100" noProof="0" dirty="0"/>
                    </a:p>
                  </a:txBody>
                  <a:tcPr marL="67222" marR="67222" marT="33611" marB="33611" anchor="ctr"/>
                </a:tc>
                <a:tc>
                  <a:txBody>
                    <a:bodyPr/>
                    <a:lstStyle/>
                    <a:p>
                      <a:r>
                        <a:rPr lang="fr-FR" sz="1000" noProof="0" dirty="0" smtClean="0"/>
                        <a:t>On-Prem via Windows Server </a:t>
                      </a:r>
                      <a:endParaRPr lang="fr-FR" sz="1000" noProof="0" dirty="0"/>
                    </a:p>
                  </a:txBody>
                  <a:tcPr marL="67222" marR="67222" marT="33611" marB="33611" anchor="ctr"/>
                </a:tc>
                <a:extLst>
                  <a:ext uri="{0D108BD9-81ED-4DB2-BD59-A6C34878D82A}">
                    <a16:rowId xmlns:a16="http://schemas.microsoft.com/office/drawing/2014/main" val="2576344202"/>
                  </a:ext>
                </a:extLst>
              </a:tr>
              <a:tr h="229373">
                <a:tc>
                  <a:txBody>
                    <a:bodyPr/>
                    <a:lstStyle/>
                    <a:p>
                      <a:r>
                        <a:rPr lang="fr-FR" sz="1000" noProof="0" dirty="0" smtClean="0"/>
                        <a:t>Services de fichiers</a:t>
                      </a:r>
                      <a:r>
                        <a:rPr lang="fr-FR" sz="1000" baseline="0" noProof="0" dirty="0" smtClean="0"/>
                        <a:t> SMB 3.x, Cluster S2D</a:t>
                      </a:r>
                      <a:endParaRPr lang="fr-FR" sz="1000" noProof="0" dirty="0"/>
                    </a:p>
                  </a:txBody>
                  <a:tcPr marL="67222" marR="67222" marT="33611" marB="33611" anchor="ctr"/>
                </a:tc>
                <a:tc>
                  <a:txBody>
                    <a:bodyPr/>
                    <a:lstStyle/>
                    <a:p>
                      <a:pPr algn="ctr"/>
                      <a:endParaRPr lang="fr-FR" sz="1100" noProof="0" dirty="0"/>
                    </a:p>
                  </a:txBody>
                  <a:tcPr marL="67222" marR="67222" marT="33611" marB="33611" anchor="ctr"/>
                </a:tc>
                <a:tc>
                  <a:txBody>
                    <a:bodyPr/>
                    <a:lstStyle/>
                    <a:p>
                      <a:pPr algn="ctr"/>
                      <a:r>
                        <a:rPr kumimoji="0" lang="fr-FR" sz="1100" u="none" strike="noStrike" kern="1200" cap="none" spc="0" normalizeH="0" baseline="0" noProof="0" dirty="0" smtClean="0">
                          <a:ln>
                            <a:noFill/>
                          </a:ln>
                          <a:effectLst/>
                          <a:uLnTx/>
                          <a:uFillTx/>
                          <a:sym typeface="Wingdings" panose="05000000000000000000" pitchFamily="2" charset="2"/>
                        </a:rPr>
                        <a:t></a:t>
                      </a:r>
                      <a:endParaRPr lang="fr-FR" sz="1100" noProof="0" dirty="0"/>
                    </a:p>
                  </a:txBody>
                  <a:tcPr marL="67222" marR="67222" marT="33611" marB="33611" anchor="ctr"/>
                </a:tc>
                <a:tc>
                  <a:txBody>
                    <a:bodyPr/>
                    <a:lstStyle/>
                    <a:p>
                      <a:pPr algn="ctr"/>
                      <a:r>
                        <a:rPr lang="fr-FR" sz="1100" noProof="0" dirty="0" smtClean="0">
                          <a:sym typeface="Wingdings" panose="05000000000000000000" pitchFamily="2" charset="2"/>
                        </a:rPr>
                        <a:t></a:t>
                      </a:r>
                      <a:endParaRPr lang="fr-FR" sz="1100" noProof="0" dirty="0"/>
                    </a:p>
                  </a:txBody>
                  <a:tcPr marL="67222" marR="67222" marT="33611" marB="33611" anchor="ctr"/>
                </a:tc>
                <a:tc>
                  <a:txBody>
                    <a:bodyPr/>
                    <a:lstStyle/>
                    <a:p>
                      <a:pPr algn="ctr"/>
                      <a:endParaRPr lang="fr-FR" sz="1100" noProof="0" dirty="0"/>
                    </a:p>
                  </a:txBody>
                  <a:tcPr marL="67222" marR="67222" marT="33611" marB="33611" anchor="ctr"/>
                </a:tc>
                <a:tc>
                  <a:txBody>
                    <a:bodyPr/>
                    <a:lstStyle/>
                    <a:p>
                      <a:r>
                        <a:rPr lang="fr-FR" sz="1000" noProof="0" dirty="0" smtClean="0"/>
                        <a:t>On-Prem via</a:t>
                      </a:r>
                      <a:r>
                        <a:rPr lang="fr-FR" sz="1000" baseline="0" noProof="0" dirty="0" smtClean="0"/>
                        <a:t> Windows Server Datacenter (SDDC)</a:t>
                      </a:r>
                      <a:endParaRPr lang="fr-FR" sz="1000" noProof="0" dirty="0"/>
                    </a:p>
                  </a:txBody>
                  <a:tcPr marL="67222" marR="67222" marT="33611" marB="33611" anchor="ctr"/>
                </a:tc>
                <a:extLst>
                  <a:ext uri="{0D108BD9-81ED-4DB2-BD59-A6C34878D82A}">
                    <a16:rowId xmlns:a16="http://schemas.microsoft.com/office/drawing/2014/main" val="3417659845"/>
                  </a:ext>
                </a:extLst>
              </a:tr>
            </a:tbl>
          </a:graphicData>
        </a:graphic>
      </p:graphicFrame>
      <p:sp>
        <p:nvSpPr>
          <p:cNvPr id="4" name="Espace réservé de la date 3"/>
          <p:cNvSpPr txBox="1">
            <a:spLocks/>
          </p:cNvSpPr>
          <p:nvPr/>
        </p:nvSpPr>
        <p:spPr>
          <a:xfrm>
            <a:off x="35496" y="4899978"/>
            <a:ext cx="1008112" cy="184666"/>
          </a:xfrm>
          <a:prstGeom prst="rect">
            <a:avLst/>
          </a:prstGeom>
        </p:spPr>
        <p:txBody>
          <a:bodyPr vert="horz" lIns="91440" tIns="45720" rIns="91440" bIns="45720" rtlCol="0" anchor="ctr">
            <a:spAutoFit/>
          </a:bodyPr>
          <a:lstStyle>
            <a:defPPr>
              <a:defRPr lang="fr-FR"/>
            </a:defPPr>
            <a:lvl1pPr marL="0" algn="ctr" defTabSz="914400" rtl="0" eaLnBrk="1" latinLnBrk="0" hangingPunct="1">
              <a:defRPr sz="1000"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40"/>
            <a:fld id="{21CEE157-1BAD-4E47-BBA7-DC79F24D54DA}" type="datetime1">
              <a:rPr lang="fr-FR" sz="600" smtClean="0">
                <a:solidFill>
                  <a:prstClr val="black">
                    <a:tint val="75000"/>
                  </a:prstClr>
                </a:solidFill>
              </a:rPr>
              <a:pPr defTabSz="914340"/>
              <a:t>27/04/19</a:t>
            </a:fld>
            <a:endParaRPr lang="fr-FR" dirty="0">
              <a:solidFill>
                <a:prstClr val="black">
                  <a:tint val="75000"/>
                </a:prstClr>
              </a:solidFill>
            </a:endParaRPr>
          </a:p>
        </p:txBody>
      </p:sp>
      <p:pic>
        <p:nvPicPr>
          <p:cNvPr id="2" name="Image 1"/>
          <p:cNvPicPr>
            <a:picLocks noChangeAspect="1"/>
          </p:cNvPicPr>
          <p:nvPr/>
        </p:nvPicPr>
        <p:blipFill>
          <a:blip r:embed="rId3"/>
          <a:stretch>
            <a:fillRect/>
          </a:stretch>
        </p:blipFill>
        <p:spPr>
          <a:xfrm>
            <a:off x="2123728" y="1635646"/>
            <a:ext cx="364775" cy="379784"/>
          </a:xfrm>
          <a:prstGeom prst="rect">
            <a:avLst/>
          </a:prstGeom>
        </p:spPr>
      </p:pic>
      <p:pic>
        <p:nvPicPr>
          <p:cNvPr id="6" name="Image 5"/>
          <p:cNvPicPr>
            <a:picLocks noChangeAspect="1"/>
          </p:cNvPicPr>
          <p:nvPr/>
        </p:nvPicPr>
        <p:blipFill>
          <a:blip r:embed="rId3"/>
          <a:stretch>
            <a:fillRect/>
          </a:stretch>
        </p:blipFill>
        <p:spPr>
          <a:xfrm>
            <a:off x="2123727" y="2044203"/>
            <a:ext cx="364775" cy="379784"/>
          </a:xfrm>
          <a:prstGeom prst="rect">
            <a:avLst/>
          </a:prstGeom>
        </p:spPr>
      </p:pic>
      <p:pic>
        <p:nvPicPr>
          <p:cNvPr id="3" name="Image 2"/>
          <p:cNvPicPr>
            <a:picLocks noChangeAspect="1"/>
          </p:cNvPicPr>
          <p:nvPr/>
        </p:nvPicPr>
        <p:blipFill>
          <a:blip r:embed="rId4"/>
          <a:stretch>
            <a:fillRect/>
          </a:stretch>
        </p:blipFill>
        <p:spPr>
          <a:xfrm>
            <a:off x="2538508" y="2794769"/>
            <a:ext cx="124961" cy="195756"/>
          </a:xfrm>
          <a:prstGeom prst="rect">
            <a:avLst/>
          </a:prstGeom>
        </p:spPr>
      </p:pic>
      <p:pic>
        <p:nvPicPr>
          <p:cNvPr id="9" name="Image 8"/>
          <p:cNvPicPr>
            <a:picLocks noChangeAspect="1"/>
          </p:cNvPicPr>
          <p:nvPr/>
        </p:nvPicPr>
        <p:blipFill>
          <a:blip r:embed="rId4"/>
          <a:stretch>
            <a:fillRect/>
          </a:stretch>
        </p:blipFill>
        <p:spPr>
          <a:xfrm>
            <a:off x="2538508" y="3037383"/>
            <a:ext cx="124961" cy="195756"/>
          </a:xfrm>
          <a:prstGeom prst="rect">
            <a:avLst/>
          </a:prstGeom>
        </p:spPr>
      </p:pic>
      <p:pic>
        <p:nvPicPr>
          <p:cNvPr id="17" name="Image 16"/>
          <p:cNvPicPr>
            <a:picLocks noChangeAspect="1"/>
          </p:cNvPicPr>
          <p:nvPr/>
        </p:nvPicPr>
        <p:blipFill>
          <a:blip r:embed="rId5"/>
          <a:stretch>
            <a:fillRect/>
          </a:stretch>
        </p:blipFill>
        <p:spPr>
          <a:xfrm>
            <a:off x="8460432" y="4443958"/>
            <a:ext cx="322500" cy="342733"/>
          </a:xfrm>
          <a:prstGeom prst="rect">
            <a:avLst/>
          </a:prstGeom>
        </p:spPr>
      </p:pic>
      <p:grpSp>
        <p:nvGrpSpPr>
          <p:cNvPr id="75" name="Groupe 74"/>
          <p:cNvGrpSpPr/>
          <p:nvPr/>
        </p:nvGrpSpPr>
        <p:grpSpPr>
          <a:xfrm>
            <a:off x="2051720" y="3642408"/>
            <a:ext cx="6319955" cy="1308490"/>
            <a:chOff x="1182952" y="3351492"/>
            <a:chExt cx="6319955" cy="1308490"/>
          </a:xfrm>
        </p:grpSpPr>
        <p:sp>
          <p:nvSpPr>
            <p:cNvPr id="74" name="Rectangle 73"/>
            <p:cNvSpPr/>
            <p:nvPr/>
          </p:nvSpPr>
          <p:spPr>
            <a:xfrm>
              <a:off x="1182952" y="3351492"/>
              <a:ext cx="6319955" cy="1308490"/>
            </a:xfrm>
            <a:prstGeom prst="rect">
              <a:avLst/>
            </a:prstGeom>
            <a:solidFill>
              <a:schemeClr val="bg1"/>
            </a:solidFill>
            <a:ln w="31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2" name="Connecteur droit avec flèche 11"/>
            <p:cNvCxnSpPr/>
            <p:nvPr/>
          </p:nvCxnSpPr>
          <p:spPr>
            <a:xfrm flipV="1">
              <a:off x="3135753" y="3689985"/>
              <a:ext cx="3092431" cy="1228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Image 13"/>
            <p:cNvPicPr>
              <a:picLocks noChangeAspect="1"/>
            </p:cNvPicPr>
            <p:nvPr/>
          </p:nvPicPr>
          <p:blipFill>
            <a:blip r:embed="rId3"/>
            <a:stretch>
              <a:fillRect/>
            </a:stretch>
          </p:blipFill>
          <p:spPr>
            <a:xfrm>
              <a:off x="6235303" y="4153454"/>
              <a:ext cx="364775" cy="379784"/>
            </a:xfrm>
            <a:prstGeom prst="rect">
              <a:avLst/>
            </a:prstGeom>
          </p:spPr>
        </p:pic>
        <p:pic>
          <p:nvPicPr>
            <p:cNvPr id="16" name="Image 15"/>
            <p:cNvPicPr>
              <a:picLocks noChangeAspect="1"/>
            </p:cNvPicPr>
            <p:nvPr/>
          </p:nvPicPr>
          <p:blipFill>
            <a:blip r:embed="rId4"/>
            <a:stretch>
              <a:fillRect/>
            </a:stretch>
          </p:blipFill>
          <p:spPr>
            <a:xfrm>
              <a:off x="2498897" y="3416271"/>
              <a:ext cx="203765" cy="319206"/>
            </a:xfrm>
            <a:prstGeom prst="rect">
              <a:avLst/>
            </a:prstGeom>
          </p:spPr>
        </p:pic>
        <p:pic>
          <p:nvPicPr>
            <p:cNvPr id="18" name="Image 17"/>
            <p:cNvPicPr>
              <a:picLocks noChangeAspect="1"/>
            </p:cNvPicPr>
            <p:nvPr/>
          </p:nvPicPr>
          <p:blipFill rotWithShape="1">
            <a:blip r:embed="rId6"/>
            <a:srcRect b="24755"/>
            <a:stretch/>
          </p:blipFill>
          <p:spPr>
            <a:xfrm>
              <a:off x="6625503" y="4149170"/>
              <a:ext cx="292338" cy="258235"/>
            </a:xfrm>
            <a:prstGeom prst="rect">
              <a:avLst/>
            </a:prstGeom>
          </p:spPr>
        </p:pic>
        <p:pic>
          <p:nvPicPr>
            <p:cNvPr id="19" name="Imag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00463" y="3480206"/>
              <a:ext cx="1257787" cy="491795"/>
            </a:xfrm>
            <a:prstGeom prst="rect">
              <a:avLst/>
            </a:prstGeom>
          </p:spPr>
        </p:pic>
        <p:pic>
          <p:nvPicPr>
            <p:cNvPr id="20" name="Picture 67" descr="Searched Term: administrato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78252" y="3435682"/>
              <a:ext cx="998887" cy="856635"/>
            </a:xfrm>
            <a:prstGeom prst="rect">
              <a:avLst/>
            </a:prstGeom>
          </p:spPr>
        </p:pic>
        <p:cxnSp>
          <p:nvCxnSpPr>
            <p:cNvPr id="21" name="Connecteur droit avec flèche 20"/>
            <p:cNvCxnSpPr/>
            <p:nvPr/>
          </p:nvCxnSpPr>
          <p:spPr>
            <a:xfrm flipV="1">
              <a:off x="3593127" y="4340666"/>
              <a:ext cx="2628426" cy="1392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2" name="Image 21"/>
            <p:cNvPicPr>
              <a:picLocks noChangeAspect="1"/>
            </p:cNvPicPr>
            <p:nvPr/>
          </p:nvPicPr>
          <p:blipFill>
            <a:blip r:embed="rId4"/>
            <a:stretch>
              <a:fillRect/>
            </a:stretch>
          </p:blipFill>
          <p:spPr>
            <a:xfrm>
              <a:off x="2475632" y="4141975"/>
              <a:ext cx="244868" cy="383595"/>
            </a:xfrm>
            <a:prstGeom prst="rect">
              <a:avLst/>
            </a:prstGeom>
          </p:spPr>
        </p:pic>
        <p:pic>
          <p:nvPicPr>
            <p:cNvPr id="24" name="Image 23"/>
            <p:cNvPicPr>
              <a:picLocks noChangeAspect="1"/>
            </p:cNvPicPr>
            <p:nvPr/>
          </p:nvPicPr>
          <p:blipFill rotWithShape="1">
            <a:blip r:embed="rId7" cstate="print">
              <a:extLst>
                <a:ext uri="{28A0092B-C50C-407E-A947-70E740481C1C}">
                  <a14:useLocalDpi xmlns:a14="http://schemas.microsoft.com/office/drawing/2010/main" val="0"/>
                </a:ext>
              </a:extLst>
            </a:blip>
            <a:srcRect r="67348" b="34971"/>
            <a:stretch/>
          </p:blipFill>
          <p:spPr>
            <a:xfrm>
              <a:off x="2702662" y="3459842"/>
              <a:ext cx="410689" cy="319806"/>
            </a:xfrm>
            <a:prstGeom prst="rect">
              <a:avLst/>
            </a:prstGeom>
          </p:spPr>
        </p:pic>
        <p:sp>
          <p:nvSpPr>
            <p:cNvPr id="25" name="ZoneTexte 24"/>
            <p:cNvSpPr txBox="1"/>
            <p:nvPr/>
          </p:nvSpPr>
          <p:spPr>
            <a:xfrm>
              <a:off x="6555905" y="4381856"/>
              <a:ext cx="465192" cy="169277"/>
            </a:xfrm>
            <a:prstGeom prst="rect">
              <a:avLst/>
            </a:prstGeom>
            <a:noFill/>
          </p:spPr>
          <p:txBody>
            <a:bodyPr wrap="none" rtlCol="0">
              <a:spAutoFit/>
            </a:bodyPr>
            <a:lstStyle/>
            <a:p>
              <a:r>
                <a:rPr lang="fr-FR" sz="500" dirty="0" smtClean="0">
                  <a:solidFill>
                    <a:srgbClr val="1F477D"/>
                  </a:solidFill>
                </a:rPr>
                <a:t>Azure Files</a:t>
              </a:r>
              <a:endParaRPr lang="fr-FR" sz="500" dirty="0">
                <a:solidFill>
                  <a:srgbClr val="1F477D"/>
                </a:solidFill>
              </a:endParaRPr>
            </a:p>
          </p:txBody>
        </p:sp>
        <p:cxnSp>
          <p:nvCxnSpPr>
            <p:cNvPr id="26" name="Connecteur droit avec flèche 25"/>
            <p:cNvCxnSpPr/>
            <p:nvPr/>
          </p:nvCxnSpPr>
          <p:spPr>
            <a:xfrm flipV="1">
              <a:off x="2702662" y="3414836"/>
              <a:ext cx="1365282" cy="2618"/>
            </a:xfrm>
            <a:prstGeom prst="straightConnector1">
              <a:avLst/>
            </a:prstGeom>
            <a:ln w="19050">
              <a:solidFill>
                <a:srgbClr val="00B0F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1" name="Image 30"/>
            <p:cNvPicPr>
              <a:picLocks noChangeAspect="1"/>
            </p:cNvPicPr>
            <p:nvPr/>
          </p:nvPicPr>
          <p:blipFill>
            <a:blip r:embed="rId9"/>
            <a:stretch>
              <a:fillRect/>
            </a:stretch>
          </p:blipFill>
          <p:spPr>
            <a:xfrm>
              <a:off x="3380261" y="4218516"/>
              <a:ext cx="148350" cy="284533"/>
            </a:xfrm>
            <a:prstGeom prst="rect">
              <a:avLst/>
            </a:prstGeom>
          </p:spPr>
        </p:pic>
        <p:sp>
          <p:nvSpPr>
            <p:cNvPr id="33" name="ZoneTexte 32"/>
            <p:cNvSpPr txBox="1"/>
            <p:nvPr/>
          </p:nvSpPr>
          <p:spPr>
            <a:xfrm>
              <a:off x="4058775" y="3480928"/>
              <a:ext cx="1850065" cy="230832"/>
            </a:xfrm>
            <a:prstGeom prst="rect">
              <a:avLst/>
            </a:prstGeom>
            <a:noFill/>
          </p:spPr>
          <p:txBody>
            <a:bodyPr wrap="square" rtlCol="0">
              <a:spAutoFit/>
            </a:bodyPr>
            <a:lstStyle/>
            <a:p>
              <a:r>
                <a:rPr lang="fr-FR" sz="900" b="1" dirty="0" smtClean="0">
                  <a:solidFill>
                    <a:schemeClr val="tx2">
                      <a:lumMod val="60000"/>
                      <a:lumOff val="40000"/>
                    </a:schemeClr>
                  </a:solidFill>
                </a:rPr>
                <a:t>Accès via </a:t>
              </a:r>
              <a:r>
                <a:rPr lang="fr-FR" sz="900" b="1" dirty="0" smtClean="0">
                  <a:solidFill>
                    <a:srgbClr val="FF2B2B"/>
                  </a:solidFill>
                </a:rPr>
                <a:t>cache local </a:t>
              </a:r>
              <a:r>
                <a:rPr lang="fr-FR" sz="900" b="1" dirty="0" smtClean="0">
                  <a:solidFill>
                    <a:schemeClr val="tx2">
                      <a:lumMod val="60000"/>
                      <a:lumOff val="40000"/>
                    </a:schemeClr>
                  </a:solidFill>
                </a:rPr>
                <a:t>synchronisé</a:t>
              </a:r>
              <a:endParaRPr lang="fr-FR" sz="900" b="1" dirty="0">
                <a:solidFill>
                  <a:schemeClr val="tx2">
                    <a:lumMod val="60000"/>
                    <a:lumOff val="40000"/>
                  </a:schemeClr>
                </a:solidFill>
              </a:endParaRPr>
            </a:p>
          </p:txBody>
        </p:sp>
        <p:cxnSp>
          <p:nvCxnSpPr>
            <p:cNvPr id="34" name="Connecteur droit avec flèche 33"/>
            <p:cNvCxnSpPr/>
            <p:nvPr/>
          </p:nvCxnSpPr>
          <p:spPr>
            <a:xfrm flipV="1">
              <a:off x="2488502" y="4085479"/>
              <a:ext cx="1795466" cy="12471"/>
            </a:xfrm>
            <a:prstGeom prst="straightConnector1">
              <a:avLst/>
            </a:prstGeom>
            <a:ln w="19050">
              <a:solidFill>
                <a:srgbClr val="00B0F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a:off x="2754662" y="4354589"/>
              <a:ext cx="564213"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a:off x="4249302" y="4143087"/>
              <a:ext cx="1800200" cy="215444"/>
            </a:xfrm>
            <a:prstGeom prst="rect">
              <a:avLst/>
            </a:prstGeom>
            <a:noFill/>
          </p:spPr>
          <p:txBody>
            <a:bodyPr wrap="square" rtlCol="0">
              <a:spAutoFit/>
            </a:bodyPr>
            <a:lstStyle/>
            <a:p>
              <a:pPr algn="ctr"/>
              <a:r>
                <a:rPr lang="fr-FR" sz="800" b="1" dirty="0" smtClean="0">
                  <a:solidFill>
                    <a:schemeClr val="tx2">
                      <a:lumMod val="60000"/>
                      <a:lumOff val="40000"/>
                    </a:schemeClr>
                  </a:solidFill>
                </a:rPr>
                <a:t>Accès via </a:t>
              </a:r>
              <a:r>
                <a:rPr lang="fr-FR" sz="800" b="1" dirty="0" smtClean="0">
                  <a:solidFill>
                    <a:srgbClr val="FF2B2B"/>
                  </a:solidFill>
                </a:rPr>
                <a:t>cache global </a:t>
              </a:r>
              <a:r>
                <a:rPr lang="fr-FR" sz="800" b="1" dirty="0" smtClean="0">
                  <a:solidFill>
                    <a:schemeClr val="tx2">
                      <a:lumMod val="60000"/>
                      <a:lumOff val="40000"/>
                    </a:schemeClr>
                  </a:solidFill>
                </a:rPr>
                <a:t>synchronisées </a:t>
              </a:r>
              <a:endParaRPr lang="fr-FR" sz="800" b="1" dirty="0">
                <a:solidFill>
                  <a:schemeClr val="tx2">
                    <a:lumMod val="60000"/>
                    <a:lumOff val="40000"/>
                  </a:schemeClr>
                </a:solidFill>
              </a:endParaRPr>
            </a:p>
          </p:txBody>
        </p:sp>
        <p:pic>
          <p:nvPicPr>
            <p:cNvPr id="43" name="Image 42"/>
            <p:cNvPicPr>
              <a:picLocks noChangeAspect="1"/>
            </p:cNvPicPr>
            <p:nvPr/>
          </p:nvPicPr>
          <p:blipFill>
            <a:blip r:embed="rId10"/>
            <a:stretch>
              <a:fillRect/>
            </a:stretch>
          </p:blipFill>
          <p:spPr>
            <a:xfrm>
              <a:off x="7024741" y="4136020"/>
              <a:ext cx="251550" cy="284533"/>
            </a:xfrm>
            <a:prstGeom prst="rect">
              <a:avLst/>
            </a:prstGeom>
          </p:spPr>
        </p:pic>
        <p:sp>
          <p:nvSpPr>
            <p:cNvPr id="44" name="ZoneTexte 43"/>
            <p:cNvSpPr txBox="1"/>
            <p:nvPr/>
          </p:nvSpPr>
          <p:spPr>
            <a:xfrm>
              <a:off x="6943266" y="4381855"/>
              <a:ext cx="559641" cy="169277"/>
            </a:xfrm>
            <a:prstGeom prst="rect">
              <a:avLst/>
            </a:prstGeom>
            <a:noFill/>
          </p:spPr>
          <p:txBody>
            <a:bodyPr wrap="square" rtlCol="0">
              <a:spAutoFit/>
            </a:bodyPr>
            <a:lstStyle/>
            <a:p>
              <a:r>
                <a:rPr lang="fr-FR" sz="500" dirty="0" smtClean="0">
                  <a:solidFill>
                    <a:srgbClr val="1F477D"/>
                  </a:solidFill>
                </a:rPr>
                <a:t>Partages </a:t>
              </a:r>
              <a:endParaRPr lang="fr-FR" sz="500" dirty="0">
                <a:solidFill>
                  <a:srgbClr val="1F477D"/>
                </a:solidFill>
              </a:endParaRPr>
            </a:p>
          </p:txBody>
        </p:sp>
        <p:sp>
          <p:nvSpPr>
            <p:cNvPr id="45" name="ZoneTexte 44"/>
            <p:cNvSpPr txBox="1"/>
            <p:nvPr/>
          </p:nvSpPr>
          <p:spPr>
            <a:xfrm>
              <a:off x="2752678" y="4217061"/>
              <a:ext cx="407484" cy="138499"/>
            </a:xfrm>
            <a:prstGeom prst="rect">
              <a:avLst/>
            </a:prstGeom>
            <a:noFill/>
          </p:spPr>
          <p:txBody>
            <a:bodyPr wrap="none" rtlCol="0">
              <a:spAutoFit/>
            </a:bodyPr>
            <a:lstStyle/>
            <a:p>
              <a:r>
                <a:rPr lang="fr-FR" sz="300" dirty="0" smtClean="0">
                  <a:solidFill>
                    <a:srgbClr val="1F477D"/>
                  </a:solidFill>
                </a:rPr>
                <a:t>SMB, NFS, FTP</a:t>
              </a:r>
              <a:endParaRPr lang="fr-FR" sz="300" dirty="0">
                <a:solidFill>
                  <a:srgbClr val="1F477D"/>
                </a:solidFill>
              </a:endParaRPr>
            </a:p>
          </p:txBody>
        </p:sp>
        <p:sp>
          <p:nvSpPr>
            <p:cNvPr id="46" name="ZoneTexte 45"/>
            <p:cNvSpPr txBox="1"/>
            <p:nvPr/>
          </p:nvSpPr>
          <p:spPr>
            <a:xfrm>
              <a:off x="3042716" y="4086449"/>
              <a:ext cx="879921" cy="169277"/>
            </a:xfrm>
            <a:prstGeom prst="rect">
              <a:avLst/>
            </a:prstGeom>
            <a:noFill/>
          </p:spPr>
          <p:txBody>
            <a:bodyPr wrap="square" rtlCol="0">
              <a:spAutoFit/>
            </a:bodyPr>
            <a:lstStyle/>
            <a:p>
              <a:pPr algn="ctr"/>
              <a:r>
                <a:rPr lang="fr-FR" sz="500" dirty="0" smtClean="0">
                  <a:solidFill>
                    <a:srgbClr val="1F477D"/>
                  </a:solidFill>
                </a:rPr>
                <a:t>Azure File Sync (Agent)</a:t>
              </a:r>
              <a:endParaRPr lang="fr-FR" sz="500" dirty="0">
                <a:solidFill>
                  <a:srgbClr val="1F477D"/>
                </a:solidFill>
              </a:endParaRPr>
            </a:p>
          </p:txBody>
        </p:sp>
        <p:sp>
          <p:nvSpPr>
            <p:cNvPr id="47" name="ZoneTexte 46"/>
            <p:cNvSpPr txBox="1"/>
            <p:nvPr/>
          </p:nvSpPr>
          <p:spPr>
            <a:xfrm>
              <a:off x="3557667" y="4223973"/>
              <a:ext cx="631904" cy="138499"/>
            </a:xfrm>
            <a:prstGeom prst="rect">
              <a:avLst/>
            </a:prstGeom>
            <a:noFill/>
          </p:spPr>
          <p:txBody>
            <a:bodyPr wrap="none" rtlCol="0">
              <a:spAutoFit/>
            </a:bodyPr>
            <a:lstStyle/>
            <a:p>
              <a:r>
                <a:rPr lang="fr-FR" sz="300" dirty="0" smtClean="0">
                  <a:solidFill>
                    <a:srgbClr val="1F477D"/>
                  </a:solidFill>
                </a:rPr>
                <a:t>SMB 2.1, SMB 3.0, API REST</a:t>
              </a:r>
              <a:endParaRPr lang="fr-FR" sz="300" dirty="0">
                <a:solidFill>
                  <a:srgbClr val="1F477D"/>
                </a:solidFill>
              </a:endParaRPr>
            </a:p>
          </p:txBody>
        </p:sp>
        <p:cxnSp>
          <p:nvCxnSpPr>
            <p:cNvPr id="60" name="Connecteur droit avec flèche 59"/>
            <p:cNvCxnSpPr/>
            <p:nvPr/>
          </p:nvCxnSpPr>
          <p:spPr>
            <a:xfrm>
              <a:off x="4067944" y="3414836"/>
              <a:ext cx="0" cy="255610"/>
            </a:xfrm>
            <a:prstGeom prst="straightConnector1">
              <a:avLst/>
            </a:prstGeom>
            <a:ln w="19050">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ZoneTexte 65"/>
            <p:cNvSpPr txBox="1"/>
            <p:nvPr/>
          </p:nvSpPr>
          <p:spPr>
            <a:xfrm>
              <a:off x="2864588" y="3391835"/>
              <a:ext cx="1562378" cy="169277"/>
            </a:xfrm>
            <a:prstGeom prst="rect">
              <a:avLst/>
            </a:prstGeom>
            <a:noFill/>
          </p:spPr>
          <p:txBody>
            <a:bodyPr wrap="square" rtlCol="0">
              <a:spAutoFit/>
            </a:bodyPr>
            <a:lstStyle/>
            <a:p>
              <a:r>
                <a:rPr lang="fr-FR" sz="500" dirty="0" smtClean="0">
                  <a:solidFill>
                    <a:srgbClr val="1F477D"/>
                  </a:solidFill>
                </a:rPr>
                <a:t>Accès direct (données non synchronisées)</a:t>
              </a:r>
              <a:endParaRPr lang="fr-FR" sz="500" dirty="0">
                <a:solidFill>
                  <a:srgbClr val="1F477D"/>
                </a:solidFill>
              </a:endParaRPr>
            </a:p>
          </p:txBody>
        </p:sp>
        <p:cxnSp>
          <p:nvCxnSpPr>
            <p:cNvPr id="68" name="Connecteur droit avec flèche 67"/>
            <p:cNvCxnSpPr/>
            <p:nvPr/>
          </p:nvCxnSpPr>
          <p:spPr>
            <a:xfrm>
              <a:off x="4291087" y="4075897"/>
              <a:ext cx="0" cy="255610"/>
            </a:xfrm>
            <a:prstGeom prst="straightConnector1">
              <a:avLst/>
            </a:prstGeom>
            <a:ln w="19050">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2" name="Freeform 106"/>
            <p:cNvSpPr>
              <a:spLocks noEditPoints="1"/>
            </p:cNvSpPr>
            <p:nvPr/>
          </p:nvSpPr>
          <p:spPr bwMode="auto">
            <a:xfrm>
              <a:off x="3283886" y="4397189"/>
              <a:ext cx="84900" cy="95866"/>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FFBA08"/>
            </a:solidFill>
            <a:ln>
              <a:noFill/>
            </a:ln>
            <a:extLst/>
          </p:spPr>
          <p:txBody>
            <a:bodyPr vert="horz" wrap="square" lIns="0" tIns="182880" rIns="0" bIns="0" numCol="1" anchor="ctr" anchorCtr="0" compatLnSpc="1">
              <a:prstTxWarp prst="textNoShape">
                <a:avLst/>
              </a:prstTxWarp>
            </a:bodyP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rgbClr val="FFFFFF"/>
                </a:solidFill>
                <a:effectLst/>
                <a:uLnTx/>
                <a:uFillTx/>
              </a:endParaRPr>
            </a:p>
          </p:txBody>
        </p:sp>
        <p:pic>
          <p:nvPicPr>
            <p:cNvPr id="73" name="Image 72"/>
            <p:cNvPicPr>
              <a:picLocks noChangeAspect="1"/>
            </p:cNvPicPr>
            <p:nvPr/>
          </p:nvPicPr>
          <p:blipFill>
            <a:blip r:embed="rId11"/>
            <a:stretch>
              <a:fillRect/>
            </a:stretch>
          </p:blipFill>
          <p:spPr>
            <a:xfrm>
              <a:off x="3582536" y="4390799"/>
              <a:ext cx="648072" cy="148214"/>
            </a:xfrm>
            <a:prstGeom prst="rect">
              <a:avLst/>
            </a:prstGeom>
          </p:spPr>
        </p:pic>
      </p:grpSp>
      <p:pic>
        <p:nvPicPr>
          <p:cNvPr id="76" name="Image 75"/>
          <p:cNvPicPr>
            <a:picLocks noChangeAspect="1"/>
          </p:cNvPicPr>
          <p:nvPr/>
        </p:nvPicPr>
        <p:blipFill>
          <a:blip r:embed="rId4"/>
          <a:stretch>
            <a:fillRect/>
          </a:stretch>
        </p:blipFill>
        <p:spPr>
          <a:xfrm>
            <a:off x="2538508" y="3276060"/>
            <a:ext cx="124961" cy="195756"/>
          </a:xfrm>
          <a:prstGeom prst="rect">
            <a:avLst/>
          </a:prstGeom>
        </p:spPr>
      </p:pic>
      <p:pic>
        <p:nvPicPr>
          <p:cNvPr id="40" name="Picture 2" descr="https://global.azurebootcamp.net/wp-content/uploads/2018/09/logo-2019-500x445.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71726" y="0"/>
            <a:ext cx="720080" cy="6408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 name="Image 40"/>
          <p:cNvPicPr>
            <a:picLocks noChangeAspect="1"/>
          </p:cNvPicPr>
          <p:nvPr/>
        </p:nvPicPr>
        <p:blipFill rotWithShape="1">
          <a:blip r:embed="rId13"/>
          <a:srcRect l="16190" t="18487" r="77490" b="68555"/>
          <a:stretch/>
        </p:blipFill>
        <p:spPr>
          <a:xfrm>
            <a:off x="2160087" y="2417572"/>
            <a:ext cx="328415" cy="319767"/>
          </a:xfrm>
          <a:prstGeom prst="rect">
            <a:avLst/>
          </a:prstGeom>
          <a:ln>
            <a:noFill/>
          </a:ln>
          <a:effectLst>
            <a:outerShdw blurRad="292100" dist="139700" dir="2700000" algn="tl" rotWithShape="0">
              <a:srgbClr val="333333">
                <a:alpha val="65000"/>
              </a:srgbClr>
            </a:outerShdw>
          </a:effectLst>
        </p:spPr>
      </p:pic>
      <p:sp>
        <p:nvSpPr>
          <p:cNvPr id="10" name="Flèche droite 9"/>
          <p:cNvSpPr/>
          <p:nvPr/>
        </p:nvSpPr>
        <p:spPr>
          <a:xfrm>
            <a:off x="2178388" y="4494618"/>
            <a:ext cx="1144769" cy="37590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ZoneTexte 47"/>
          <p:cNvSpPr txBox="1"/>
          <p:nvPr/>
        </p:nvSpPr>
        <p:spPr>
          <a:xfrm>
            <a:off x="5044737" y="4593589"/>
            <a:ext cx="1800200" cy="215444"/>
          </a:xfrm>
          <a:prstGeom prst="rect">
            <a:avLst/>
          </a:prstGeom>
          <a:noFill/>
        </p:spPr>
        <p:txBody>
          <a:bodyPr wrap="square" rtlCol="0">
            <a:spAutoFit/>
          </a:bodyPr>
          <a:lstStyle/>
          <a:p>
            <a:pPr algn="ctr"/>
            <a:r>
              <a:rPr lang="fr-FR" sz="800" b="1" dirty="0">
                <a:solidFill>
                  <a:srgbClr val="FF0000"/>
                </a:solidFill>
              </a:rPr>
              <a:t>a</a:t>
            </a:r>
            <a:r>
              <a:rPr lang="fr-FR" sz="800" b="1" dirty="0" smtClean="0">
                <a:solidFill>
                  <a:srgbClr val="FF0000"/>
                </a:solidFill>
              </a:rPr>
              <a:t>vec ou sans Tiering </a:t>
            </a:r>
            <a:endParaRPr lang="fr-FR" sz="800" b="1" dirty="0">
              <a:solidFill>
                <a:srgbClr val="FF0000"/>
              </a:solidFill>
            </a:endParaRPr>
          </a:p>
        </p:txBody>
      </p:sp>
    </p:spTree>
    <p:extLst>
      <p:ext uri="{BB962C8B-B14F-4D97-AF65-F5344CB8AC3E}">
        <p14:creationId xmlns:p14="http://schemas.microsoft.com/office/powerpoint/2010/main" val="253877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1800" dirty="0" smtClean="0"/>
              <a:t>Stockage Azure et zoom sur Azure Files et </a:t>
            </a:r>
            <a:r>
              <a:rPr lang="fr-FR" sz="1800" dirty="0" smtClean="0">
                <a:solidFill>
                  <a:srgbClr val="FF2B2B"/>
                </a:solidFill>
              </a:rPr>
              <a:t>Azure Files Sync </a:t>
            </a:r>
            <a:endParaRPr lang="fr-FR" sz="1800" dirty="0">
              <a:solidFill>
                <a:srgbClr val="FF2B2B"/>
              </a:solidFill>
            </a:endParaRPr>
          </a:p>
        </p:txBody>
      </p:sp>
      <p:sp>
        <p:nvSpPr>
          <p:cNvPr id="4" name="Espace réservé de la date 3"/>
          <p:cNvSpPr>
            <a:spLocks noGrp="1"/>
          </p:cNvSpPr>
          <p:nvPr>
            <p:ph type="dt" sz="half" idx="4294967295"/>
          </p:nvPr>
        </p:nvSpPr>
        <p:spPr>
          <a:xfrm>
            <a:off x="638200" y="4869203"/>
            <a:ext cx="2133600" cy="246221"/>
          </a:xfrm>
        </p:spPr>
        <p:txBody>
          <a:bodyPr/>
          <a:lstStyle/>
          <a:p>
            <a:fld id="{236E2D0C-B10D-400B-8073-53F04C3DD32D}" type="datetime1">
              <a:rPr lang="fr-FR" smtClean="0"/>
              <a:t>27/04/19</a:t>
            </a:fld>
            <a:endParaRPr lang="fr-FR" dirty="0"/>
          </a:p>
        </p:txBody>
      </p:sp>
      <p:sp>
        <p:nvSpPr>
          <p:cNvPr id="5" name="Espace réservé du pied de page 4"/>
          <p:cNvSpPr>
            <a:spLocks noGrp="1"/>
          </p:cNvSpPr>
          <p:nvPr>
            <p:ph type="ftr" sz="quarter" idx="11"/>
          </p:nvPr>
        </p:nvSpPr>
        <p:spPr/>
        <p:txBody>
          <a:bodyPr/>
          <a:lstStyle/>
          <a:p>
            <a:r>
              <a:rPr lang="fr-FR" dirty="0" smtClean="0"/>
              <a:t>SPIE, l’ambition partagée</a:t>
            </a:r>
            <a:endParaRPr lang="fr-FR" dirty="0"/>
          </a:p>
        </p:txBody>
      </p:sp>
      <p:sp>
        <p:nvSpPr>
          <p:cNvPr id="6" name="Espace réservé du numéro de diapositive 5"/>
          <p:cNvSpPr>
            <a:spLocks noGrp="1"/>
          </p:cNvSpPr>
          <p:nvPr>
            <p:ph type="sldNum" sz="quarter" idx="4294967295"/>
          </p:nvPr>
        </p:nvSpPr>
        <p:spPr>
          <a:xfrm>
            <a:off x="3505200" y="4869203"/>
            <a:ext cx="2133600" cy="246221"/>
          </a:xfrm>
        </p:spPr>
        <p:txBody>
          <a:bodyPr/>
          <a:lstStyle/>
          <a:p>
            <a:r>
              <a:rPr lang="fr-FR" dirty="0" smtClean="0"/>
              <a:t>- </a:t>
            </a:r>
            <a:fld id="{A53FC0DE-AD23-493C-A55A-5CF677C62AEE}" type="slidenum">
              <a:rPr lang="fr-FR" smtClean="0"/>
              <a:pPr/>
              <a:t>7</a:t>
            </a:fld>
            <a:r>
              <a:rPr lang="fr-FR" dirty="0" smtClean="0"/>
              <a:t> -</a:t>
            </a:r>
            <a:endParaRPr lang="fr-FR" dirty="0"/>
          </a:p>
        </p:txBody>
      </p:sp>
      <p:sp>
        <p:nvSpPr>
          <p:cNvPr id="8" name="Espace réservé du contenu 2"/>
          <p:cNvSpPr txBox="1">
            <a:spLocks/>
          </p:cNvSpPr>
          <p:nvPr/>
        </p:nvSpPr>
        <p:spPr>
          <a:xfrm>
            <a:off x="323528" y="1113589"/>
            <a:ext cx="8229600"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smtClean="0"/>
              <a:t>Azure Storage Services </a:t>
            </a:r>
          </a:p>
          <a:p>
            <a:pPr marL="457200" lvl="1" indent="0">
              <a:buNone/>
            </a:pPr>
            <a:endParaRPr lang="fr-FR" dirty="0"/>
          </a:p>
        </p:txBody>
      </p:sp>
      <p:sp>
        <p:nvSpPr>
          <p:cNvPr id="10" name="Rectangle 9"/>
          <p:cNvSpPr/>
          <p:nvPr/>
        </p:nvSpPr>
        <p:spPr>
          <a:xfrm>
            <a:off x="0" y="4155926"/>
            <a:ext cx="9144000" cy="987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p:cNvPicPr>
            <a:picLocks noChangeAspect="1"/>
          </p:cNvPicPr>
          <p:nvPr/>
        </p:nvPicPr>
        <p:blipFill>
          <a:blip r:embed="rId2"/>
          <a:stretch>
            <a:fillRect/>
          </a:stretch>
        </p:blipFill>
        <p:spPr>
          <a:xfrm>
            <a:off x="403466" y="1031800"/>
            <a:ext cx="8194470" cy="3960513"/>
          </a:xfrm>
          <a:prstGeom prst="rect">
            <a:avLst/>
          </a:prstGeom>
        </p:spPr>
      </p:pic>
      <p:pic>
        <p:nvPicPr>
          <p:cNvPr id="11" name="Espace réservé du contenu 6"/>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3514" r="3221"/>
          <a:stretch/>
        </p:blipFill>
        <p:spPr>
          <a:xfrm>
            <a:off x="2033886" y="3704495"/>
            <a:ext cx="1618951" cy="610329"/>
          </a:xfrm>
        </p:spPr>
      </p:pic>
    </p:spTree>
    <p:extLst>
      <p:ext uri="{BB962C8B-B14F-4D97-AF65-F5344CB8AC3E}">
        <p14:creationId xmlns:p14="http://schemas.microsoft.com/office/powerpoint/2010/main" val="213205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1800" dirty="0"/>
              <a:t>Technologies de Stockage : </a:t>
            </a:r>
            <a:r>
              <a:rPr lang="fr-FR" sz="1800" dirty="0" smtClean="0"/>
              <a:t>Azure Files et </a:t>
            </a:r>
            <a:r>
              <a:rPr lang="fr-FR" sz="1800" dirty="0" smtClean="0">
                <a:solidFill>
                  <a:srgbClr val="EA9751"/>
                </a:solidFill>
              </a:rPr>
              <a:t>Azure Files Sync </a:t>
            </a:r>
            <a:endParaRPr lang="fr-FR" sz="1800" dirty="0">
              <a:solidFill>
                <a:srgbClr val="EA9751"/>
              </a:solidFill>
            </a:endParaRPr>
          </a:p>
        </p:txBody>
      </p:sp>
      <p:pic>
        <p:nvPicPr>
          <p:cNvPr id="7" name="Espace réservé du contenu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03051" y="3516774"/>
            <a:ext cx="2785858" cy="991287"/>
          </a:xfrm>
        </p:spPr>
      </p:pic>
      <p:sp>
        <p:nvSpPr>
          <p:cNvPr id="5" name="Espace réservé du pied de page 4"/>
          <p:cNvSpPr>
            <a:spLocks noGrp="1"/>
          </p:cNvSpPr>
          <p:nvPr>
            <p:ph type="ftr" sz="quarter" idx="11"/>
          </p:nvPr>
        </p:nvSpPr>
        <p:spPr/>
        <p:txBody>
          <a:bodyPr/>
          <a:lstStyle/>
          <a:p>
            <a:r>
              <a:rPr lang="fr-FR" dirty="0" smtClean="0"/>
              <a:t>SPIE, l’ambition partagée</a:t>
            </a:r>
            <a:endParaRPr lang="fr-FR" dirty="0"/>
          </a:p>
        </p:txBody>
      </p:sp>
      <p:sp>
        <p:nvSpPr>
          <p:cNvPr id="8" name="Espace réservé du contenu 2"/>
          <p:cNvSpPr txBox="1">
            <a:spLocks/>
          </p:cNvSpPr>
          <p:nvPr/>
        </p:nvSpPr>
        <p:spPr>
          <a:xfrm>
            <a:off x="323528" y="1113589"/>
            <a:ext cx="8280920" cy="3394472"/>
          </a:xfrm>
          <a:prstGeom prst="rect">
            <a:avLst/>
          </a:prstGeom>
        </p:spPr>
        <p:txBody>
          <a:bodyPr vert="horz" lIns="91440" tIns="45720" rIns="91440" bIns="45720" rtlCol="0">
            <a:normAutofit/>
          </a:bodyPr>
          <a:lstStyle>
            <a:lvl1pPr marL="173038" indent="-173038" algn="l" defTabSz="914400" rtl="0" eaLnBrk="1" latinLnBrk="0" hangingPunct="1">
              <a:spcBef>
                <a:spcPct val="20000"/>
              </a:spcBef>
              <a:buFont typeface="Arial" pitchFamily="34" charset="0"/>
              <a:buChar char="•"/>
              <a:tabLst/>
              <a:defRPr lang="fr-FR" sz="2000" kern="1200" dirty="0" smtClean="0">
                <a:solidFill>
                  <a:schemeClr val="accent6"/>
                </a:solidFill>
                <a:latin typeface="Arial" pitchFamily="34" charset="0"/>
                <a:ea typeface="+mn-ea"/>
                <a:cs typeface="Arial" pitchFamily="34" charset="0"/>
              </a:defRPr>
            </a:lvl1pPr>
            <a:lvl2pPr marL="603250" indent="-146050" algn="l" defTabSz="914400" rtl="0" eaLnBrk="1" latinLnBrk="0" hangingPunct="1">
              <a:spcBef>
                <a:spcPct val="20000"/>
              </a:spcBef>
              <a:buFont typeface="Arial" pitchFamily="34" charset="0"/>
              <a:buChar char="•"/>
              <a:defRPr lang="fr-FR" sz="1600" kern="1200" dirty="0" smtClean="0">
                <a:solidFill>
                  <a:schemeClr val="tx2"/>
                </a:solidFill>
                <a:latin typeface="Arial" pitchFamily="34" charset="0"/>
                <a:ea typeface="+mn-ea"/>
                <a:cs typeface="Arial" pitchFamily="34" charset="0"/>
              </a:defRPr>
            </a:lvl2pPr>
            <a:lvl3pPr marL="1069975" indent="-155575" algn="l" defTabSz="914400" rtl="0" eaLnBrk="1" latinLnBrk="0" hangingPunct="1">
              <a:spcBef>
                <a:spcPct val="20000"/>
              </a:spcBef>
              <a:buFont typeface="Arial" pitchFamily="34" charset="0"/>
              <a:buChar char="•"/>
              <a:tabLst>
                <a:tab pos="966788" algn="l"/>
              </a:tabLst>
              <a:defRPr lang="fr-FR" sz="1400" kern="1200" dirty="0" smtClean="0">
                <a:solidFill>
                  <a:srgbClr val="7F7F7F"/>
                </a:solidFill>
                <a:latin typeface="Arial" pitchFamily="34" charset="0"/>
                <a:ea typeface="+mn-ea"/>
                <a:cs typeface="Arial" pitchFamily="34" charset="0"/>
              </a:defRPr>
            </a:lvl3pPr>
            <a:lvl4pPr marL="1527175" indent="-155575" algn="l" defTabSz="914400" rtl="0" eaLnBrk="1" latinLnBrk="0" hangingPunct="1">
              <a:spcBef>
                <a:spcPct val="20000"/>
              </a:spcBef>
              <a:buFont typeface="Arial" pitchFamily="34" charset="0"/>
              <a:buChar char="•"/>
              <a:defRPr lang="fr-FR" sz="1200" kern="1200" dirty="0" smtClean="0">
                <a:solidFill>
                  <a:srgbClr val="0C1031"/>
                </a:solidFill>
                <a:latin typeface="Arial" pitchFamily="34" charset="0"/>
                <a:ea typeface="+mn-ea"/>
                <a:cs typeface="Arial" pitchFamily="34" charset="0"/>
              </a:defRPr>
            </a:lvl4pPr>
            <a:lvl5pPr marL="1966913" indent="-138113" algn="l" defTabSz="914400" rtl="0" eaLnBrk="1" latinLnBrk="0" hangingPunct="1">
              <a:spcBef>
                <a:spcPct val="20000"/>
              </a:spcBef>
              <a:buFont typeface="Arial" pitchFamily="34" charset="0"/>
              <a:buChar char="•"/>
              <a:defRPr lang="fr-FR" sz="1100" kern="1200" dirty="0" smtClean="0">
                <a:solidFill>
                  <a:srgbClr val="0C103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smtClean="0"/>
              <a:t>Scénarios d’usage </a:t>
            </a:r>
          </a:p>
          <a:p>
            <a:pPr lvl="1"/>
            <a:r>
              <a:rPr lang="fr-FR" b="1" dirty="0" smtClean="0"/>
              <a:t>Synchronisation Multi-Sites </a:t>
            </a:r>
            <a:r>
              <a:rPr lang="fr-FR" dirty="0" smtClean="0"/>
              <a:t>: Les données sont synchronisées en N points  </a:t>
            </a:r>
          </a:p>
          <a:p>
            <a:pPr lvl="1"/>
            <a:r>
              <a:rPr lang="fr-FR" b="1" dirty="0" smtClean="0"/>
              <a:t>Cloud Tiering </a:t>
            </a:r>
            <a:r>
              <a:rPr lang="fr-FR" dirty="0" smtClean="0"/>
              <a:t>: </a:t>
            </a:r>
            <a:r>
              <a:rPr lang="fr-FR" dirty="0" smtClean="0"/>
              <a:t>Les données sont là sans être là ! </a:t>
            </a:r>
            <a:endParaRPr lang="fr-FR" dirty="0" smtClean="0"/>
          </a:p>
          <a:p>
            <a:pPr lvl="1"/>
            <a:r>
              <a:rPr lang="fr-FR" b="1" dirty="0" smtClean="0"/>
              <a:t>Accès Direct au Cloud </a:t>
            </a:r>
            <a:r>
              <a:rPr lang="fr-FR" dirty="0" smtClean="0"/>
              <a:t>: Support des protocoles SMB (TCP 445) et API REST</a:t>
            </a:r>
          </a:p>
          <a:p>
            <a:pPr lvl="1"/>
            <a:r>
              <a:rPr lang="fr-FR" b="1" dirty="0" smtClean="0"/>
              <a:t>Récupération rapide en cas de sinistre </a:t>
            </a:r>
            <a:r>
              <a:rPr lang="fr-FR" dirty="0" smtClean="0"/>
              <a:t>: Synchronisation </a:t>
            </a:r>
            <a:r>
              <a:rPr lang="fr-FR" dirty="0" smtClean="0"/>
              <a:t>instantanée de </a:t>
            </a:r>
            <a:r>
              <a:rPr lang="fr-FR" dirty="0" smtClean="0"/>
              <a:t>l’espace de noms sans attendre la restauration des données</a:t>
            </a:r>
          </a:p>
          <a:p>
            <a:pPr lvl="1"/>
            <a:r>
              <a:rPr lang="fr-FR" b="1" dirty="0"/>
              <a:t>Sauvegarde Azure Backup </a:t>
            </a:r>
            <a:r>
              <a:rPr lang="fr-FR" dirty="0"/>
              <a:t>: Pas de Xferts redondants, </a:t>
            </a:r>
            <a:r>
              <a:rPr lang="fr-FR" dirty="0" smtClean="0"/>
              <a:t>points </a:t>
            </a:r>
            <a:r>
              <a:rPr lang="fr-FR" dirty="0"/>
              <a:t>de restauration, </a:t>
            </a:r>
            <a:r>
              <a:rPr lang="fr-FR" dirty="0" smtClean="0"/>
              <a:t>stratégies </a:t>
            </a:r>
            <a:r>
              <a:rPr lang="fr-FR" dirty="0"/>
              <a:t>de rétention </a:t>
            </a:r>
          </a:p>
          <a:p>
            <a:pPr lvl="1"/>
            <a:endParaRPr lang="fr-FR" dirty="0" smtClean="0"/>
          </a:p>
        </p:txBody>
      </p:sp>
      <p:sp>
        <p:nvSpPr>
          <p:cNvPr id="24" name="TextBox 32"/>
          <p:cNvSpPr txBox="1"/>
          <p:nvPr/>
        </p:nvSpPr>
        <p:spPr>
          <a:xfrm>
            <a:off x="2308685" y="3540526"/>
            <a:ext cx="1191614" cy="400627"/>
          </a:xfrm>
          <a:prstGeom prst="rect">
            <a:avLst/>
          </a:prstGeom>
          <a:noFill/>
        </p:spPr>
        <p:txBody>
          <a:bodyPr wrap="none" lIns="134464" tIns="107571" rIns="134464" bIns="107571" rtlCol="0">
            <a:spAutoFit/>
          </a:bodyPr>
          <a:lstStyle/>
          <a:p>
            <a:pPr defTabSz="685845">
              <a:lnSpc>
                <a:spcPct val="90000"/>
              </a:lnSpc>
              <a:spcAft>
                <a:spcPts val="441"/>
              </a:spcAft>
              <a:defRPr/>
            </a:pPr>
            <a:r>
              <a:rPr lang="fr-FR" sz="1324" dirty="0" smtClean="0">
                <a:gradFill>
                  <a:gsLst>
                    <a:gs pos="2917">
                      <a:srgbClr val="353535"/>
                    </a:gs>
                    <a:gs pos="30000">
                      <a:srgbClr val="353535"/>
                    </a:gs>
                  </a:gsLst>
                  <a:lin ang="5400000" scaled="0"/>
                </a:gradFill>
                <a:latin typeface="Segoe UI Semilight"/>
              </a:rPr>
              <a:t>Sauvegardes</a:t>
            </a:r>
            <a:endParaRPr lang="fr-FR" sz="1324" dirty="0">
              <a:gradFill>
                <a:gsLst>
                  <a:gs pos="2917">
                    <a:srgbClr val="353535"/>
                  </a:gs>
                  <a:gs pos="30000">
                    <a:srgbClr val="353535"/>
                  </a:gs>
                </a:gsLst>
                <a:lin ang="5400000" scaled="0"/>
              </a:gradFill>
              <a:latin typeface="Segoe UI Semilight"/>
            </a:endParaRPr>
          </a:p>
        </p:txBody>
      </p:sp>
      <p:pic>
        <p:nvPicPr>
          <p:cNvPr id="25" name="Picture 23">
            <a:extLst/>
          </p:cNvPr>
          <p:cNvPicPr>
            <a:picLocks noChangeAspect="1"/>
          </p:cNvPicPr>
          <p:nvPr/>
        </p:nvPicPr>
        <p:blipFill>
          <a:blip r:embed="rId3"/>
          <a:stretch>
            <a:fillRect/>
          </a:stretch>
        </p:blipFill>
        <p:spPr>
          <a:xfrm>
            <a:off x="4229609" y="3536593"/>
            <a:ext cx="809367" cy="730381"/>
          </a:xfrm>
          <a:prstGeom prst="rect">
            <a:avLst/>
          </a:prstGeom>
        </p:spPr>
      </p:pic>
      <p:cxnSp>
        <p:nvCxnSpPr>
          <p:cNvPr id="26" name="Straight Connector 24">
            <a:extLst/>
          </p:cNvPr>
          <p:cNvCxnSpPr>
            <a:cxnSpLocks/>
          </p:cNvCxnSpPr>
          <p:nvPr/>
        </p:nvCxnSpPr>
        <p:spPr>
          <a:xfrm>
            <a:off x="3512324" y="3405741"/>
            <a:ext cx="0" cy="1131400"/>
          </a:xfrm>
          <a:prstGeom prst="line">
            <a:avLst/>
          </a:prstGeom>
          <a:solidFill>
            <a:schemeClr val="bg2"/>
          </a:solidFill>
          <a:ln w="12700" cap="flat" cmpd="sng" algn="ctr">
            <a:solidFill>
              <a:schemeClr val="accent3"/>
            </a:solidFill>
            <a:prstDash val="lgDash"/>
            <a:headEnd type="none" w="med" len="med"/>
            <a:tailEnd type="none" w="med" len="med"/>
          </a:ln>
          <a:effectLst/>
        </p:spPr>
      </p:cxnSp>
      <p:pic>
        <p:nvPicPr>
          <p:cNvPr id="27" name="Picture 25">
            <a:extLst/>
          </p:cNvPr>
          <p:cNvPicPr>
            <a:picLocks noChangeAspect="1"/>
          </p:cNvPicPr>
          <p:nvPr/>
        </p:nvPicPr>
        <p:blipFill>
          <a:blip r:embed="rId4">
            <a:duotone>
              <a:schemeClr val="accent3">
                <a:shade val="45000"/>
                <a:satMod val="135000"/>
              </a:schemeClr>
              <a:prstClr val="white"/>
            </a:duotone>
          </a:blip>
          <a:stretch>
            <a:fillRect/>
          </a:stretch>
        </p:blipFill>
        <p:spPr>
          <a:xfrm>
            <a:off x="1835696" y="3606253"/>
            <a:ext cx="573713" cy="591061"/>
          </a:xfrm>
          <a:prstGeom prst="rect">
            <a:avLst/>
          </a:prstGeom>
        </p:spPr>
      </p:pic>
      <p:sp>
        <p:nvSpPr>
          <p:cNvPr id="28" name="TextBox 26">
            <a:extLst/>
          </p:cNvPr>
          <p:cNvSpPr txBox="1"/>
          <p:nvPr/>
        </p:nvSpPr>
        <p:spPr>
          <a:xfrm>
            <a:off x="1686388" y="4145540"/>
            <a:ext cx="1004127" cy="391601"/>
          </a:xfrm>
          <a:prstGeom prst="rect">
            <a:avLst/>
          </a:prstGeom>
          <a:noFill/>
        </p:spPr>
        <p:txBody>
          <a:bodyPr wrap="none" lIns="134464" tIns="107571" rIns="134464" bIns="107571" rtlCol="0">
            <a:spAutoFit/>
          </a:bodyPr>
          <a:lstStyle/>
          <a:p>
            <a:pPr defTabSz="685845">
              <a:lnSpc>
                <a:spcPct val="90000"/>
              </a:lnSpc>
              <a:spcAft>
                <a:spcPts val="441"/>
              </a:spcAft>
              <a:defRPr/>
            </a:pPr>
            <a:r>
              <a:rPr lang="fr-FR" sz="1176" dirty="0" smtClean="0">
                <a:solidFill>
                  <a:srgbClr val="0078D7"/>
                </a:solidFill>
                <a:latin typeface="Segoe UI Semilight"/>
              </a:rPr>
              <a:t>Application</a:t>
            </a:r>
            <a:endParaRPr lang="fr-FR" sz="1324" dirty="0">
              <a:solidFill>
                <a:srgbClr val="0078D7"/>
              </a:solidFill>
              <a:latin typeface="Segoe UI Semilight"/>
            </a:endParaRPr>
          </a:p>
        </p:txBody>
      </p:sp>
      <p:cxnSp>
        <p:nvCxnSpPr>
          <p:cNvPr id="29" name="Straight Arrow Connector 70">
            <a:extLst/>
          </p:cNvPr>
          <p:cNvCxnSpPr>
            <a:cxnSpLocks/>
            <a:stCxn id="27" idx="3"/>
            <a:endCxn id="25" idx="1"/>
          </p:cNvCxnSpPr>
          <p:nvPr/>
        </p:nvCxnSpPr>
        <p:spPr>
          <a:xfrm>
            <a:off x="2409409" y="3901783"/>
            <a:ext cx="182020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34">
            <a:extLst>
              <a:ext uri="{FF2B5EF4-FFF2-40B4-BE49-F238E27FC236}">
                <a16:creationId xmlns:a16="http://schemas.microsoft.com/office/drawing/2014/main" id="{F24F3F1B-6F57-4219-92DA-14BAD7142B09}"/>
              </a:ext>
            </a:extLst>
          </p:cNvPr>
          <p:cNvSpPr txBox="1"/>
          <p:nvPr/>
        </p:nvSpPr>
        <p:spPr>
          <a:xfrm>
            <a:off x="3512324" y="4096161"/>
            <a:ext cx="3733320" cy="359783"/>
          </a:xfrm>
          <a:prstGeom prst="rect">
            <a:avLst/>
          </a:prstGeom>
          <a:noFill/>
        </p:spPr>
        <p:txBody>
          <a:bodyPr wrap="square" lIns="134464" tIns="107571" rIns="134464" bIns="107571" rtlCol="0">
            <a:spAutoFit/>
          </a:bodyPr>
          <a:lstStyle/>
          <a:p>
            <a:pPr defTabSz="685845">
              <a:lnSpc>
                <a:spcPct val="90000"/>
              </a:lnSpc>
              <a:spcAft>
                <a:spcPts val="441"/>
              </a:spcAft>
              <a:defRPr/>
            </a:pPr>
            <a:r>
              <a:rPr lang="fr-FR" sz="1029" dirty="0" smtClean="0">
                <a:solidFill>
                  <a:srgbClr val="0078D7"/>
                </a:solidFill>
                <a:latin typeface="Segoe UI Semilight"/>
              </a:rPr>
              <a:t>\\&lt;account&gt;.file.windows.net\&lt;share&gt;</a:t>
            </a:r>
            <a:endParaRPr lang="fr-FR" sz="1029" dirty="0">
              <a:solidFill>
                <a:srgbClr val="0078D7"/>
              </a:solidFill>
              <a:latin typeface="Segoe UI Semilight"/>
            </a:endParaRPr>
          </a:p>
        </p:txBody>
      </p:sp>
    </p:spTree>
    <p:extLst>
      <p:ext uri="{BB962C8B-B14F-4D97-AF65-F5344CB8AC3E}">
        <p14:creationId xmlns:p14="http://schemas.microsoft.com/office/powerpoint/2010/main" val="342682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hème Office">
  <a:themeElements>
    <a:clrScheme name="SPIE">
      <a:dk1>
        <a:sysClr val="windowText" lastClr="000000"/>
      </a:dk1>
      <a:lt1>
        <a:sysClr val="window" lastClr="FFFFFF"/>
      </a:lt1>
      <a:dk2>
        <a:srgbClr val="192D67"/>
      </a:dk2>
      <a:lt2>
        <a:srgbClr val="0092D2"/>
      </a:lt2>
      <a:accent1>
        <a:srgbClr val="8D1055"/>
      </a:accent1>
      <a:accent2>
        <a:srgbClr val="92D050"/>
      </a:accent2>
      <a:accent3>
        <a:srgbClr val="E57C25"/>
      </a:accent3>
      <a:accent4>
        <a:srgbClr val="36979E"/>
      </a:accent4>
      <a:accent5>
        <a:srgbClr val="4BACC6"/>
      </a:accent5>
      <a:accent6>
        <a:srgbClr val="E57C2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Thème Office">
  <a:themeElements>
    <a:clrScheme name="SPIE">
      <a:dk1>
        <a:sysClr val="windowText" lastClr="000000"/>
      </a:dk1>
      <a:lt1>
        <a:sysClr val="window" lastClr="FFFFFF"/>
      </a:lt1>
      <a:dk2>
        <a:srgbClr val="192D67"/>
      </a:dk2>
      <a:lt2>
        <a:srgbClr val="0092D2"/>
      </a:lt2>
      <a:accent1>
        <a:srgbClr val="8D1055"/>
      </a:accent1>
      <a:accent2>
        <a:srgbClr val="92D050"/>
      </a:accent2>
      <a:accent3>
        <a:srgbClr val="FFC000"/>
      </a:accent3>
      <a:accent4>
        <a:srgbClr val="8D1055"/>
      </a:accent4>
      <a:accent5>
        <a:srgbClr val="4BACC6"/>
      </a:accent5>
      <a:accent6>
        <a:srgbClr val="E57C2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Thème Office">
  <a:themeElements>
    <a:clrScheme name="SPIE">
      <a:dk1>
        <a:sysClr val="windowText" lastClr="000000"/>
      </a:dk1>
      <a:lt1>
        <a:sysClr val="window" lastClr="FFFFFF"/>
      </a:lt1>
      <a:dk2>
        <a:srgbClr val="192D67"/>
      </a:dk2>
      <a:lt2>
        <a:srgbClr val="0092D2"/>
      </a:lt2>
      <a:accent1>
        <a:srgbClr val="8D1055"/>
      </a:accent1>
      <a:accent2>
        <a:srgbClr val="92D050"/>
      </a:accent2>
      <a:accent3>
        <a:srgbClr val="FFC000"/>
      </a:accent3>
      <a:accent4>
        <a:srgbClr val="8D1055"/>
      </a:accent4>
      <a:accent5>
        <a:srgbClr val="4BACC6"/>
      </a:accent5>
      <a:accent6>
        <a:srgbClr val="E57C2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Thème Office">
  <a:themeElements>
    <a:clrScheme name="SPIE">
      <a:dk1>
        <a:sysClr val="windowText" lastClr="000000"/>
      </a:dk1>
      <a:lt1>
        <a:sysClr val="window" lastClr="FFFFFF"/>
      </a:lt1>
      <a:dk2>
        <a:srgbClr val="192D67"/>
      </a:dk2>
      <a:lt2>
        <a:srgbClr val="0092D2"/>
      </a:lt2>
      <a:accent1>
        <a:srgbClr val="8D1055"/>
      </a:accent1>
      <a:accent2>
        <a:srgbClr val="92D050"/>
      </a:accent2>
      <a:accent3>
        <a:srgbClr val="FFC000"/>
      </a:accent3>
      <a:accent4>
        <a:srgbClr val="8D1055"/>
      </a:accent4>
      <a:accent5>
        <a:srgbClr val="4BACC6"/>
      </a:accent5>
      <a:accent6>
        <a:srgbClr val="E57C2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Thème Office">
  <a:themeElements>
    <a:clrScheme name="SPIE">
      <a:dk1>
        <a:sysClr val="windowText" lastClr="000000"/>
      </a:dk1>
      <a:lt1>
        <a:sysClr val="window" lastClr="FFFFFF"/>
      </a:lt1>
      <a:dk2>
        <a:srgbClr val="192D67"/>
      </a:dk2>
      <a:lt2>
        <a:srgbClr val="0092D2"/>
      </a:lt2>
      <a:accent1>
        <a:srgbClr val="8D1055"/>
      </a:accent1>
      <a:accent2>
        <a:srgbClr val="92D050"/>
      </a:accent2>
      <a:accent3>
        <a:srgbClr val="FFC000"/>
      </a:accent3>
      <a:accent4>
        <a:srgbClr val="8D1055"/>
      </a:accent4>
      <a:accent5>
        <a:srgbClr val="4BACC6"/>
      </a:accent5>
      <a:accent6>
        <a:srgbClr val="E57C2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7889</TotalTime>
  <Words>2432</Words>
  <Application>Microsoft Office PowerPoint</Application>
  <PresentationFormat>Affichage à l'écran (16:9)</PresentationFormat>
  <Paragraphs>440</Paragraphs>
  <Slides>41</Slides>
  <Notes>10</Notes>
  <HiddenSlides>0</HiddenSlides>
  <MMClips>0</MMClips>
  <ScaleCrop>false</ScaleCrop>
  <HeadingPairs>
    <vt:vector size="6" baseType="variant">
      <vt:variant>
        <vt:lpstr>Polices utilisées</vt:lpstr>
      </vt:variant>
      <vt:variant>
        <vt:i4>8</vt:i4>
      </vt:variant>
      <vt:variant>
        <vt:lpstr>Thème</vt:lpstr>
      </vt:variant>
      <vt:variant>
        <vt:i4>5</vt:i4>
      </vt:variant>
      <vt:variant>
        <vt:lpstr>Titres des diapositives</vt:lpstr>
      </vt:variant>
      <vt:variant>
        <vt:i4>41</vt:i4>
      </vt:variant>
    </vt:vector>
  </HeadingPairs>
  <TitlesOfParts>
    <vt:vector size="54" baseType="lpstr">
      <vt:lpstr>MS PGothic</vt:lpstr>
      <vt:lpstr>MS PGothic</vt:lpstr>
      <vt:lpstr>Arial</vt:lpstr>
      <vt:lpstr>Arial Narrow</vt:lpstr>
      <vt:lpstr>Calibri</vt:lpstr>
      <vt:lpstr>Segoe UI</vt:lpstr>
      <vt:lpstr>Segoe UI Semilight</vt:lpstr>
      <vt:lpstr>Wingdings</vt:lpstr>
      <vt:lpstr>Thème Office</vt:lpstr>
      <vt:lpstr>2_Thème Office</vt:lpstr>
      <vt:lpstr>3_Thème Office</vt:lpstr>
      <vt:lpstr>4_Thème Office</vt:lpstr>
      <vt:lpstr>4_Thème Office</vt:lpstr>
      <vt:lpstr>Présentation PowerPoint</vt:lpstr>
      <vt:lpstr>Présentation PowerPoint</vt:lpstr>
      <vt:lpstr>Présentation PowerPoint</vt:lpstr>
      <vt:lpstr>Présentation PowerPoint</vt:lpstr>
      <vt:lpstr>Présentation PowerPoint</vt:lpstr>
      <vt:lpstr>Historique / Roadmap</vt:lpstr>
      <vt:lpstr>Zoom sur les File Services : On-Prem, O365, Azure + Synchronisation </vt:lpstr>
      <vt:lpstr>Stockage Azure et zoom sur Azure Files et Azure Files Sync </vt:lpstr>
      <vt:lpstr>Technologies de Stockage : Azure Files et Azure Files Sync </vt:lpstr>
      <vt:lpstr>Sauvegarde Azure File via Azure Backup</vt:lpstr>
      <vt:lpstr>Stockage Hybride : Azure Files + Azure Files Sync + Azure Backup </vt:lpstr>
      <vt:lpstr>Déploiement des services Azure File Sync</vt:lpstr>
      <vt:lpstr>Création d’un Compte de stockage</vt:lpstr>
      <vt:lpstr>Création d’un Compte de stockage</vt:lpstr>
      <vt:lpstr>Compte de stockage : Nom unique</vt:lpstr>
      <vt:lpstr>Compte de stockage : Choix du type et usages</vt:lpstr>
      <vt:lpstr>Compte de stockage : Emplacements géographiques</vt:lpstr>
      <vt:lpstr>Compte de stockage : Redondance des données </vt:lpstr>
      <vt:lpstr>Compte de stockage : Nature des Accès aux données </vt:lpstr>
      <vt:lpstr>Création de Partages dans Azure Storage </vt:lpstr>
      <vt:lpstr>Création de Partages dans Azure Storage </vt:lpstr>
      <vt:lpstr>Création du service Azure File Sync</vt:lpstr>
      <vt:lpstr>Création d’un Groupe de Synchronisation</vt:lpstr>
      <vt:lpstr>Azure File Sync « Endpoint » : Inscription d’un serveur de cache</vt:lpstr>
      <vt:lpstr>Installation de l’Agent Azure File Sync : Prérequis </vt:lpstr>
      <vt:lpstr>Installation de l’Agent Azure File Sync : Prérequis </vt:lpstr>
      <vt:lpstr>Download et Installation de l’Agent Azure File Sync</vt:lpstr>
      <vt:lpstr>Installation de l’Agent Azure File Sync</vt:lpstr>
      <vt:lpstr>Enregistrement du serveur On-Prem dans Azure </vt:lpstr>
      <vt:lpstr>Enregistrement du serveur On-Prem dans Azure </vt:lpstr>
      <vt:lpstr>Enregistrement du serveur On-Prem dans Azure </vt:lpstr>
      <vt:lpstr>Option : Installation de l’application Azure Portal</vt:lpstr>
      <vt:lpstr>Contrôle de l’enregistrement du serveur AFS dans Azure </vt:lpstr>
      <vt:lpstr>Dernière étape : Ajout d’un point de terminaison serveur</vt:lpstr>
      <vt:lpstr>Tests fonctionnels Azure File Sync </vt:lpstr>
      <vt:lpstr>Tests fonctionnels Azure File Sync </vt:lpstr>
      <vt:lpstr>Tests fonctionnels des accès directs aux partages Azure </vt:lpstr>
      <vt:lpstr>Azure File Sync – A propos de l’Agent 6.0.xxx  </vt:lpstr>
      <vt:lpstr>Azure File Sync – Migration des données « sans coupure » </vt:lpstr>
      <vt:lpstr>Azure File Sync : Un scénario de stockage hybride vraiment intéressant à étudier pour de très bonnes raisons ! </vt:lpstr>
      <vt:lpstr>Présentation PowerPoint</vt:lpstr>
    </vt:vector>
  </TitlesOfParts>
  <Company>SPIE ICS - TPM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Jean-Francois.Aprea@grouperdi.com</dc:creator>
  <cp:keywords>GAB 2019 Jeff APREA</cp:keywords>
  <dc:description>Design File Services</dc:description>
  <cp:lastModifiedBy>Jean-François Aprea</cp:lastModifiedBy>
  <cp:revision>413</cp:revision>
  <dcterms:created xsi:type="dcterms:W3CDTF">2016-07-06T20:06:52Z</dcterms:created>
  <dcterms:modified xsi:type="dcterms:W3CDTF">2019-04-27T01:06:53Z</dcterms:modified>
  <cp:category>Azure Storage - Azure File Sync</cp:category>
</cp:coreProperties>
</file>